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292" r:id="rId5"/>
    <p:sldId id="308" r:id="rId6"/>
    <p:sldId id="313" r:id="rId7"/>
    <p:sldId id="314" r:id="rId8"/>
    <p:sldId id="276" r:id="rId9"/>
    <p:sldId id="333" r:id="rId10"/>
    <p:sldId id="330" r:id="rId11"/>
    <p:sldId id="334" r:id="rId12"/>
    <p:sldId id="335" r:id="rId13"/>
    <p:sldId id="281" r:id="rId14"/>
    <p:sldId id="291" r:id="rId15"/>
    <p:sldId id="336" r:id="rId16"/>
    <p:sldId id="337" r:id="rId17"/>
    <p:sldId id="338" r:id="rId18"/>
    <p:sldId id="345" r:id="rId19"/>
    <p:sldId id="346" r:id="rId20"/>
    <p:sldId id="340" r:id="rId21"/>
    <p:sldId id="267" r:id="rId22"/>
    <p:sldId id="341" r:id="rId23"/>
    <p:sldId id="342" r:id="rId24"/>
    <p:sldId id="343" r:id="rId25"/>
    <p:sldId id="344" r:id="rId26"/>
    <p:sldId id="33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2571" y="21"/>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C94B0BE-D33B-4A2C-BA3C-8EA4FDA0D363}" type="datetimeFigureOut">
              <a:rPr lang="en-GB" smtClean="0"/>
              <a:t>02/06/2025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CE0FC21-C45B-408C-97E1-F4AFB99D0647}" type="slidenum">
              <a:rPr lang="en-GB" smtClean="0"/>
              <a:t>‹#›</a:t>
            </a:fld>
            <a:endParaRPr lang="en-GB"/>
          </a:p>
        </p:txBody>
      </p:sp>
    </p:spTree>
    <p:extLst>
      <p:ext uri="{BB962C8B-B14F-4D97-AF65-F5344CB8AC3E}">
        <p14:creationId xmlns:p14="http://schemas.microsoft.com/office/powerpoint/2010/main" val="30359966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4E70D1-1C71-4529-A2BE-F079ECC5DB6D}" type="datetimeFigureOut">
              <a:rPr lang="en-GB" smtClean="0"/>
              <a:pPr/>
              <a:t>02/06/2025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892ADB-88E4-4851-A5B7-7B29D6DCFA66}" type="slidenum">
              <a:rPr lang="en-GB" smtClean="0"/>
              <a:pPr/>
              <a:t>‹#›</a:t>
            </a:fld>
            <a:endParaRPr lang="en-GB"/>
          </a:p>
        </p:txBody>
      </p:sp>
    </p:spTree>
    <p:extLst>
      <p:ext uri="{BB962C8B-B14F-4D97-AF65-F5344CB8AC3E}">
        <p14:creationId xmlns:p14="http://schemas.microsoft.com/office/powerpoint/2010/main" val="2464216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E23C04-DDD5-4F38-910E-88315C9004B8}" type="datetimeFigureOut">
              <a:rPr lang="en-GB" smtClean="0"/>
              <a:pPr/>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E23C04-DDD5-4F38-910E-88315C9004B8}" type="datetimeFigureOut">
              <a:rPr lang="en-GB" smtClean="0"/>
              <a:pPr/>
              <a:t>02/06/2025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F5B7BD-B983-4F46-B54F-D96599148F2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8.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8.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8.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hyperlink" Target="mailto:parentliaison@valleyprimary.org" TargetMode="Externa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67543" y="260647"/>
            <a:ext cx="3008313" cy="2160241"/>
          </a:xfrm>
          <a:prstGeom prst="rect">
            <a:avLst/>
          </a:prstGeom>
        </p:spPr>
      </p:pic>
      <p:pic>
        <p:nvPicPr>
          <p:cNvPr id="4" name="Picture 3"/>
          <p:cNvPicPr>
            <a:picLocks noChangeAspect="1"/>
          </p:cNvPicPr>
          <p:nvPr/>
        </p:nvPicPr>
        <p:blipFill>
          <a:blip r:embed="rId3"/>
          <a:stretch>
            <a:fillRect/>
          </a:stretch>
        </p:blipFill>
        <p:spPr>
          <a:xfrm>
            <a:off x="467542" y="2420888"/>
            <a:ext cx="3008314" cy="2160240"/>
          </a:xfrm>
          <a:prstGeom prst="rect">
            <a:avLst/>
          </a:prstGeom>
        </p:spPr>
      </p:pic>
      <p:pic>
        <p:nvPicPr>
          <p:cNvPr id="5" name="Picture 4"/>
          <p:cNvPicPr>
            <a:picLocks noChangeAspect="1"/>
          </p:cNvPicPr>
          <p:nvPr/>
        </p:nvPicPr>
        <p:blipFill>
          <a:blip r:embed="rId4"/>
          <a:stretch>
            <a:fillRect/>
          </a:stretch>
        </p:blipFill>
        <p:spPr>
          <a:xfrm>
            <a:off x="467541" y="4581128"/>
            <a:ext cx="3008315" cy="1939887"/>
          </a:xfrm>
          <a:prstGeom prst="rect">
            <a:avLst/>
          </a:prstGeom>
        </p:spPr>
      </p:pic>
      <p:sp>
        <p:nvSpPr>
          <p:cNvPr id="9" name="Text Placeholder 8"/>
          <p:cNvSpPr>
            <a:spLocks noGrp="1"/>
          </p:cNvSpPr>
          <p:nvPr>
            <p:ph type="body" sz="half" idx="2"/>
          </p:nvPr>
        </p:nvSpPr>
        <p:spPr>
          <a:xfrm>
            <a:off x="467544" y="260648"/>
            <a:ext cx="3008313" cy="6131223"/>
          </a:xfrm>
        </p:spPr>
        <p:txBody>
          <a:bodyPr/>
          <a:lstStyle/>
          <a:p>
            <a:endParaRPr lang="en-GB"/>
          </a:p>
        </p:txBody>
      </p:sp>
      <p:pic>
        <p:nvPicPr>
          <p:cNvPr id="10" name="Picture 6" descr="C:\Users\s52ppatterson\AppData\Local\Microsoft\Windows\Temporary Internet Files\Content.Outlook\940XLBRZ\Final Logo David Georgeson.JPG"/>
          <p:cNvPicPr>
            <a:picLocks noGrp="1" noChangeAspect="1" noChangeArrowheads="1"/>
          </p:cNvPicPr>
          <p:nvPr>
            <p:ph idx="1"/>
          </p:nvPr>
        </p:nvPicPr>
        <p:blipFill>
          <a:blip r:embed="rId5" cstate="print"/>
          <a:srcRect/>
          <a:stretch>
            <a:fillRect/>
          </a:stretch>
        </p:blipFill>
        <p:spPr bwMode="auto">
          <a:xfrm>
            <a:off x="5004048" y="260648"/>
            <a:ext cx="2520280" cy="2652217"/>
          </a:xfrm>
          <a:prstGeom prst="rect">
            <a:avLst/>
          </a:prstGeom>
          <a:noFill/>
          <a:ln w="9525">
            <a:noFill/>
            <a:miter lim="800000"/>
            <a:headEnd/>
            <a:tailEnd/>
          </a:ln>
        </p:spPr>
      </p:pic>
      <p:sp>
        <p:nvSpPr>
          <p:cNvPr id="11" name="TextBox 10"/>
          <p:cNvSpPr txBox="1"/>
          <p:nvPr/>
        </p:nvSpPr>
        <p:spPr>
          <a:xfrm>
            <a:off x="3707904" y="2949238"/>
            <a:ext cx="5184576" cy="3785652"/>
          </a:xfrm>
          <a:prstGeom prst="rect">
            <a:avLst/>
          </a:prstGeom>
          <a:noFill/>
        </p:spPr>
        <p:txBody>
          <a:bodyPr wrap="square" lIns="91440" tIns="45720" rIns="91440" bIns="45720" rtlCol="0" anchor="t">
            <a:spAutoFit/>
          </a:bodyPr>
          <a:lstStyle/>
          <a:p>
            <a:pPr algn="ctr"/>
            <a:r>
              <a:rPr lang="en-GB" sz="4800" b="1" dirty="0">
                <a:solidFill>
                  <a:schemeClr val="bg1"/>
                </a:solidFill>
              </a:rPr>
              <a:t>Nursery  </a:t>
            </a:r>
          </a:p>
          <a:p>
            <a:r>
              <a:rPr lang="en-GB" sz="4800" b="1" dirty="0">
                <a:solidFill>
                  <a:schemeClr val="bg1"/>
                </a:solidFill>
              </a:rPr>
              <a:t>Welcome Meeting</a:t>
            </a:r>
            <a:endParaRPr lang="en-GB" sz="4800" b="1" dirty="0">
              <a:solidFill>
                <a:schemeClr val="bg1"/>
              </a:solidFill>
              <a:cs typeface="Calibri"/>
            </a:endParaRPr>
          </a:p>
          <a:p>
            <a:endParaRPr lang="en-GB" sz="2800" b="1" dirty="0">
              <a:solidFill>
                <a:schemeClr val="bg1"/>
              </a:solidFill>
            </a:endParaRPr>
          </a:p>
          <a:p>
            <a:pPr algn="ctr"/>
            <a:r>
              <a:rPr lang="en-GB" sz="2800" b="1" dirty="0">
                <a:solidFill>
                  <a:schemeClr val="bg1"/>
                </a:solidFill>
              </a:rPr>
              <a:t>Tuesday 3</a:t>
            </a:r>
            <a:r>
              <a:rPr lang="en-GB" sz="2800" b="1" baseline="30000" dirty="0">
                <a:solidFill>
                  <a:schemeClr val="bg1"/>
                </a:solidFill>
              </a:rPr>
              <a:t>rd</a:t>
            </a:r>
            <a:r>
              <a:rPr lang="en-GB" sz="2800" b="1" dirty="0">
                <a:solidFill>
                  <a:schemeClr val="bg1"/>
                </a:solidFill>
              </a:rPr>
              <a:t> June 2025</a:t>
            </a:r>
            <a:endParaRPr lang="en-GB" sz="2800" b="1" dirty="0">
              <a:solidFill>
                <a:schemeClr val="bg1"/>
              </a:solidFill>
              <a:cs typeface="Calibri"/>
            </a:endParaRPr>
          </a:p>
          <a:p>
            <a:pPr algn="ctr"/>
            <a:r>
              <a:rPr lang="en-GB" sz="2800" b="1" dirty="0">
                <a:solidFill>
                  <a:schemeClr val="bg1"/>
                </a:solidFill>
              </a:rPr>
              <a:t>5.00 P.M.</a:t>
            </a:r>
            <a:endParaRPr lang="en-GB" sz="2800" b="1" dirty="0">
              <a:solidFill>
                <a:schemeClr val="bg1"/>
              </a:solidFill>
              <a:cs typeface="Calibri"/>
            </a:endParaRPr>
          </a:p>
          <a:p>
            <a:pPr algn="ctr"/>
            <a:endParaRPr lang="en-GB" sz="1200" b="1" dirty="0">
              <a:solidFill>
                <a:schemeClr val="bg1"/>
              </a:solidFill>
              <a:cs typeface="Calibri"/>
            </a:endParaRPr>
          </a:p>
          <a:p>
            <a:endParaRPr lang="en-GB" sz="4800" b="1" dirty="0">
              <a:solidFill>
                <a:schemeClr val="bg1"/>
              </a:solidFill>
              <a:cs typeface="Calibri"/>
            </a:endParaRPr>
          </a:p>
        </p:txBody>
      </p:sp>
    </p:spTree>
    <p:extLst>
      <p:ext uri="{BB962C8B-B14F-4D97-AF65-F5344CB8AC3E}">
        <p14:creationId xmlns:p14="http://schemas.microsoft.com/office/powerpoint/2010/main" val="2994034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390C10-3B4D-4C57-9F65-B15D659554E0}"/>
              </a:ext>
            </a:extLst>
          </p:cNvPr>
          <p:cNvPicPr>
            <a:picLocks noChangeAspect="1"/>
          </p:cNvPicPr>
          <p:nvPr/>
        </p:nvPicPr>
        <p:blipFill rotWithShape="1">
          <a:blip r:embed="rId2"/>
          <a:srcRect r="25030"/>
          <a:stretch/>
        </p:blipFill>
        <p:spPr>
          <a:xfrm>
            <a:off x="292483" y="431400"/>
            <a:ext cx="8415017" cy="1368152"/>
          </a:xfrm>
          <a:prstGeom prst="rect">
            <a:avLst/>
          </a:prstGeom>
        </p:spPr>
      </p:pic>
      <p:sp>
        <p:nvSpPr>
          <p:cNvPr id="3" name="Rectangle 2">
            <a:extLst>
              <a:ext uri="{FF2B5EF4-FFF2-40B4-BE49-F238E27FC236}">
                <a16:creationId xmlns:a16="http://schemas.microsoft.com/office/drawing/2014/main" id="{8A7B93FB-BBD7-435E-A400-0F8213CD649C}"/>
              </a:ext>
            </a:extLst>
          </p:cNvPr>
          <p:cNvSpPr/>
          <p:nvPr/>
        </p:nvSpPr>
        <p:spPr>
          <a:xfrm>
            <a:off x="611560" y="1988840"/>
            <a:ext cx="7776864" cy="4031873"/>
          </a:xfrm>
          <a:prstGeom prst="rect">
            <a:avLst/>
          </a:prstGeom>
        </p:spPr>
        <p:txBody>
          <a:bodyPr wrap="square">
            <a:spAutoFit/>
          </a:bodyPr>
          <a:lstStyle/>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GROWING AND LEARNING TOGETHER TO BE THE BEST WE CAN BE!</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 </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a:solidFill>
                  <a:schemeClr val="bg1"/>
                </a:solidFill>
                <a:latin typeface="NTFPreCursivefk" panose="03000400000000000000" pitchFamily="66" charset="0"/>
                <a:ea typeface="Times New Roman" panose="02020603050405020304" pitchFamily="18" charset="0"/>
                <a:cs typeface="Calibri" panose="020F0502020204030204" pitchFamily="34" charset="0"/>
              </a:rPr>
              <a:t>We always…</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ASPIRE for excellence  </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ENJOY learning</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ACHIEVE success</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CHALLENGE ourselves further.</a:t>
            </a:r>
            <a:endParaRPr lang="en-GB" sz="3200">
              <a:solidFill>
                <a:schemeClr val="bg1"/>
              </a:solidFill>
              <a:effectLst/>
              <a:latin typeface="NTFPreCursivefk" panose="03000400000000000000"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57266D91-2A1B-4629-8D40-40921ACE05DF}"/>
              </a:ext>
            </a:extLst>
          </p:cNvPr>
          <p:cNvPicPr>
            <a:picLocks noChangeAspect="1"/>
          </p:cNvPicPr>
          <p:nvPr/>
        </p:nvPicPr>
        <p:blipFill>
          <a:blip r:embed="rId3"/>
          <a:stretch>
            <a:fillRect/>
          </a:stretch>
        </p:blipFill>
        <p:spPr>
          <a:xfrm>
            <a:off x="7452320" y="5157192"/>
            <a:ext cx="1224136" cy="1239343"/>
          </a:xfrm>
          <a:prstGeom prst="rect">
            <a:avLst/>
          </a:prstGeom>
        </p:spPr>
      </p:pic>
    </p:spTree>
    <p:extLst>
      <p:ext uri="{BB962C8B-B14F-4D97-AF65-F5344CB8AC3E}">
        <p14:creationId xmlns:p14="http://schemas.microsoft.com/office/powerpoint/2010/main" val="1911133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F1B5E2-129C-4B03-8804-7C2BAFEA00BA}"/>
              </a:ext>
            </a:extLst>
          </p:cNvPr>
          <p:cNvSpPr/>
          <p:nvPr/>
        </p:nvSpPr>
        <p:spPr>
          <a:xfrm>
            <a:off x="467544" y="332656"/>
            <a:ext cx="8280920" cy="5970865"/>
          </a:xfrm>
          <a:prstGeom prst="rect">
            <a:avLst/>
          </a:prstGeom>
        </p:spPr>
        <p:txBody>
          <a:bodyPr wrap="square">
            <a:spAutoFit/>
          </a:bodyPr>
          <a:lstStyle/>
          <a:p>
            <a:pPr>
              <a:spcAft>
                <a:spcPts val="0"/>
              </a:spcAft>
            </a:pPr>
            <a:r>
              <a:rPr lang="en-GB" sz="2800" b="1" u="sng">
                <a:solidFill>
                  <a:schemeClr val="bg1"/>
                </a:solidFill>
                <a:latin typeface="Calibri" panose="020F0502020204030204" pitchFamily="34" charset="0"/>
                <a:ea typeface="Times New Roman" panose="02020603050405020304" pitchFamily="18" charset="0"/>
              </a:rPr>
              <a:t>House Points…</a:t>
            </a:r>
          </a:p>
          <a:p>
            <a:pPr>
              <a:spcAft>
                <a:spcPts val="0"/>
              </a:spcAft>
            </a:pPr>
            <a:endParaRPr lang="en-GB" sz="2800" b="1" u="sng">
              <a:solidFill>
                <a:srgbClr val="212121"/>
              </a:solidFill>
              <a:latin typeface="Calibri" panose="020F0502020204030204" pitchFamily="34" charset="0"/>
              <a:ea typeface="Times New Roman" panose="02020603050405020304" pitchFamily="18" charset="0"/>
            </a:endParaRPr>
          </a:p>
          <a:p>
            <a:pPr>
              <a:spcAft>
                <a:spcPts val="0"/>
              </a:spcAft>
            </a:pPr>
            <a:r>
              <a:rPr lang="en-GB" sz="2800">
                <a:solidFill>
                  <a:srgbClr val="00B050"/>
                </a:solidFill>
                <a:latin typeface="Calibri" panose="020F0502020204030204" pitchFamily="34" charset="0"/>
                <a:ea typeface="Times New Roman" panose="02020603050405020304" pitchFamily="18" charset="0"/>
              </a:rPr>
              <a:t>Amazon Rainforest (Green) </a:t>
            </a:r>
            <a:endParaRPr lang="en-GB" sz="2800">
              <a:solidFill>
                <a:srgbClr val="00B050"/>
              </a:solidFill>
              <a:latin typeface="Calibri" panose="020F0502020204030204" pitchFamily="34" charset="0"/>
              <a:ea typeface="Calibri" panose="020F0502020204030204" pitchFamily="34" charset="0"/>
            </a:endParaRPr>
          </a:p>
          <a:p>
            <a:pPr>
              <a:spcAft>
                <a:spcPts val="0"/>
              </a:spcAft>
            </a:pPr>
            <a:r>
              <a:rPr lang="en-GB" sz="2800">
                <a:solidFill>
                  <a:srgbClr val="FF0000"/>
                </a:solidFill>
                <a:latin typeface="Calibri" panose="020F0502020204030204" pitchFamily="34" charset="0"/>
                <a:ea typeface="Times New Roman" panose="02020603050405020304" pitchFamily="18" charset="0"/>
              </a:rPr>
              <a:t>Grand Canyon (Red) </a:t>
            </a:r>
            <a:endParaRPr lang="en-GB" sz="2800">
              <a:solidFill>
                <a:srgbClr val="FF0000"/>
              </a:solidFill>
              <a:latin typeface="Calibri" panose="020F0502020204030204" pitchFamily="34" charset="0"/>
              <a:ea typeface="Calibri" panose="020F0502020204030204" pitchFamily="34" charset="0"/>
            </a:endParaRPr>
          </a:p>
          <a:p>
            <a:pPr>
              <a:spcAft>
                <a:spcPts val="0"/>
              </a:spcAft>
            </a:pPr>
            <a:r>
              <a:rPr lang="en-GB" sz="2800">
                <a:solidFill>
                  <a:srgbClr val="002060"/>
                </a:solidFill>
                <a:latin typeface="Calibri" panose="020F0502020204030204" pitchFamily="34" charset="0"/>
                <a:ea typeface="Times New Roman" panose="02020603050405020304" pitchFamily="18" charset="0"/>
              </a:rPr>
              <a:t>Great Barrier Reef (Blue) </a:t>
            </a:r>
            <a:endParaRPr lang="en-GB" sz="2800">
              <a:solidFill>
                <a:srgbClr val="002060"/>
              </a:solidFill>
              <a:latin typeface="Calibri" panose="020F0502020204030204" pitchFamily="34" charset="0"/>
              <a:ea typeface="Calibri" panose="020F0502020204030204" pitchFamily="34" charset="0"/>
            </a:endParaRPr>
          </a:p>
          <a:p>
            <a:pPr>
              <a:spcAft>
                <a:spcPts val="0"/>
              </a:spcAft>
            </a:pPr>
            <a:r>
              <a:rPr lang="en-GB" sz="2800">
                <a:solidFill>
                  <a:srgbClr val="212121"/>
                </a:solidFill>
                <a:latin typeface="Calibri" panose="020F0502020204030204" pitchFamily="34" charset="0"/>
                <a:ea typeface="Times New Roman" panose="02020603050405020304" pitchFamily="18" charset="0"/>
              </a:rPr>
              <a:t> </a:t>
            </a:r>
            <a:endParaRPr lang="en-GB" sz="2800">
              <a:latin typeface="Calibri" panose="020F0502020204030204" pitchFamily="34" charset="0"/>
              <a:ea typeface="Calibri" panose="020F0502020204030204" pitchFamily="34"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r>
              <a:rPr lang="en-GB">
                <a:solidFill>
                  <a:srgbClr val="212121"/>
                </a:solidFill>
                <a:latin typeface="Calibri" panose="020F0502020204030204" pitchFamily="34" charset="0"/>
                <a:ea typeface="Times New Roman" panose="02020603050405020304" pitchFamily="18" charset="0"/>
              </a:rPr>
              <a:t> </a:t>
            </a:r>
            <a:endParaRPr lang="en-GB">
              <a:latin typeface="Calibri" panose="020F0502020204030204" pitchFamily="34" charset="0"/>
              <a:ea typeface="Calibri" panose="020F0502020204030204" pitchFamily="34" charset="0"/>
            </a:endParaRPr>
          </a:p>
        </p:txBody>
      </p:sp>
      <p:pic>
        <p:nvPicPr>
          <p:cNvPr id="3" name="Picture 2">
            <a:extLst>
              <a:ext uri="{FF2B5EF4-FFF2-40B4-BE49-F238E27FC236}">
                <a16:creationId xmlns:a16="http://schemas.microsoft.com/office/drawing/2014/main" id="{9E058E57-9D19-4C98-AECB-7AE6FAA1D2E9}"/>
              </a:ext>
            </a:extLst>
          </p:cNvPr>
          <p:cNvPicPr>
            <a:picLocks noChangeAspect="1"/>
          </p:cNvPicPr>
          <p:nvPr/>
        </p:nvPicPr>
        <p:blipFill rotWithShape="1">
          <a:blip r:embed="rId2"/>
          <a:srcRect b="10902"/>
          <a:stretch/>
        </p:blipFill>
        <p:spPr>
          <a:xfrm>
            <a:off x="6476899" y="260648"/>
            <a:ext cx="2304256" cy="1629882"/>
          </a:xfrm>
          <a:prstGeom prst="rect">
            <a:avLst/>
          </a:prstGeom>
        </p:spPr>
      </p:pic>
      <p:pic>
        <p:nvPicPr>
          <p:cNvPr id="4" name="Picture 3">
            <a:extLst>
              <a:ext uri="{FF2B5EF4-FFF2-40B4-BE49-F238E27FC236}">
                <a16:creationId xmlns:a16="http://schemas.microsoft.com/office/drawing/2014/main" id="{FD69B28F-7EAF-4F05-B50A-92B167941C6A}"/>
              </a:ext>
            </a:extLst>
          </p:cNvPr>
          <p:cNvPicPr>
            <a:picLocks noChangeAspect="1"/>
          </p:cNvPicPr>
          <p:nvPr/>
        </p:nvPicPr>
        <p:blipFill>
          <a:blip r:embed="rId3"/>
          <a:stretch>
            <a:fillRect/>
          </a:stretch>
        </p:blipFill>
        <p:spPr>
          <a:xfrm>
            <a:off x="6476899" y="2060848"/>
            <a:ext cx="2356032" cy="1584176"/>
          </a:xfrm>
          <a:prstGeom prst="rect">
            <a:avLst/>
          </a:prstGeom>
        </p:spPr>
      </p:pic>
      <p:pic>
        <p:nvPicPr>
          <p:cNvPr id="5" name="Picture 4">
            <a:extLst>
              <a:ext uri="{FF2B5EF4-FFF2-40B4-BE49-F238E27FC236}">
                <a16:creationId xmlns:a16="http://schemas.microsoft.com/office/drawing/2014/main" id="{8FB46B0F-F9B1-4980-9F4A-947660E2B7D9}"/>
              </a:ext>
            </a:extLst>
          </p:cNvPr>
          <p:cNvPicPr>
            <a:picLocks noChangeAspect="1"/>
          </p:cNvPicPr>
          <p:nvPr/>
        </p:nvPicPr>
        <p:blipFill>
          <a:blip r:embed="rId4"/>
          <a:stretch>
            <a:fillRect/>
          </a:stretch>
        </p:blipFill>
        <p:spPr>
          <a:xfrm>
            <a:off x="6505407" y="3861048"/>
            <a:ext cx="2383654" cy="1584176"/>
          </a:xfrm>
          <a:prstGeom prst="rect">
            <a:avLst/>
          </a:prstGeom>
        </p:spPr>
      </p:pic>
      <p:sp>
        <p:nvSpPr>
          <p:cNvPr id="6" name="TextBox 5">
            <a:extLst>
              <a:ext uri="{FF2B5EF4-FFF2-40B4-BE49-F238E27FC236}">
                <a16:creationId xmlns:a16="http://schemas.microsoft.com/office/drawing/2014/main" id="{CF524855-5F26-443F-9F62-A292E82F8060}"/>
              </a:ext>
            </a:extLst>
          </p:cNvPr>
          <p:cNvSpPr txBox="1"/>
          <p:nvPr/>
        </p:nvSpPr>
        <p:spPr>
          <a:xfrm>
            <a:off x="527918" y="3501008"/>
            <a:ext cx="5917115" cy="2585323"/>
          </a:xfrm>
          <a:prstGeom prst="rect">
            <a:avLst/>
          </a:prstGeom>
          <a:noFill/>
        </p:spPr>
        <p:txBody>
          <a:bodyPr wrap="square" rtlCol="0">
            <a:spAutoFit/>
          </a:bodyPr>
          <a:lstStyle/>
          <a:p>
            <a:pPr>
              <a:spcAft>
                <a:spcPts val="0"/>
              </a:spcAft>
            </a:pPr>
            <a:r>
              <a:rPr lang="en-GB" sz="1800">
                <a:solidFill>
                  <a:schemeClr val="bg1"/>
                </a:solidFill>
                <a:latin typeface="Calibri" panose="020F0502020204030204" pitchFamily="34" charset="0"/>
                <a:ea typeface="Times New Roman" panose="02020603050405020304" pitchFamily="18" charset="0"/>
              </a:rPr>
              <a:t>All our children try and earn house points. </a:t>
            </a:r>
          </a:p>
          <a:p>
            <a:pPr>
              <a:spcAft>
                <a:spcPts val="0"/>
              </a:spcAft>
            </a:pPr>
            <a:endParaRPr lang="en-GB">
              <a:solidFill>
                <a:schemeClr val="bg1"/>
              </a:solidFill>
              <a:latin typeface="Calibri" panose="020F0502020204030204" pitchFamily="34" charset="0"/>
              <a:ea typeface="Times New Roman" panose="02020603050405020304" pitchFamily="18" charset="0"/>
            </a:endParaRPr>
          </a:p>
          <a:p>
            <a:pPr>
              <a:spcAft>
                <a:spcPts val="0"/>
              </a:spcAft>
            </a:pPr>
            <a:r>
              <a:rPr lang="en-GB" sz="1800">
                <a:solidFill>
                  <a:schemeClr val="bg1"/>
                </a:solidFill>
                <a:latin typeface="Calibri" panose="020F0502020204030204" pitchFamily="34" charset="0"/>
                <a:ea typeface="Times New Roman" panose="02020603050405020304" pitchFamily="18" charset="0"/>
              </a:rPr>
              <a:t>House points are given for great work, living our </a:t>
            </a:r>
            <a:r>
              <a:rPr lang="en-GB">
                <a:solidFill>
                  <a:schemeClr val="bg1"/>
                </a:solidFill>
                <a:latin typeface="Calibri" panose="020F0502020204030204" pitchFamily="34" charset="0"/>
                <a:ea typeface="Times New Roman" panose="02020603050405020304" pitchFamily="18" charset="0"/>
              </a:rPr>
              <a:t>v</a:t>
            </a:r>
            <a:r>
              <a:rPr lang="en-GB" sz="1800">
                <a:solidFill>
                  <a:schemeClr val="bg1"/>
                </a:solidFill>
                <a:latin typeface="Calibri" panose="020F0502020204030204" pitchFamily="34" charset="0"/>
                <a:ea typeface="Times New Roman" panose="02020603050405020304" pitchFamily="18" charset="0"/>
              </a:rPr>
              <a:t>alues and being kind. </a:t>
            </a:r>
          </a:p>
          <a:p>
            <a:pPr>
              <a:spcAft>
                <a:spcPts val="0"/>
              </a:spcAft>
            </a:pPr>
            <a:endParaRPr lang="en-GB">
              <a:solidFill>
                <a:schemeClr val="bg1"/>
              </a:solidFill>
              <a:latin typeface="Calibri" panose="020F0502020204030204" pitchFamily="34" charset="0"/>
              <a:ea typeface="Times New Roman" panose="02020603050405020304" pitchFamily="18" charset="0"/>
            </a:endParaRPr>
          </a:p>
          <a:p>
            <a:pPr>
              <a:spcAft>
                <a:spcPts val="0"/>
              </a:spcAft>
            </a:pPr>
            <a:r>
              <a:rPr lang="en-GB" sz="1800">
                <a:solidFill>
                  <a:schemeClr val="bg1"/>
                </a:solidFill>
                <a:latin typeface="Calibri" panose="020F0502020204030204" pitchFamily="34" charset="0"/>
                <a:ea typeface="Times New Roman" panose="02020603050405020304" pitchFamily="18" charset="0"/>
              </a:rPr>
              <a:t>A House reward is given at the end of each half term for the winning house. </a:t>
            </a:r>
          </a:p>
          <a:p>
            <a:pPr>
              <a:spcAft>
                <a:spcPts val="0"/>
              </a:spcAft>
            </a:pPr>
            <a:endParaRPr lang="en-GB">
              <a:solidFill>
                <a:srgbClr val="212121"/>
              </a:solidFill>
              <a:latin typeface="Calibri" panose="020F0502020204030204" pitchFamily="34" charset="0"/>
              <a:ea typeface="Times New Roman" panose="02020603050405020304" pitchFamily="18" charset="0"/>
            </a:endParaRPr>
          </a:p>
          <a:p>
            <a:pPr>
              <a:spcAft>
                <a:spcPts val="0"/>
              </a:spcAft>
            </a:pPr>
            <a:endParaRPr lang="en-GB">
              <a:solidFill>
                <a:srgbClr val="212121"/>
              </a:solidFill>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50681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5536" y="901182"/>
            <a:ext cx="8496944" cy="569617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3826DE0-F54F-498F-9512-6975CD488934}"/>
              </a:ext>
            </a:extLst>
          </p:cNvPr>
          <p:cNvSpPr txBox="1"/>
          <p:nvPr/>
        </p:nvSpPr>
        <p:spPr>
          <a:xfrm>
            <a:off x="2627784" y="116632"/>
            <a:ext cx="4248472" cy="707886"/>
          </a:xfrm>
          <a:prstGeom prst="rect">
            <a:avLst/>
          </a:prstGeom>
          <a:noFill/>
        </p:spPr>
        <p:txBody>
          <a:bodyPr wrap="square" rtlCol="0">
            <a:spAutoFit/>
          </a:bodyPr>
          <a:lstStyle/>
          <a:p>
            <a:r>
              <a:rPr lang="en-GB" sz="4000" b="1">
                <a:solidFill>
                  <a:schemeClr val="bg1"/>
                </a:solidFill>
              </a:rPr>
              <a:t>Valley Values</a:t>
            </a:r>
            <a:r>
              <a:rPr lang="en-GB">
                <a:solidFill>
                  <a:schemeClr val="bg1"/>
                </a:solidFill>
              </a:rPr>
              <a:t> </a:t>
            </a:r>
          </a:p>
        </p:txBody>
      </p:sp>
      <p:pic>
        <p:nvPicPr>
          <p:cNvPr id="9" name="Picture 8">
            <a:extLst>
              <a:ext uri="{FF2B5EF4-FFF2-40B4-BE49-F238E27FC236}">
                <a16:creationId xmlns:a16="http://schemas.microsoft.com/office/drawing/2014/main" id="{D1FBADFA-BE51-4ADC-9C49-09966E509D9E}"/>
              </a:ext>
            </a:extLst>
          </p:cNvPr>
          <p:cNvPicPr>
            <a:picLocks noChangeAspect="1"/>
          </p:cNvPicPr>
          <p:nvPr/>
        </p:nvPicPr>
        <p:blipFill>
          <a:blip r:embed="rId2"/>
          <a:stretch>
            <a:fillRect/>
          </a:stretch>
        </p:blipFill>
        <p:spPr>
          <a:xfrm>
            <a:off x="7452320" y="39969"/>
            <a:ext cx="1440160" cy="821614"/>
          </a:xfrm>
          <a:prstGeom prst="rect">
            <a:avLst/>
          </a:prstGeom>
        </p:spPr>
      </p:pic>
      <p:pic>
        <p:nvPicPr>
          <p:cNvPr id="10" name="Picture 9">
            <a:extLst>
              <a:ext uri="{FF2B5EF4-FFF2-40B4-BE49-F238E27FC236}">
                <a16:creationId xmlns:a16="http://schemas.microsoft.com/office/drawing/2014/main" id="{3549777E-0045-4B1F-A533-4D915CB205DC}"/>
              </a:ext>
            </a:extLst>
          </p:cNvPr>
          <p:cNvPicPr>
            <a:picLocks noChangeAspect="1"/>
          </p:cNvPicPr>
          <p:nvPr/>
        </p:nvPicPr>
        <p:blipFill rotWithShape="1">
          <a:blip r:embed="rId3"/>
          <a:srcRect t="5990" r="1701"/>
          <a:stretch/>
        </p:blipFill>
        <p:spPr>
          <a:xfrm>
            <a:off x="539553" y="1029301"/>
            <a:ext cx="8208912" cy="5528451"/>
          </a:xfrm>
          <a:prstGeom prst="rect">
            <a:avLst/>
          </a:prstGeom>
        </p:spPr>
      </p:pic>
      <p:pic>
        <p:nvPicPr>
          <p:cNvPr id="11" name="Picture 10">
            <a:extLst>
              <a:ext uri="{FF2B5EF4-FFF2-40B4-BE49-F238E27FC236}">
                <a16:creationId xmlns:a16="http://schemas.microsoft.com/office/drawing/2014/main" id="{57266D91-2A1B-4629-8D40-40921ACE05DF}"/>
              </a:ext>
            </a:extLst>
          </p:cNvPr>
          <p:cNvPicPr>
            <a:picLocks noChangeAspect="1"/>
          </p:cNvPicPr>
          <p:nvPr/>
        </p:nvPicPr>
        <p:blipFill>
          <a:blip r:embed="rId4"/>
          <a:stretch>
            <a:fillRect/>
          </a:stretch>
        </p:blipFill>
        <p:spPr>
          <a:xfrm>
            <a:off x="467544" y="67286"/>
            <a:ext cx="747941" cy="757232"/>
          </a:xfrm>
          <a:prstGeom prst="rect">
            <a:avLst/>
          </a:prstGeom>
        </p:spPr>
      </p:pic>
    </p:spTree>
    <p:extLst>
      <p:ext uri="{BB962C8B-B14F-4D97-AF65-F5344CB8AC3E}">
        <p14:creationId xmlns:p14="http://schemas.microsoft.com/office/powerpoint/2010/main" val="3585670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988042"/>
            <a:ext cx="8064896" cy="5609309"/>
          </a:xfrm>
        </p:spPr>
        <p:txBody>
          <a:bodyPr vert="horz" lIns="91440" tIns="45720" rIns="91440" bIns="45720" rtlCol="0" anchor="t">
            <a:normAutofit fontScale="32500" lnSpcReduction="20000"/>
          </a:bodyPr>
          <a:lstStyle/>
          <a:p>
            <a:pPr>
              <a:buNone/>
            </a:pPr>
            <a:endParaRPr lang="en-GB" sz="1000" b="1" dirty="0">
              <a:solidFill>
                <a:schemeClr val="bg1"/>
              </a:solidFill>
            </a:endParaRPr>
          </a:p>
          <a:p>
            <a:pPr marL="0" indent="0">
              <a:buNone/>
            </a:pPr>
            <a:r>
              <a:rPr lang="en-GB" sz="8000" b="1" u="sng" dirty="0">
                <a:solidFill>
                  <a:schemeClr val="bg1"/>
                </a:solidFill>
              </a:rPr>
              <a:t>Step 1</a:t>
            </a:r>
            <a:r>
              <a:rPr lang="en-GB" sz="8000" b="1" dirty="0">
                <a:solidFill>
                  <a:schemeClr val="bg1"/>
                </a:solidFill>
              </a:rPr>
              <a:t>. Today’s Welcome to Nursery Meeting. Polite reminder that you were asked to bring your child’s birth certificate to the school office. If you have not yet done so, please present this ASAP to secure your place.</a:t>
            </a:r>
          </a:p>
          <a:p>
            <a:pPr marL="0" indent="0">
              <a:buNone/>
            </a:pPr>
            <a:endParaRPr lang="en-GB" sz="8000" b="1" u="sng" dirty="0">
              <a:solidFill>
                <a:schemeClr val="bg1"/>
              </a:solidFill>
            </a:endParaRPr>
          </a:p>
          <a:p>
            <a:pPr marL="0" indent="0">
              <a:buNone/>
            </a:pPr>
            <a:r>
              <a:rPr lang="en-GB" sz="8000" b="1" u="sng" dirty="0">
                <a:solidFill>
                  <a:schemeClr val="bg1"/>
                </a:solidFill>
              </a:rPr>
              <a:t>Step 2</a:t>
            </a:r>
            <a:r>
              <a:rPr lang="en-GB" sz="8000" b="1" dirty="0">
                <a:solidFill>
                  <a:schemeClr val="bg1"/>
                </a:solidFill>
              </a:rPr>
              <a:t>.   A parent / teacher information sharing sheet was emailed to you. If you have not emailed it or brought it with you this evening, please bring it to the school office ASAP. There are spare copies to collect.</a:t>
            </a:r>
          </a:p>
          <a:p>
            <a:pPr marL="0" indent="0">
              <a:buNone/>
            </a:pPr>
            <a:endParaRPr lang="en-GB" sz="8000" b="1" dirty="0">
              <a:solidFill>
                <a:schemeClr val="bg1"/>
              </a:solidFill>
            </a:endParaRPr>
          </a:p>
          <a:p>
            <a:pPr marL="0" indent="0">
              <a:buNone/>
            </a:pPr>
            <a:r>
              <a:rPr lang="en-GB" sz="8000" b="1" u="sng" dirty="0">
                <a:solidFill>
                  <a:schemeClr val="bg1"/>
                </a:solidFill>
              </a:rPr>
              <a:t>Step 3</a:t>
            </a:r>
            <a:r>
              <a:rPr lang="en-GB" sz="8000" b="1" dirty="0">
                <a:solidFill>
                  <a:schemeClr val="bg1"/>
                </a:solidFill>
              </a:rPr>
              <a:t>.   You are invited to a Stay and Play session on Wednesday 2</a:t>
            </a:r>
            <a:r>
              <a:rPr lang="en-GB" sz="8000" b="1" baseline="30000" dirty="0">
                <a:solidFill>
                  <a:schemeClr val="bg1"/>
                </a:solidFill>
              </a:rPr>
              <a:t>nd</a:t>
            </a:r>
            <a:r>
              <a:rPr lang="en-GB" sz="8000" b="1" dirty="0">
                <a:solidFill>
                  <a:schemeClr val="bg1"/>
                </a:solidFill>
              </a:rPr>
              <a:t> July. </a:t>
            </a:r>
          </a:p>
          <a:p>
            <a:pPr marL="0" indent="0">
              <a:buNone/>
            </a:pPr>
            <a:endParaRPr lang="en-GB" sz="8000" b="1" dirty="0">
              <a:solidFill>
                <a:schemeClr val="bg1"/>
              </a:solidFill>
            </a:endParaRPr>
          </a:p>
          <a:p>
            <a:pPr marL="0" indent="0">
              <a:buNone/>
            </a:pPr>
            <a:r>
              <a:rPr lang="en-GB" sz="8000" b="1" dirty="0">
                <a:solidFill>
                  <a:schemeClr val="bg1"/>
                </a:solidFill>
              </a:rPr>
              <a:t>Girls are invited 9am-10am</a:t>
            </a:r>
          </a:p>
          <a:p>
            <a:pPr marL="0" indent="0">
              <a:buNone/>
            </a:pPr>
            <a:r>
              <a:rPr lang="en-GB" sz="8000" b="1" dirty="0">
                <a:solidFill>
                  <a:schemeClr val="bg1"/>
                </a:solidFill>
              </a:rPr>
              <a:t>Boys are invited 10.30am – 11.30am.</a:t>
            </a:r>
          </a:p>
          <a:p>
            <a:pPr marL="0" indent="0">
              <a:buNone/>
            </a:pPr>
            <a:endParaRPr lang="en-GB" sz="8000" b="1" dirty="0">
              <a:solidFill>
                <a:schemeClr val="bg1"/>
              </a:solidFill>
            </a:endParaRPr>
          </a:p>
          <a:p>
            <a:pPr marL="0" indent="0">
              <a:buNone/>
            </a:pPr>
            <a:endParaRPr lang="en-GB" sz="80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a:buNone/>
            </a:pPr>
            <a:endParaRPr lang="en-GB" sz="7200" b="1" dirty="0">
              <a:solidFill>
                <a:schemeClr val="bg1"/>
              </a:solidFill>
            </a:endParaRPr>
          </a:p>
        </p:txBody>
      </p:sp>
      <p:sp>
        <p:nvSpPr>
          <p:cNvPr id="4" name="TextBox 3"/>
          <p:cNvSpPr txBox="1"/>
          <p:nvPr/>
        </p:nvSpPr>
        <p:spPr>
          <a:xfrm>
            <a:off x="539552" y="260648"/>
            <a:ext cx="8352928" cy="707886"/>
          </a:xfrm>
          <a:prstGeom prst="rect">
            <a:avLst/>
          </a:prstGeom>
          <a:noFill/>
        </p:spPr>
        <p:txBody>
          <a:bodyPr wrap="square" rtlCol="0">
            <a:spAutoFit/>
          </a:bodyPr>
          <a:lstStyle/>
          <a:p>
            <a:pPr algn="ctr"/>
            <a:r>
              <a:rPr lang="en-GB" sz="4000" b="1">
                <a:solidFill>
                  <a:srgbClr val="FF0000"/>
                </a:solidFill>
              </a:rPr>
              <a:t> </a:t>
            </a:r>
            <a:r>
              <a:rPr lang="en-GB" sz="4000" b="1">
                <a:solidFill>
                  <a:schemeClr val="bg1"/>
                </a:solidFill>
              </a:rPr>
              <a:t>Admission Arrangements </a:t>
            </a:r>
          </a:p>
        </p:txBody>
      </p:sp>
    </p:spTree>
    <p:extLst>
      <p:ext uri="{BB962C8B-B14F-4D97-AF65-F5344CB8AC3E}">
        <p14:creationId xmlns:p14="http://schemas.microsoft.com/office/powerpoint/2010/main" val="1369284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504" y="-99392"/>
            <a:ext cx="8784976" cy="7602081"/>
          </a:xfrm>
          <a:prstGeom prst="rect">
            <a:avLst/>
          </a:prstGeom>
        </p:spPr>
        <p:txBody>
          <a:bodyPr wrap="square">
            <a:spAutoFit/>
          </a:bodyPr>
          <a:lstStyle/>
          <a:p>
            <a:endParaRPr lang="en-GB" sz="4000" b="1" dirty="0">
              <a:solidFill>
                <a:schemeClr val="bg1"/>
              </a:solidFill>
            </a:endParaRPr>
          </a:p>
          <a:p>
            <a:r>
              <a:rPr lang="en-GB" sz="4000" b="1" dirty="0">
                <a:solidFill>
                  <a:schemeClr val="bg1"/>
                </a:solidFill>
              </a:rPr>
              <a:t>Phased start in September</a:t>
            </a:r>
            <a:endParaRPr lang="en-GB" sz="3200" dirty="0">
              <a:solidFill>
                <a:schemeClr val="bg1"/>
              </a:solidFill>
            </a:endParaRPr>
          </a:p>
          <a:p>
            <a:pPr fontAlgn="base"/>
            <a:r>
              <a:rPr lang="en-GB" sz="3200" u="sng" dirty="0">
                <a:solidFill>
                  <a:schemeClr val="bg1"/>
                </a:solidFill>
              </a:rPr>
              <a:t>Monday 1</a:t>
            </a:r>
            <a:r>
              <a:rPr lang="en-GB" sz="3200" u="sng" baseline="30000" dirty="0">
                <a:solidFill>
                  <a:schemeClr val="bg1"/>
                </a:solidFill>
              </a:rPr>
              <a:t>st</a:t>
            </a:r>
            <a:r>
              <a:rPr lang="en-GB" sz="3200" u="sng" dirty="0">
                <a:solidFill>
                  <a:schemeClr val="bg1"/>
                </a:solidFill>
              </a:rPr>
              <a:t> </a:t>
            </a:r>
            <a:r>
              <a:rPr lang="en-GB" sz="3200" u="sng" baseline="30000" dirty="0">
                <a:solidFill>
                  <a:schemeClr val="bg1"/>
                </a:solidFill>
              </a:rPr>
              <a:t> </a:t>
            </a:r>
            <a:r>
              <a:rPr lang="en-GB" sz="3200" baseline="30000" dirty="0">
                <a:solidFill>
                  <a:schemeClr val="bg1"/>
                </a:solidFill>
              </a:rPr>
              <a:t>                 </a:t>
            </a:r>
            <a:r>
              <a:rPr lang="en-GB" sz="3200" dirty="0">
                <a:solidFill>
                  <a:schemeClr val="bg1"/>
                </a:solidFill>
              </a:rPr>
              <a:t>INSET day – School closed</a:t>
            </a:r>
          </a:p>
          <a:p>
            <a:pPr fontAlgn="base"/>
            <a:r>
              <a:rPr lang="en-GB" sz="3200" u="sng" dirty="0">
                <a:solidFill>
                  <a:schemeClr val="bg1"/>
                </a:solidFill>
              </a:rPr>
              <a:t>Tuesday 2</a:t>
            </a:r>
            <a:r>
              <a:rPr lang="en-GB" sz="3200" u="sng" baseline="30000" dirty="0">
                <a:solidFill>
                  <a:schemeClr val="bg1"/>
                </a:solidFill>
              </a:rPr>
              <a:t>nd  </a:t>
            </a:r>
            <a:r>
              <a:rPr lang="en-GB" sz="3200" u="sng" dirty="0">
                <a:solidFill>
                  <a:schemeClr val="bg1"/>
                </a:solidFill>
              </a:rPr>
              <a:t>Wednesday 3</a:t>
            </a:r>
            <a:r>
              <a:rPr lang="en-GB" sz="3200" u="sng" baseline="30000" dirty="0">
                <a:solidFill>
                  <a:schemeClr val="bg1"/>
                </a:solidFill>
              </a:rPr>
              <a:t>rd</a:t>
            </a:r>
            <a:r>
              <a:rPr lang="en-GB" sz="3200" u="sng" dirty="0">
                <a:solidFill>
                  <a:schemeClr val="bg1"/>
                </a:solidFill>
              </a:rPr>
              <a:t>  </a:t>
            </a:r>
            <a:r>
              <a:rPr lang="en-GB" sz="3200" u="sng" baseline="30000" dirty="0">
                <a:solidFill>
                  <a:schemeClr val="bg1"/>
                </a:solidFill>
              </a:rPr>
              <a:t> </a:t>
            </a:r>
            <a:r>
              <a:rPr lang="en-GB" sz="3200" u="sng" dirty="0">
                <a:solidFill>
                  <a:schemeClr val="bg1"/>
                </a:solidFill>
              </a:rPr>
              <a:t>Thursday 4</a:t>
            </a:r>
            <a:r>
              <a:rPr lang="en-GB" sz="3200" u="sng" baseline="30000" dirty="0">
                <a:solidFill>
                  <a:schemeClr val="bg1"/>
                </a:solidFill>
              </a:rPr>
              <a:t>th        </a:t>
            </a:r>
          </a:p>
          <a:p>
            <a:pPr fontAlgn="base"/>
            <a:r>
              <a:rPr lang="en-GB" sz="3200" dirty="0">
                <a:solidFill>
                  <a:schemeClr val="bg1"/>
                </a:solidFill>
              </a:rPr>
              <a:t> Your child will be allocated a group</a:t>
            </a:r>
          </a:p>
          <a:p>
            <a:pPr fontAlgn="base"/>
            <a:r>
              <a:rPr lang="en-GB" sz="3200" dirty="0">
                <a:solidFill>
                  <a:schemeClr val="bg1"/>
                </a:solidFill>
              </a:rPr>
              <a:t>Group A – 8.45 – 9.45</a:t>
            </a:r>
          </a:p>
          <a:p>
            <a:pPr fontAlgn="base"/>
            <a:r>
              <a:rPr lang="en-GB" sz="3200" dirty="0">
                <a:solidFill>
                  <a:schemeClr val="bg1"/>
                </a:solidFill>
              </a:rPr>
              <a:t>Group B – 10.30 – 11.30</a:t>
            </a:r>
          </a:p>
          <a:p>
            <a:pPr fontAlgn="base"/>
            <a:r>
              <a:rPr lang="en-GB" sz="3200" dirty="0">
                <a:solidFill>
                  <a:schemeClr val="bg1"/>
                </a:solidFill>
              </a:rPr>
              <a:t>Group C – 1.30 – 2.30</a:t>
            </a:r>
          </a:p>
          <a:p>
            <a:pPr fontAlgn="base"/>
            <a:r>
              <a:rPr lang="en-GB" sz="3200" u="sng" dirty="0">
                <a:solidFill>
                  <a:schemeClr val="bg1"/>
                </a:solidFill>
              </a:rPr>
              <a:t>Friday 5</a:t>
            </a:r>
            <a:r>
              <a:rPr lang="en-GB" sz="3200" u="sng" baseline="30000" dirty="0">
                <a:solidFill>
                  <a:schemeClr val="bg1"/>
                </a:solidFill>
              </a:rPr>
              <a:t>th</a:t>
            </a:r>
            <a:r>
              <a:rPr lang="en-GB" sz="3200" u="sng" dirty="0">
                <a:solidFill>
                  <a:schemeClr val="bg1"/>
                </a:solidFill>
              </a:rPr>
              <a:t> </a:t>
            </a:r>
            <a:r>
              <a:rPr lang="en-GB" sz="3200" dirty="0">
                <a:solidFill>
                  <a:schemeClr val="bg1"/>
                </a:solidFill>
              </a:rPr>
              <a:t>               All children 8.30 – 10.30</a:t>
            </a:r>
            <a:endParaRPr lang="en-GB" sz="3200" u="sng" dirty="0">
              <a:solidFill>
                <a:schemeClr val="bg1"/>
              </a:solidFill>
            </a:endParaRPr>
          </a:p>
          <a:p>
            <a:pPr fontAlgn="base"/>
            <a:r>
              <a:rPr lang="en-GB" sz="3200" dirty="0">
                <a:solidFill>
                  <a:schemeClr val="bg1"/>
                </a:solidFill>
              </a:rPr>
              <a:t>                             </a:t>
            </a:r>
          </a:p>
          <a:p>
            <a:pPr fontAlgn="base"/>
            <a:r>
              <a:rPr lang="en-GB" sz="3200" dirty="0">
                <a:solidFill>
                  <a:schemeClr val="bg1"/>
                </a:solidFill>
              </a:rPr>
              <a:t>Monday 8</a:t>
            </a:r>
            <a:r>
              <a:rPr lang="en-GB" sz="3200" baseline="30000" dirty="0">
                <a:solidFill>
                  <a:schemeClr val="bg1"/>
                </a:solidFill>
              </a:rPr>
              <a:t>th</a:t>
            </a:r>
            <a:r>
              <a:rPr lang="en-GB" sz="3200" dirty="0">
                <a:solidFill>
                  <a:schemeClr val="bg1"/>
                </a:solidFill>
              </a:rPr>
              <a:t> All children normal 15 hours or 30 hours times -Explorers and wrap around commence for 30 hour children.</a:t>
            </a:r>
          </a:p>
          <a:p>
            <a:endParaRPr lang="en-GB" sz="2800" dirty="0">
              <a:solidFill>
                <a:schemeClr val="bg1"/>
              </a:solidFill>
            </a:endParaRPr>
          </a:p>
          <a:p>
            <a:endParaRPr lang="en-GB" sz="2800" dirty="0">
              <a:solidFill>
                <a:schemeClr val="bg1"/>
              </a:solidFill>
            </a:endParaRPr>
          </a:p>
        </p:txBody>
      </p:sp>
    </p:spTree>
    <p:extLst>
      <p:ext uri="{BB962C8B-B14F-4D97-AF65-F5344CB8AC3E}">
        <p14:creationId xmlns:p14="http://schemas.microsoft.com/office/powerpoint/2010/main" val="1755980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5229200"/>
            <a:ext cx="7056784" cy="1200329"/>
          </a:xfrm>
          <a:prstGeom prst="rect">
            <a:avLst/>
          </a:prstGeom>
        </p:spPr>
        <p:txBody>
          <a:bodyPr wrap="square" lIns="91440" tIns="45720" rIns="91440" bIns="45720" anchor="t">
            <a:spAutoFit/>
          </a:bodyPr>
          <a:lstStyle/>
          <a:p>
            <a:r>
              <a:rPr lang="en-GB" dirty="0">
                <a:solidFill>
                  <a:schemeClr val="bg1"/>
                </a:solidFill>
                <a:latin typeface="Calibri"/>
                <a:ea typeface="Calibri"/>
                <a:cs typeface="Calibri"/>
              </a:rPr>
              <a:t>Wrap around care from 2.45 p.m. until 3.20 p.m. (Monday – Thursday) will be offered from Monday 8</a:t>
            </a:r>
            <a:r>
              <a:rPr lang="en-GB" baseline="30000" dirty="0">
                <a:solidFill>
                  <a:schemeClr val="bg1"/>
                </a:solidFill>
                <a:latin typeface="Calibri"/>
                <a:ea typeface="Calibri"/>
                <a:cs typeface="Calibri"/>
              </a:rPr>
              <a:t>th</a:t>
            </a:r>
            <a:r>
              <a:rPr lang="en-GB" dirty="0">
                <a:solidFill>
                  <a:schemeClr val="bg1"/>
                </a:solidFill>
                <a:latin typeface="Calibri"/>
                <a:ea typeface="Calibri"/>
                <a:cs typeface="Calibri"/>
              </a:rPr>
              <a:t> September with a limit of 8 (30 hour) children so please contact the school office if you would like a place. The charge for Monday-Thursday will be £4 per day.</a:t>
            </a:r>
          </a:p>
        </p:txBody>
      </p:sp>
      <p:sp>
        <p:nvSpPr>
          <p:cNvPr id="4" name="Rectangle 3"/>
          <p:cNvSpPr/>
          <p:nvPr/>
        </p:nvSpPr>
        <p:spPr>
          <a:xfrm>
            <a:off x="251520" y="335563"/>
            <a:ext cx="8893596" cy="646331"/>
          </a:xfrm>
          <a:prstGeom prst="rect">
            <a:avLst/>
          </a:prstGeom>
        </p:spPr>
        <p:txBody>
          <a:bodyPr wrap="square">
            <a:spAutoFit/>
          </a:bodyPr>
          <a:lstStyle/>
          <a:p>
            <a:r>
              <a:rPr lang="en-GB" sz="3600" b="1" dirty="0">
                <a:solidFill>
                  <a:schemeClr val="bg1"/>
                </a:solidFill>
              </a:rPr>
              <a:t>Normal Nursery hours from  8</a:t>
            </a:r>
            <a:r>
              <a:rPr lang="en-GB" sz="3600" b="1" baseline="30000" dirty="0">
                <a:solidFill>
                  <a:schemeClr val="bg1"/>
                </a:solidFill>
              </a:rPr>
              <a:t>th</a:t>
            </a:r>
            <a:r>
              <a:rPr lang="en-GB" sz="3600" b="1" dirty="0">
                <a:solidFill>
                  <a:schemeClr val="bg1"/>
                </a:solidFill>
              </a:rPr>
              <a:t> September</a:t>
            </a:r>
          </a:p>
        </p:txBody>
      </p:sp>
      <p:sp>
        <p:nvSpPr>
          <p:cNvPr id="5" name="TextBox 4"/>
          <p:cNvSpPr txBox="1"/>
          <p:nvPr/>
        </p:nvSpPr>
        <p:spPr>
          <a:xfrm>
            <a:off x="698812" y="5733256"/>
            <a:ext cx="7128792" cy="369332"/>
          </a:xfrm>
          <a:prstGeom prst="rect">
            <a:avLst/>
          </a:prstGeom>
          <a:noFill/>
        </p:spPr>
        <p:txBody>
          <a:bodyPr wrap="square" rtlCol="0">
            <a:spAutoFit/>
          </a:bodyPr>
          <a:lstStyle/>
          <a:p>
            <a:endParaRPr lang="en-GB">
              <a:solidFill>
                <a:schemeClr val="bg1"/>
              </a:solidFill>
            </a:endParaRPr>
          </a:p>
        </p:txBody>
      </p:sp>
      <p:sp>
        <p:nvSpPr>
          <p:cNvPr id="7" name="Rectangle 6"/>
          <p:cNvSpPr/>
          <p:nvPr/>
        </p:nvSpPr>
        <p:spPr>
          <a:xfrm>
            <a:off x="611560" y="1412776"/>
            <a:ext cx="7776864" cy="3385542"/>
          </a:xfrm>
          <a:prstGeom prst="rect">
            <a:avLst/>
          </a:prstGeom>
        </p:spPr>
        <p:txBody>
          <a:bodyPr wrap="square">
            <a:spAutoFit/>
          </a:bodyPr>
          <a:lstStyle/>
          <a:p>
            <a:pPr>
              <a:lnSpc>
                <a:spcPct val="150000"/>
              </a:lnSpc>
              <a:spcAft>
                <a:spcPts val="0"/>
              </a:spcAft>
            </a:pPr>
            <a:r>
              <a:rPr lang="en-GB" b="1" dirty="0">
                <a:solidFill>
                  <a:schemeClr val="bg1"/>
                </a:solidFill>
                <a:latin typeface="Calibri" panose="020F0502020204030204" pitchFamily="34" charset="0"/>
                <a:ea typeface="Times New Roman" panose="02020603050405020304" pitchFamily="18" charset="0"/>
              </a:rPr>
              <a:t>From Monday 8th  September:</a:t>
            </a:r>
            <a:r>
              <a:rPr lang="en-GB" dirty="0">
                <a:solidFill>
                  <a:schemeClr val="bg1"/>
                </a:solidFill>
                <a:latin typeface="Calibri" panose="020F0502020204030204" pitchFamily="34" charset="0"/>
                <a:ea typeface="Times New Roman" panose="02020603050405020304" pitchFamily="18" charset="0"/>
              </a:rPr>
              <a:t> All children in for normal hours from this point onwards. Please note that school finishes at 1.40 p.m. on Fridays for 30 hour children. </a:t>
            </a:r>
          </a:p>
          <a:p>
            <a:pPr>
              <a:lnSpc>
                <a:spcPct val="150000"/>
              </a:lnSpc>
            </a:pPr>
            <a:r>
              <a:rPr lang="en-GB" b="1" dirty="0">
                <a:solidFill>
                  <a:schemeClr val="bg1"/>
                </a:solidFill>
                <a:latin typeface="Calibri" panose="020F0502020204030204" pitchFamily="34" charset="0"/>
                <a:ea typeface="Times New Roman" panose="02020603050405020304" pitchFamily="18" charset="0"/>
              </a:rPr>
              <a:t>Mon-Fri</a:t>
            </a:r>
            <a:r>
              <a:rPr lang="en-GB" sz="2800" b="1" dirty="0">
                <a:solidFill>
                  <a:schemeClr val="bg1"/>
                </a:solidFill>
                <a:latin typeface="Times New Roman" panose="02020603050405020304" pitchFamily="18" charset="0"/>
                <a:ea typeface="Times New Roman" panose="02020603050405020304" pitchFamily="18" charset="0"/>
              </a:rPr>
              <a:t>   </a:t>
            </a:r>
            <a:r>
              <a:rPr lang="en-GB" dirty="0">
                <a:solidFill>
                  <a:schemeClr val="bg1"/>
                </a:solidFill>
                <a:latin typeface="Calibri" panose="020F0502020204030204" pitchFamily="34" charset="0"/>
                <a:ea typeface="Times New Roman" panose="02020603050405020304" pitchFamily="18" charset="0"/>
              </a:rPr>
              <a:t>8.30 a.m. – 11.30 a.m.          15 hours Nursery children</a:t>
            </a:r>
          </a:p>
          <a:p>
            <a:pPr>
              <a:lnSpc>
                <a:spcPct val="150000"/>
              </a:lnSpc>
            </a:pPr>
            <a:r>
              <a:rPr lang="en-GB" b="1" dirty="0">
                <a:solidFill>
                  <a:schemeClr val="bg1"/>
                </a:solidFill>
                <a:latin typeface="Calibri" panose="020F0502020204030204" pitchFamily="34" charset="0"/>
                <a:ea typeface="Times New Roman" panose="02020603050405020304" pitchFamily="18" charset="0"/>
              </a:rPr>
              <a:t>Mon-</a:t>
            </a:r>
            <a:r>
              <a:rPr lang="en-GB" b="1" dirty="0" err="1">
                <a:solidFill>
                  <a:schemeClr val="bg1"/>
                </a:solidFill>
                <a:latin typeface="Calibri" panose="020F0502020204030204" pitchFamily="34" charset="0"/>
                <a:ea typeface="Times New Roman" panose="02020603050405020304" pitchFamily="18" charset="0"/>
              </a:rPr>
              <a:t>Thur</a:t>
            </a:r>
            <a:r>
              <a:rPr lang="en-GB" b="1" dirty="0">
                <a:solidFill>
                  <a:schemeClr val="bg1"/>
                </a:solidFill>
                <a:latin typeface="Calibri" panose="020F0502020204030204" pitchFamily="34" charset="0"/>
                <a:ea typeface="Times New Roman" panose="02020603050405020304" pitchFamily="18" charset="0"/>
              </a:rPr>
              <a:t>  </a:t>
            </a:r>
            <a:r>
              <a:rPr lang="en-GB" dirty="0">
                <a:solidFill>
                  <a:schemeClr val="bg1"/>
                </a:solidFill>
                <a:latin typeface="Calibri" panose="020F0502020204030204" pitchFamily="34" charset="0"/>
                <a:ea typeface="Times New Roman" panose="02020603050405020304" pitchFamily="18" charset="0"/>
              </a:rPr>
              <a:t>8.30 a.m. – 2.45 p.m.            30 hours Nursery children</a:t>
            </a:r>
            <a:endParaRPr lang="en-GB" sz="2800" dirty="0">
              <a:solidFill>
                <a:schemeClr val="bg1"/>
              </a:solidFill>
              <a:latin typeface="Times New Roman" panose="02020603050405020304" pitchFamily="18" charset="0"/>
              <a:ea typeface="Times New Roman" panose="02020603050405020304" pitchFamily="18" charset="0"/>
            </a:endParaRPr>
          </a:p>
          <a:p>
            <a:endParaRPr lang="en-GB" b="1" dirty="0">
              <a:solidFill>
                <a:schemeClr val="bg1"/>
              </a:solidFill>
            </a:endParaRPr>
          </a:p>
          <a:p>
            <a:r>
              <a:rPr lang="en-GB" b="1" dirty="0">
                <a:solidFill>
                  <a:schemeClr val="bg1"/>
                </a:solidFill>
              </a:rPr>
              <a:t>Friday times          </a:t>
            </a:r>
            <a:r>
              <a:rPr lang="en-GB" dirty="0">
                <a:solidFill>
                  <a:schemeClr val="bg1"/>
                </a:solidFill>
              </a:rPr>
              <a:t>8.30 a.m. – 1.40 p.m.                 30 hours Nursery children    </a:t>
            </a:r>
          </a:p>
          <a:p>
            <a:pPr>
              <a:spcAft>
                <a:spcPts val="0"/>
              </a:spcAft>
            </a:pPr>
            <a:endParaRPr lang="en-GB" sz="28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1587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188640"/>
            <a:ext cx="8424936" cy="6408712"/>
          </a:xfrm>
        </p:spPr>
        <p:txBody>
          <a:bodyPr>
            <a:normAutofit/>
          </a:bodyPr>
          <a:lstStyle/>
          <a:p>
            <a:pPr algn="ctr"/>
            <a:br>
              <a:rPr lang="en-GB" altLang="en-US" sz="2200">
                <a:solidFill>
                  <a:schemeClr val="bg1"/>
                </a:solidFill>
              </a:rPr>
            </a:br>
            <a:br>
              <a:rPr lang="en-GB" altLang="en-US" sz="2200">
                <a:solidFill>
                  <a:schemeClr val="bg1"/>
                </a:solidFill>
              </a:rPr>
            </a:br>
            <a:br>
              <a:rPr lang="en-GB" altLang="en-US" sz="2200">
                <a:solidFill>
                  <a:schemeClr val="bg1"/>
                </a:solidFill>
              </a:rPr>
            </a:br>
            <a:br>
              <a:rPr lang="en-GB" altLang="en-US" sz="2200">
                <a:solidFill>
                  <a:schemeClr val="bg1"/>
                </a:solidFill>
              </a:rPr>
            </a:br>
            <a:endParaRPr lang="en-GB"/>
          </a:p>
        </p:txBody>
      </p:sp>
      <p:sp>
        <p:nvSpPr>
          <p:cNvPr id="5" name="Content Placeholder 4"/>
          <p:cNvSpPr>
            <a:spLocks noGrp="1"/>
          </p:cNvSpPr>
          <p:nvPr>
            <p:ph idx="1"/>
          </p:nvPr>
        </p:nvSpPr>
        <p:spPr>
          <a:xfrm>
            <a:off x="251520" y="273050"/>
            <a:ext cx="8435280" cy="6180286"/>
          </a:xfrm>
        </p:spPr>
        <p:txBody>
          <a:bodyPr>
            <a:normAutofit/>
          </a:bodyPr>
          <a:lstStyle/>
          <a:p>
            <a:pPr algn="ctr">
              <a:buNone/>
            </a:pPr>
            <a:r>
              <a:rPr lang="en-GB" altLang="en-US" sz="6600" b="1">
                <a:solidFill>
                  <a:schemeClr val="bg1"/>
                </a:solidFill>
              </a:rPr>
              <a:t>Nursery  </a:t>
            </a:r>
          </a:p>
          <a:p>
            <a:pPr marL="0" indent="0">
              <a:buNone/>
            </a:pPr>
            <a:endParaRPr lang="en-GB" altLang="en-US" sz="3600" b="1">
              <a:solidFill>
                <a:schemeClr val="bg1"/>
              </a:solidFill>
            </a:endParaRPr>
          </a:p>
          <a:p>
            <a:pPr marL="0" indent="0" algn="ctr">
              <a:buNone/>
            </a:pPr>
            <a:endParaRPr lang="en-GB" altLang="en-US" sz="3600" b="1">
              <a:solidFill>
                <a:schemeClr val="bg1"/>
              </a:solidFill>
            </a:endParaRPr>
          </a:p>
          <a:p>
            <a:pPr marL="0" indent="0" algn="ctr">
              <a:buNone/>
            </a:pPr>
            <a:endParaRPr lang="en-GB" altLang="en-US" sz="3600" b="1">
              <a:solidFill>
                <a:schemeClr val="bg1"/>
              </a:solidFill>
            </a:endParaRPr>
          </a:p>
          <a:p>
            <a:pPr marL="0" indent="0" algn="ctr">
              <a:buNone/>
            </a:pPr>
            <a:endParaRPr lang="en-GB" altLang="en-US" sz="3600" b="1">
              <a:solidFill>
                <a:schemeClr val="bg1"/>
              </a:solidFill>
            </a:endParaRPr>
          </a:p>
          <a:p>
            <a:pPr algn="ctr">
              <a:buNone/>
            </a:pPr>
            <a:endParaRPr lang="en-GB" altLang="en-US" sz="3600" b="1">
              <a:solidFill>
                <a:schemeClr val="bg1"/>
              </a:solidFill>
            </a:endParaRPr>
          </a:p>
          <a:p>
            <a:pPr algn="ctr">
              <a:buNone/>
            </a:pPr>
            <a:endParaRPr lang="en-GB" altLang="en-US" sz="3600" b="1">
              <a:solidFill>
                <a:schemeClr val="bg1"/>
              </a:solidFill>
            </a:endParaRPr>
          </a:p>
          <a:p>
            <a:pPr>
              <a:buNone/>
            </a:pPr>
            <a:endParaRPr lang="en-GB" altLang="en-US" sz="1800" b="1">
              <a:solidFill>
                <a:schemeClr val="bg1"/>
              </a:solidFill>
            </a:endParaRPr>
          </a:p>
          <a:p>
            <a:pPr algn="ctr">
              <a:buNone/>
            </a:pPr>
            <a:endParaRPr lang="en-GB" altLang="en-US" b="1">
              <a:solidFill>
                <a:schemeClr val="bg1"/>
              </a:solidFill>
            </a:endParaRPr>
          </a:p>
          <a:p>
            <a:pPr>
              <a:buNone/>
            </a:pPr>
            <a:endParaRPr lang="en-GB" b="1">
              <a:solidFill>
                <a:schemeClr val="bg1"/>
              </a:solidFill>
            </a:endParaRPr>
          </a:p>
        </p:txBody>
      </p:sp>
      <p:sp>
        <p:nvSpPr>
          <p:cNvPr id="6" name="TextBox 5"/>
          <p:cNvSpPr txBox="1"/>
          <p:nvPr/>
        </p:nvSpPr>
        <p:spPr>
          <a:xfrm>
            <a:off x="0" y="908720"/>
            <a:ext cx="8712968" cy="5324535"/>
          </a:xfrm>
          <a:prstGeom prst="rect">
            <a:avLst/>
          </a:prstGeom>
          <a:noFill/>
        </p:spPr>
        <p:txBody>
          <a:bodyPr wrap="square" rtlCol="0">
            <a:spAutoFit/>
          </a:bodyPr>
          <a:lstStyle/>
          <a:p>
            <a:pPr algn="ctr"/>
            <a:endParaRPr lang="en-GB" sz="3600" b="1" dirty="0">
              <a:solidFill>
                <a:schemeClr val="bg1"/>
              </a:solidFill>
            </a:endParaRPr>
          </a:p>
          <a:p>
            <a:pPr algn="ctr"/>
            <a:r>
              <a:rPr lang="en-GB" sz="3200" b="1" dirty="0">
                <a:solidFill>
                  <a:schemeClr val="bg1"/>
                </a:solidFill>
              </a:rPr>
              <a:t>We have three family groups in Nursery:</a:t>
            </a:r>
          </a:p>
          <a:p>
            <a:pPr algn="ctr"/>
            <a:r>
              <a:rPr lang="en-GB" sz="3200" b="1" dirty="0">
                <a:solidFill>
                  <a:schemeClr val="bg1"/>
                </a:solidFill>
              </a:rPr>
              <a:t>Royce N</a:t>
            </a:r>
          </a:p>
          <a:p>
            <a:pPr algn="ctr"/>
            <a:r>
              <a:rPr lang="en-GB" sz="3200" b="1" dirty="0">
                <a:solidFill>
                  <a:schemeClr val="bg1"/>
                </a:solidFill>
              </a:rPr>
              <a:t>Starley N</a:t>
            </a:r>
          </a:p>
          <a:p>
            <a:pPr algn="ctr"/>
            <a:r>
              <a:rPr lang="en-GB" sz="3200" b="1" dirty="0">
                <a:solidFill>
                  <a:schemeClr val="bg1"/>
                </a:solidFill>
              </a:rPr>
              <a:t>Whittle N</a:t>
            </a:r>
          </a:p>
          <a:p>
            <a:endParaRPr lang="en-GB" sz="3600" b="1" dirty="0">
              <a:solidFill>
                <a:schemeClr val="bg1"/>
              </a:solidFill>
            </a:endParaRPr>
          </a:p>
          <a:p>
            <a:pPr algn="ctr"/>
            <a:r>
              <a:rPr lang="en-GB" sz="2800" b="1" dirty="0">
                <a:solidFill>
                  <a:schemeClr val="bg1"/>
                </a:solidFill>
              </a:rPr>
              <a:t>We also have three members of staff in Nursery. </a:t>
            </a:r>
          </a:p>
          <a:p>
            <a:pPr algn="ctr"/>
            <a:r>
              <a:rPr lang="en-GB" sz="2800" b="1" dirty="0">
                <a:solidFill>
                  <a:schemeClr val="bg1"/>
                </a:solidFill>
              </a:rPr>
              <a:t>Each member of staff will be the named key worker for one family group and this will rotate throughout the year. However, the children and staff mix across all of the classrooms and the outdoor area. </a:t>
            </a:r>
          </a:p>
        </p:txBody>
      </p:sp>
    </p:spTree>
    <p:extLst>
      <p:ext uri="{BB962C8B-B14F-4D97-AF65-F5344CB8AC3E}">
        <p14:creationId xmlns:p14="http://schemas.microsoft.com/office/powerpoint/2010/main" val="3834248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idx="1"/>
          </p:nvPr>
        </p:nvSpPr>
        <p:spPr>
          <a:xfrm>
            <a:off x="251520" y="273050"/>
            <a:ext cx="8435280" cy="5853113"/>
          </a:xfrm>
        </p:spPr>
        <p:txBody>
          <a:bodyPr>
            <a:normAutofit/>
          </a:bodyPr>
          <a:lstStyle/>
          <a:p>
            <a:pPr algn="ctr">
              <a:spcBef>
                <a:spcPct val="50000"/>
              </a:spcBef>
              <a:buNone/>
            </a:pPr>
            <a:r>
              <a:rPr lang="en-GB" altLang="en-US" sz="4800" b="1">
                <a:solidFill>
                  <a:schemeClr val="bg1"/>
                </a:solidFill>
              </a:rPr>
              <a:t>Our Classrooms </a:t>
            </a:r>
          </a:p>
          <a:p>
            <a:pPr algn="ctr">
              <a:spcBef>
                <a:spcPct val="50000"/>
              </a:spcBef>
              <a:buNone/>
            </a:pPr>
            <a:endParaRPr lang="en-GB" altLang="en-US" sz="2400" b="1">
              <a:solidFill>
                <a:schemeClr val="bg1"/>
              </a:solidFill>
            </a:endParaRPr>
          </a:p>
          <a:p>
            <a:pPr algn="ctr">
              <a:spcBef>
                <a:spcPct val="50000"/>
              </a:spcBef>
              <a:buNone/>
            </a:pPr>
            <a:endParaRPr lang="en-GB" altLang="en-US" sz="2400" b="1">
              <a:solidFill>
                <a:schemeClr val="bg1"/>
              </a:solidFill>
            </a:endParaRPr>
          </a:p>
          <a:p>
            <a:pPr algn="ctr">
              <a:spcBef>
                <a:spcPct val="50000"/>
              </a:spcBef>
              <a:buNone/>
            </a:pPr>
            <a:r>
              <a:rPr lang="en-GB" altLang="en-US" sz="2400" b="1">
                <a:solidFill>
                  <a:schemeClr val="bg1"/>
                </a:solidFill>
              </a:rPr>
              <a:t> </a:t>
            </a:r>
            <a:endParaRPr lang="en-GB" altLang="en-US" sz="4800" b="1">
              <a:solidFill>
                <a:schemeClr val="bg1"/>
              </a:solidFill>
            </a:endParaRPr>
          </a:p>
          <a:p>
            <a:pPr algn="ctr">
              <a:spcBef>
                <a:spcPct val="50000"/>
              </a:spcBef>
              <a:buNone/>
            </a:pPr>
            <a:endParaRPr lang="en-GB" altLang="en-US" sz="4800">
              <a:solidFill>
                <a:schemeClr val="bg1"/>
              </a:solidFill>
            </a:endParaRPr>
          </a:p>
          <a:p>
            <a:pPr algn="ctr" eaLnBrk="1" hangingPunct="1">
              <a:buNone/>
            </a:pPr>
            <a:endParaRPr lang="en-GB" altLang="en-US" sz="2800">
              <a:solidFill>
                <a:schemeClr val="bg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4110553" y="1268760"/>
            <a:ext cx="4576247" cy="343218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467543" y="3248980"/>
            <a:ext cx="4336221" cy="3252166"/>
          </a:xfrm>
          <a:prstGeom prst="rect">
            <a:avLst/>
          </a:prstGeom>
        </p:spPr>
      </p:pic>
    </p:spTree>
    <p:extLst>
      <p:ext uri="{BB962C8B-B14F-4D97-AF65-F5344CB8AC3E}">
        <p14:creationId xmlns:p14="http://schemas.microsoft.com/office/powerpoint/2010/main" val="226820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idx="1"/>
          </p:nvPr>
        </p:nvSpPr>
        <p:spPr>
          <a:xfrm>
            <a:off x="251520" y="273050"/>
            <a:ext cx="8435280" cy="5853113"/>
          </a:xfrm>
        </p:spPr>
        <p:txBody>
          <a:bodyPr>
            <a:normAutofit/>
          </a:bodyPr>
          <a:lstStyle/>
          <a:p>
            <a:pPr algn="ctr">
              <a:spcBef>
                <a:spcPct val="50000"/>
              </a:spcBef>
              <a:buNone/>
            </a:pPr>
            <a:r>
              <a:rPr lang="en-GB" altLang="en-US" sz="4800" b="1">
                <a:solidFill>
                  <a:schemeClr val="bg1"/>
                </a:solidFill>
              </a:rPr>
              <a:t>Outside Area </a:t>
            </a:r>
          </a:p>
          <a:p>
            <a:pPr algn="ctr">
              <a:spcBef>
                <a:spcPct val="50000"/>
              </a:spcBef>
              <a:buNone/>
            </a:pPr>
            <a:r>
              <a:rPr lang="en-GB" altLang="en-US" sz="2400">
                <a:solidFill>
                  <a:schemeClr val="bg1"/>
                </a:solidFill>
              </a:rPr>
              <a:t>“The best classroom and cupboard is roofed only by the sky.” Margaret McMillan </a:t>
            </a:r>
          </a:p>
          <a:p>
            <a:pPr algn="ctr">
              <a:spcBef>
                <a:spcPct val="50000"/>
              </a:spcBef>
              <a:buNone/>
            </a:pPr>
            <a:endParaRPr lang="en-GB" altLang="en-US" sz="2400">
              <a:solidFill>
                <a:schemeClr val="bg1"/>
              </a:solidFill>
            </a:endParaRPr>
          </a:p>
          <a:p>
            <a:pPr algn="ctr">
              <a:spcBef>
                <a:spcPct val="50000"/>
              </a:spcBef>
              <a:buNone/>
            </a:pPr>
            <a:endParaRPr lang="en-GB" altLang="en-US" sz="2400">
              <a:solidFill>
                <a:schemeClr val="bg1"/>
              </a:solidFill>
            </a:endParaRPr>
          </a:p>
          <a:p>
            <a:pPr algn="ctr">
              <a:spcBef>
                <a:spcPct val="50000"/>
              </a:spcBef>
              <a:buNone/>
            </a:pPr>
            <a:r>
              <a:rPr lang="en-GB" altLang="en-US" sz="2400">
                <a:solidFill>
                  <a:schemeClr val="bg1"/>
                </a:solidFill>
              </a:rPr>
              <a:t> </a:t>
            </a:r>
          </a:p>
          <a:p>
            <a:pPr algn="ctr">
              <a:spcBef>
                <a:spcPct val="50000"/>
              </a:spcBef>
              <a:buNone/>
            </a:pPr>
            <a:endParaRPr lang="en-GB" altLang="en-US" sz="4800" b="1">
              <a:solidFill>
                <a:schemeClr val="bg1"/>
              </a:solidFill>
            </a:endParaRPr>
          </a:p>
          <a:p>
            <a:pPr algn="ctr">
              <a:spcBef>
                <a:spcPct val="50000"/>
              </a:spcBef>
              <a:buNone/>
            </a:pPr>
            <a:endParaRPr lang="en-GB" altLang="en-US" sz="4800">
              <a:solidFill>
                <a:schemeClr val="bg1"/>
              </a:solidFill>
            </a:endParaRPr>
          </a:p>
          <a:p>
            <a:pPr algn="ctr" eaLnBrk="1" hangingPunct="1">
              <a:buNone/>
            </a:pPr>
            <a:endParaRPr lang="en-GB" altLang="en-US" sz="2800">
              <a:solidFill>
                <a:schemeClr val="bg1"/>
              </a:solidFill>
            </a:endParaRPr>
          </a:p>
        </p:txBody>
      </p:sp>
      <p:pic>
        <p:nvPicPr>
          <p:cNvPr id="3" name="Picture 2" descr="A green grass field with benches and umbrellas&#10;&#10;Description automatically generated">
            <a:extLst>
              <a:ext uri="{FF2B5EF4-FFF2-40B4-BE49-F238E27FC236}">
                <a16:creationId xmlns:a16="http://schemas.microsoft.com/office/drawing/2014/main" id="{6E654693-068E-342F-D11E-16D5DB3FF9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3091999" y="4532243"/>
            <a:ext cx="2818659" cy="2113994"/>
          </a:xfrm>
          <a:prstGeom prst="rect">
            <a:avLst/>
          </a:prstGeom>
        </p:spPr>
      </p:pic>
      <p:pic>
        <p:nvPicPr>
          <p:cNvPr id="11" name="Picture 10" descr="A lawn with a toy truck and a box&#10;&#10;Description automatically generated with medium confidence">
            <a:extLst>
              <a:ext uri="{FF2B5EF4-FFF2-40B4-BE49-F238E27FC236}">
                <a16:creationId xmlns:a16="http://schemas.microsoft.com/office/drawing/2014/main" id="{59A53920-A103-5529-9CE8-0D8FC0FEB9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245712" y="4532241"/>
            <a:ext cx="2684642" cy="2113996"/>
          </a:xfrm>
          <a:prstGeom prst="rect">
            <a:avLst/>
          </a:prstGeom>
        </p:spPr>
      </p:pic>
      <p:pic>
        <p:nvPicPr>
          <p:cNvPr id="13" name="Picture 12" descr="A group of objects on a lawn&#10;&#10;Description automatically generated with medium confidence">
            <a:extLst>
              <a:ext uri="{FF2B5EF4-FFF2-40B4-BE49-F238E27FC236}">
                <a16:creationId xmlns:a16="http://schemas.microsoft.com/office/drawing/2014/main" id="{FE011BFB-58AC-8F8E-3216-078098E3DA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6081718" y="4532241"/>
            <a:ext cx="2818659" cy="2113994"/>
          </a:xfrm>
          <a:prstGeom prst="rect">
            <a:avLst/>
          </a:prstGeom>
        </p:spPr>
      </p:pic>
      <p:pic>
        <p:nvPicPr>
          <p:cNvPr id="15" name="Picture 14" descr="A group of plastic crates and a cart on the side of a road&#10;&#10;Description automatically generated">
            <a:extLst>
              <a:ext uri="{FF2B5EF4-FFF2-40B4-BE49-F238E27FC236}">
                <a16:creationId xmlns:a16="http://schemas.microsoft.com/office/drawing/2014/main" id="{6B90741A-8F64-5517-EAEE-BFC035B2BD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3092000" y="2142609"/>
            <a:ext cx="2818658" cy="2113994"/>
          </a:xfrm>
          <a:prstGeom prst="rect">
            <a:avLst/>
          </a:prstGeom>
        </p:spPr>
      </p:pic>
      <p:pic>
        <p:nvPicPr>
          <p:cNvPr id="17" name="Picture 16" descr="A playground with a green wall and a green building&#10;&#10;Description automatically generated with medium confidence">
            <a:extLst>
              <a:ext uri="{FF2B5EF4-FFF2-40B4-BE49-F238E27FC236}">
                <a16:creationId xmlns:a16="http://schemas.microsoft.com/office/drawing/2014/main" id="{3CF54288-33DD-A1C9-F02A-E38F213C544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6115402" y="2155675"/>
            <a:ext cx="2818661" cy="2113996"/>
          </a:xfrm>
          <a:prstGeom prst="rect">
            <a:avLst/>
          </a:prstGeom>
        </p:spPr>
      </p:pic>
      <p:pic>
        <p:nvPicPr>
          <p:cNvPr id="19" name="Picture 18" descr="A playground with a green roof and a green structure&#10;&#10;Description automatically generated">
            <a:extLst>
              <a:ext uri="{FF2B5EF4-FFF2-40B4-BE49-F238E27FC236}">
                <a16:creationId xmlns:a16="http://schemas.microsoft.com/office/drawing/2014/main" id="{8FEF7AA4-5CA4-3DCB-D3FD-801E38F31D3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1520" y="2164556"/>
            <a:ext cx="2684643" cy="2113994"/>
          </a:xfrm>
          <a:prstGeom prst="rect">
            <a:avLst/>
          </a:prstGeom>
        </p:spPr>
      </p:pic>
    </p:spTree>
    <p:extLst>
      <p:ext uri="{BB962C8B-B14F-4D97-AF65-F5344CB8AC3E}">
        <p14:creationId xmlns:p14="http://schemas.microsoft.com/office/powerpoint/2010/main" val="3168313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altLang="en-US" b="1" u="sng">
                <a:solidFill>
                  <a:schemeClr val="bg1"/>
                </a:solidFill>
              </a:rPr>
              <a:t>Toilets</a:t>
            </a:r>
          </a:p>
          <a:p>
            <a:pPr marL="0" indent="0" algn="ctr">
              <a:buNone/>
            </a:pPr>
            <a:endParaRPr lang="en-GB" altLang="en-US" b="1" u="sng">
              <a:solidFill>
                <a:schemeClr val="bg1"/>
              </a:solidFill>
            </a:endParaRPr>
          </a:p>
          <a:p>
            <a:r>
              <a:rPr lang="en-GB" altLang="en-US" sz="2800" b="1">
                <a:solidFill>
                  <a:schemeClr val="bg1"/>
                </a:solidFill>
              </a:rPr>
              <a:t>Child friendly toilets</a:t>
            </a:r>
          </a:p>
          <a:p>
            <a:r>
              <a:rPr lang="en-GB" altLang="en-US" sz="2800" b="1">
                <a:solidFill>
                  <a:schemeClr val="bg1"/>
                </a:solidFill>
              </a:rPr>
              <a:t>Support your child over the summer to become independent when going to the toilet</a:t>
            </a:r>
          </a:p>
          <a:p>
            <a:r>
              <a:rPr lang="en-GB" altLang="en-US" sz="2800" b="1">
                <a:solidFill>
                  <a:schemeClr val="bg1"/>
                </a:solidFill>
              </a:rPr>
              <a:t>Accidents happen</a:t>
            </a:r>
          </a:p>
          <a:p>
            <a:r>
              <a:rPr lang="en-GB" altLang="en-US" sz="2800" b="1">
                <a:solidFill>
                  <a:schemeClr val="bg1"/>
                </a:solidFill>
              </a:rPr>
              <a:t>Please provide spare clothes and underwear in purple or black drawstring bag.</a:t>
            </a:r>
          </a:p>
          <a:p>
            <a:pPr marL="0" indent="0">
              <a:buNone/>
            </a:pPr>
            <a:endParaRPr lang="en-GB" altLang="en-US" sz="2800" b="1">
              <a:solidFill>
                <a:schemeClr val="bg1"/>
              </a:solidFill>
            </a:endParaRPr>
          </a:p>
          <a:p>
            <a:endParaRPr lang="en-GB" altLang="en-US" b="1">
              <a:solidFill>
                <a:schemeClr val="bg1"/>
              </a:solidFill>
            </a:endParaRPr>
          </a:p>
          <a:p>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46634" y="3765276"/>
            <a:ext cx="3175790" cy="238184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3515" y="695279"/>
            <a:ext cx="3096346" cy="2322260"/>
          </a:xfrm>
          <a:prstGeom prst="rect">
            <a:avLst/>
          </a:prstGeom>
        </p:spPr>
      </p:pic>
    </p:spTree>
    <p:extLst>
      <p:ext uri="{BB962C8B-B14F-4D97-AF65-F5344CB8AC3E}">
        <p14:creationId xmlns:p14="http://schemas.microsoft.com/office/powerpoint/2010/main" val="3342065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idx="1"/>
          </p:nvPr>
        </p:nvSpPr>
        <p:spPr/>
        <p:txBody>
          <a:bodyPr>
            <a:normAutofit fontScale="85000" lnSpcReduction="20000"/>
          </a:bodyPr>
          <a:lstStyle/>
          <a:p>
            <a:pPr algn="ctr" eaLnBrk="1" hangingPunct="1">
              <a:buNone/>
            </a:pPr>
            <a:r>
              <a:rPr lang="en-GB" altLang="en-US" sz="4000" b="1">
                <a:solidFill>
                  <a:schemeClr val="bg1"/>
                </a:solidFill>
              </a:rPr>
              <a:t>Early Years Curriculum</a:t>
            </a:r>
          </a:p>
          <a:p>
            <a:pPr>
              <a:spcBef>
                <a:spcPct val="50000"/>
              </a:spcBef>
              <a:buNone/>
            </a:pPr>
            <a:r>
              <a:rPr lang="en-GB" altLang="en-US" sz="2800" b="1">
                <a:solidFill>
                  <a:schemeClr val="bg1"/>
                </a:solidFill>
              </a:rPr>
              <a:t>Prime Areas of Learning </a:t>
            </a:r>
          </a:p>
          <a:p>
            <a:pPr>
              <a:spcBef>
                <a:spcPct val="50000"/>
              </a:spcBef>
              <a:buFontTx/>
              <a:buChar char="•"/>
            </a:pPr>
            <a:r>
              <a:rPr lang="en-GB" altLang="en-US" sz="2800" b="1">
                <a:solidFill>
                  <a:schemeClr val="bg1"/>
                </a:solidFill>
              </a:rPr>
              <a:t>Personal, Social and Emotional Development</a:t>
            </a:r>
          </a:p>
          <a:p>
            <a:pPr>
              <a:spcBef>
                <a:spcPct val="50000"/>
              </a:spcBef>
              <a:buFontTx/>
              <a:buChar char="•"/>
            </a:pPr>
            <a:r>
              <a:rPr lang="en-GB" altLang="en-US" sz="2800" b="1">
                <a:solidFill>
                  <a:schemeClr val="bg1"/>
                </a:solidFill>
              </a:rPr>
              <a:t>Communication and Language Development</a:t>
            </a:r>
          </a:p>
          <a:p>
            <a:pPr>
              <a:spcBef>
                <a:spcPct val="50000"/>
              </a:spcBef>
              <a:buFontTx/>
              <a:buChar char="•"/>
            </a:pPr>
            <a:r>
              <a:rPr lang="en-GB" altLang="en-US" sz="2800" b="1">
                <a:solidFill>
                  <a:schemeClr val="bg1"/>
                </a:solidFill>
              </a:rPr>
              <a:t>Physical Development</a:t>
            </a:r>
          </a:p>
          <a:p>
            <a:pPr>
              <a:spcBef>
                <a:spcPct val="50000"/>
              </a:spcBef>
              <a:buNone/>
            </a:pPr>
            <a:endParaRPr lang="en-GB" altLang="en-US" sz="2800" b="1">
              <a:solidFill>
                <a:schemeClr val="bg1"/>
              </a:solidFill>
            </a:endParaRPr>
          </a:p>
          <a:p>
            <a:pPr>
              <a:spcBef>
                <a:spcPct val="50000"/>
              </a:spcBef>
              <a:buNone/>
            </a:pPr>
            <a:r>
              <a:rPr lang="en-GB" altLang="en-US" sz="2800" b="1">
                <a:solidFill>
                  <a:schemeClr val="bg1"/>
                </a:solidFill>
              </a:rPr>
              <a:t>Specific Areas of Learning </a:t>
            </a:r>
          </a:p>
          <a:p>
            <a:pPr>
              <a:spcBef>
                <a:spcPct val="50000"/>
              </a:spcBef>
              <a:buFontTx/>
              <a:buChar char="•"/>
            </a:pPr>
            <a:r>
              <a:rPr lang="en-GB" altLang="en-US" sz="2800" b="1">
                <a:solidFill>
                  <a:schemeClr val="bg1"/>
                </a:solidFill>
              </a:rPr>
              <a:t>Literacy</a:t>
            </a:r>
          </a:p>
          <a:p>
            <a:pPr>
              <a:spcBef>
                <a:spcPct val="50000"/>
              </a:spcBef>
              <a:buFontTx/>
              <a:buChar char="•"/>
            </a:pPr>
            <a:r>
              <a:rPr lang="en-GB" altLang="en-US" sz="2800" b="1">
                <a:solidFill>
                  <a:schemeClr val="bg1"/>
                </a:solidFill>
              </a:rPr>
              <a:t>Mathematics</a:t>
            </a:r>
          </a:p>
          <a:p>
            <a:pPr>
              <a:spcBef>
                <a:spcPct val="50000"/>
              </a:spcBef>
              <a:buFontTx/>
              <a:buChar char="•"/>
            </a:pPr>
            <a:r>
              <a:rPr lang="en-GB" altLang="en-US" sz="2800" b="1">
                <a:solidFill>
                  <a:schemeClr val="bg1"/>
                </a:solidFill>
              </a:rPr>
              <a:t>Understanding of the World</a:t>
            </a:r>
          </a:p>
          <a:p>
            <a:pPr>
              <a:spcBef>
                <a:spcPct val="50000"/>
              </a:spcBef>
              <a:buFontTx/>
              <a:buChar char="•"/>
            </a:pPr>
            <a:r>
              <a:rPr lang="en-GB" altLang="en-US" sz="2800" b="1">
                <a:solidFill>
                  <a:schemeClr val="bg1"/>
                </a:solidFill>
              </a:rPr>
              <a:t>Expressive Arts and Design</a:t>
            </a:r>
          </a:p>
          <a:p>
            <a:pPr algn="ctr" eaLnBrk="1" hangingPunct="1">
              <a:buNone/>
            </a:pPr>
            <a:endParaRPr lang="en-GB" altLang="en-US" sz="2800">
              <a:solidFill>
                <a:schemeClr val="bg1"/>
              </a:solidFill>
            </a:endParaRPr>
          </a:p>
          <a:p>
            <a:pPr algn="ctr" eaLnBrk="1" hangingPunct="1">
              <a:buNone/>
            </a:pPr>
            <a:endParaRPr lang="en-GB" altLang="en-US" sz="2800">
              <a:solidFill>
                <a:schemeClr val="bg1"/>
              </a:solidFill>
            </a:endParaRPr>
          </a:p>
        </p:txBody>
      </p:sp>
      <p:pic>
        <p:nvPicPr>
          <p:cNvPr id="6" name="Picture 2" descr="F:\DCIM\102_FUJI\DSCF2368.JPG"/>
          <p:cNvPicPr>
            <a:picLocks noChangeAspect="1" noChangeArrowheads="1"/>
          </p:cNvPicPr>
          <p:nvPr/>
        </p:nvPicPr>
        <p:blipFill>
          <a:blip r:embed="rId2" cstate="print"/>
          <a:srcRect/>
          <a:stretch>
            <a:fillRect/>
          </a:stretch>
        </p:blipFill>
        <p:spPr>
          <a:xfrm>
            <a:off x="251520" y="4509120"/>
            <a:ext cx="3096344" cy="2099692"/>
          </a:xfrm>
          <a:prstGeom prst="rect">
            <a:avLst/>
          </a:prstGeom>
          <a:noFill/>
        </p:spPr>
      </p:pic>
      <p:pic>
        <p:nvPicPr>
          <p:cNvPr id="9" name="Picture 8" descr="F:\DCIM\119CANON\IMG_156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188641"/>
            <a:ext cx="3096344" cy="2376264"/>
          </a:xfrm>
          <a:prstGeom prst="rect">
            <a:avLst/>
          </a:prstGeom>
          <a:noFill/>
          <a:ln>
            <a:noFill/>
          </a:ln>
        </p:spPr>
      </p:pic>
      <p:pic>
        <p:nvPicPr>
          <p:cNvPr id="10" name="Picture 9" descr="F:\DCIM\119CANON\IMG_1553.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2057400"/>
            <a:ext cx="3168352" cy="245172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idx="1"/>
          </p:nvPr>
        </p:nvSpPr>
        <p:spPr>
          <a:xfrm>
            <a:off x="210343" y="332656"/>
            <a:ext cx="8435280" cy="5853113"/>
          </a:xfrm>
        </p:spPr>
        <p:txBody>
          <a:bodyPr>
            <a:normAutofit fontScale="77500" lnSpcReduction="20000"/>
          </a:bodyPr>
          <a:lstStyle/>
          <a:p>
            <a:pPr algn="ctr">
              <a:spcBef>
                <a:spcPct val="50000"/>
              </a:spcBef>
              <a:buNone/>
            </a:pPr>
            <a:r>
              <a:rPr lang="en-GB" altLang="en-US" sz="4600" b="1" dirty="0">
                <a:solidFill>
                  <a:schemeClr val="bg1"/>
                </a:solidFill>
              </a:rPr>
              <a:t>A Typical Day in Nursery </a:t>
            </a:r>
          </a:p>
          <a:p>
            <a:pPr algn="ctr">
              <a:spcBef>
                <a:spcPct val="50000"/>
              </a:spcBef>
              <a:buNone/>
            </a:pPr>
            <a:endParaRPr lang="en-GB" altLang="en-US" sz="4800" b="1" dirty="0">
              <a:solidFill>
                <a:schemeClr val="bg1"/>
              </a:solidFill>
            </a:endParaRPr>
          </a:p>
          <a:p>
            <a:pPr algn="ctr">
              <a:spcBef>
                <a:spcPct val="50000"/>
              </a:spcBef>
              <a:buNone/>
            </a:pPr>
            <a:endParaRPr lang="en-GB" altLang="en-US" sz="4800" b="1" dirty="0">
              <a:solidFill>
                <a:schemeClr val="bg1"/>
              </a:solidFill>
            </a:endParaRPr>
          </a:p>
          <a:p>
            <a:pPr>
              <a:spcBef>
                <a:spcPct val="50000"/>
              </a:spcBef>
            </a:pPr>
            <a:endParaRPr lang="en-GB" altLang="en-US" sz="2400" b="1" dirty="0">
              <a:solidFill>
                <a:schemeClr val="bg1"/>
              </a:solidFill>
            </a:endParaRPr>
          </a:p>
          <a:p>
            <a:pPr>
              <a:spcBef>
                <a:spcPct val="50000"/>
              </a:spcBef>
            </a:pPr>
            <a:endParaRPr lang="en-GB" altLang="en-US" sz="2400" b="1" dirty="0">
              <a:solidFill>
                <a:schemeClr val="bg1"/>
              </a:solidFill>
            </a:endParaRPr>
          </a:p>
          <a:p>
            <a:pPr>
              <a:spcBef>
                <a:spcPct val="50000"/>
              </a:spcBef>
            </a:pPr>
            <a:r>
              <a:rPr lang="en-GB" altLang="en-US" sz="2400" b="1" dirty="0">
                <a:solidFill>
                  <a:schemeClr val="bg1"/>
                </a:solidFill>
              </a:rPr>
              <a:t>Welcomes and Registration</a:t>
            </a:r>
          </a:p>
          <a:p>
            <a:pPr>
              <a:spcBef>
                <a:spcPct val="50000"/>
              </a:spcBef>
            </a:pPr>
            <a:r>
              <a:rPr lang="en-GB" altLang="en-US" sz="2400" b="1" dirty="0">
                <a:solidFill>
                  <a:schemeClr val="bg1"/>
                </a:solidFill>
              </a:rPr>
              <a:t>Carpet times to explore key aspects of the curriculum</a:t>
            </a:r>
          </a:p>
          <a:p>
            <a:pPr>
              <a:spcBef>
                <a:spcPct val="50000"/>
              </a:spcBef>
            </a:pPr>
            <a:r>
              <a:rPr lang="en-GB" altLang="en-US" sz="2400" b="1" dirty="0">
                <a:solidFill>
                  <a:schemeClr val="bg1"/>
                </a:solidFill>
              </a:rPr>
              <a:t>Learning through play (Free flow inside &amp; outside)</a:t>
            </a:r>
          </a:p>
          <a:p>
            <a:pPr>
              <a:spcBef>
                <a:spcPct val="50000"/>
              </a:spcBef>
            </a:pPr>
            <a:r>
              <a:rPr lang="en-GB" altLang="en-US" sz="2400" b="1" dirty="0">
                <a:solidFill>
                  <a:schemeClr val="bg1"/>
                </a:solidFill>
              </a:rPr>
              <a:t>Milk &amp; Fruit available</a:t>
            </a:r>
          </a:p>
          <a:p>
            <a:pPr>
              <a:spcBef>
                <a:spcPct val="50000"/>
              </a:spcBef>
            </a:pPr>
            <a:r>
              <a:rPr lang="en-GB" altLang="en-US" sz="2400" b="1" dirty="0">
                <a:solidFill>
                  <a:schemeClr val="bg1"/>
                </a:solidFill>
              </a:rPr>
              <a:t>Story times</a:t>
            </a:r>
          </a:p>
          <a:p>
            <a:pPr>
              <a:spcBef>
                <a:spcPct val="50000"/>
              </a:spcBef>
            </a:pPr>
            <a:r>
              <a:rPr lang="en-GB" altLang="en-US" sz="2400" b="1" dirty="0">
                <a:solidFill>
                  <a:schemeClr val="bg1"/>
                </a:solidFill>
              </a:rPr>
              <a:t>Once a week we go into the hall for PE</a:t>
            </a:r>
          </a:p>
          <a:p>
            <a:pPr>
              <a:spcBef>
                <a:spcPct val="50000"/>
              </a:spcBef>
            </a:pPr>
            <a:r>
              <a:rPr lang="en-GB" altLang="en-US" sz="2400" b="1" dirty="0">
                <a:solidFill>
                  <a:schemeClr val="bg1"/>
                </a:solidFill>
              </a:rPr>
              <a:t>Look at the Year Group pages on the school website to see what this year’s Nursery children have enjoyed. </a:t>
            </a:r>
          </a:p>
          <a:p>
            <a:pPr>
              <a:spcBef>
                <a:spcPct val="50000"/>
              </a:spcBef>
            </a:pPr>
            <a:endParaRPr lang="en-GB" altLang="en-US" sz="2400" b="1" dirty="0">
              <a:solidFill>
                <a:schemeClr val="bg1"/>
              </a:solidFill>
            </a:endParaRPr>
          </a:p>
        </p:txBody>
      </p:sp>
      <p:pic>
        <p:nvPicPr>
          <p:cNvPr id="2" name="Picture 1"/>
          <p:cNvPicPr>
            <a:picLocks noChangeAspect="1"/>
          </p:cNvPicPr>
          <p:nvPr/>
        </p:nvPicPr>
        <p:blipFill>
          <a:blip r:embed="rId2"/>
          <a:stretch>
            <a:fillRect/>
          </a:stretch>
        </p:blipFill>
        <p:spPr>
          <a:xfrm>
            <a:off x="498377" y="1046294"/>
            <a:ext cx="2547074" cy="1872208"/>
          </a:xfrm>
          <a:prstGeom prst="rect">
            <a:avLst/>
          </a:prstGeom>
        </p:spPr>
      </p:pic>
      <p:pic>
        <p:nvPicPr>
          <p:cNvPr id="3" name="Picture 2"/>
          <p:cNvPicPr>
            <a:picLocks noChangeAspect="1"/>
          </p:cNvPicPr>
          <p:nvPr/>
        </p:nvPicPr>
        <p:blipFill>
          <a:blip r:embed="rId3"/>
          <a:stretch>
            <a:fillRect/>
          </a:stretch>
        </p:blipFill>
        <p:spPr>
          <a:xfrm>
            <a:off x="3256248" y="1046294"/>
            <a:ext cx="2864001" cy="1872208"/>
          </a:xfrm>
          <a:prstGeom prst="rect">
            <a:avLst/>
          </a:prstGeom>
        </p:spPr>
      </p:pic>
      <p:pic>
        <p:nvPicPr>
          <p:cNvPr id="4" name="Picture 3"/>
          <p:cNvPicPr>
            <a:picLocks noChangeAspect="1"/>
          </p:cNvPicPr>
          <p:nvPr/>
        </p:nvPicPr>
        <p:blipFill>
          <a:blip r:embed="rId4"/>
          <a:stretch>
            <a:fillRect/>
          </a:stretch>
        </p:blipFill>
        <p:spPr>
          <a:xfrm>
            <a:off x="6231536" y="1046294"/>
            <a:ext cx="1580824" cy="1874605"/>
          </a:xfrm>
          <a:prstGeom prst="rect">
            <a:avLst/>
          </a:prstGeom>
        </p:spPr>
      </p:pic>
    </p:spTree>
    <p:extLst>
      <p:ext uri="{BB962C8B-B14F-4D97-AF65-F5344CB8AC3E}">
        <p14:creationId xmlns:p14="http://schemas.microsoft.com/office/powerpoint/2010/main" val="1764839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eaching parents that getting messy doesn't mean that learning didn't take place. Mess = Learn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265943"/>
            <a:ext cx="4824536" cy="643271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613394" y="404664"/>
            <a:ext cx="3279086" cy="4154984"/>
          </a:xfrm>
          <a:prstGeom prst="rect">
            <a:avLst/>
          </a:prstGeom>
        </p:spPr>
        <p:txBody>
          <a:bodyPr wrap="square">
            <a:spAutoFit/>
          </a:bodyPr>
          <a:lstStyle/>
          <a:p>
            <a:pPr algn="ctr">
              <a:buFont typeface="Arial" pitchFamily="34" charset="0"/>
              <a:buNone/>
            </a:pPr>
            <a:r>
              <a:rPr lang="en-GB" altLang="en-US" sz="6600" b="1">
                <a:solidFill>
                  <a:schemeClr val="bg1"/>
                </a:solidFill>
              </a:rPr>
              <a:t>Learning can be messy but fun!</a:t>
            </a:r>
          </a:p>
        </p:txBody>
      </p:sp>
      <p:pic>
        <p:nvPicPr>
          <p:cNvPr id="5" name="Picture 2" descr="http://playtolearnpreschool.us/wp-content/uploads/2015/03/Play-is-the-Way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4506894"/>
            <a:ext cx="2315025" cy="2191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64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73050"/>
            <a:ext cx="8363272" cy="7188398"/>
          </a:xfrm>
        </p:spPr>
        <p:txBody>
          <a:bodyPr>
            <a:normAutofit/>
          </a:bodyPr>
          <a:lstStyle/>
          <a:p>
            <a:pPr marL="0" indent="0" algn="ctr">
              <a:buNone/>
            </a:pPr>
            <a:r>
              <a:rPr lang="en-GB" altLang="en-US" b="1" dirty="0">
                <a:solidFill>
                  <a:schemeClr val="bg1"/>
                </a:solidFill>
              </a:rPr>
              <a:t>Uniform</a:t>
            </a:r>
          </a:p>
          <a:p>
            <a:r>
              <a:rPr lang="en-GB" sz="1400" b="1" dirty="0">
                <a:solidFill>
                  <a:schemeClr val="bg1"/>
                </a:solidFill>
              </a:rPr>
              <a:t>Winter Uniform:</a:t>
            </a:r>
            <a:endParaRPr lang="en-GB" sz="1400" dirty="0">
              <a:solidFill>
                <a:schemeClr val="bg1"/>
              </a:solidFill>
            </a:endParaRPr>
          </a:p>
          <a:p>
            <a:pPr algn="l" fontAlgn="t"/>
            <a:r>
              <a:rPr lang="en-GB" sz="1400" b="0" i="0" dirty="0">
                <a:solidFill>
                  <a:schemeClr val="bg1"/>
                </a:solidFill>
                <a:effectLst/>
              </a:rPr>
              <a:t>Grey skirt, pinafore dress or trousers.</a:t>
            </a:r>
          </a:p>
          <a:p>
            <a:pPr algn="l" fontAlgn="t"/>
            <a:r>
              <a:rPr lang="en-GB" sz="1400" b="0" i="0" dirty="0">
                <a:solidFill>
                  <a:schemeClr val="bg1"/>
                </a:solidFill>
                <a:effectLst/>
              </a:rPr>
              <a:t>Purple and grey striped school tie (elastic ones best for Reception usually).</a:t>
            </a:r>
          </a:p>
          <a:p>
            <a:pPr algn="l" fontAlgn="t"/>
            <a:r>
              <a:rPr lang="en-GB" sz="1400" b="0" i="0" dirty="0">
                <a:solidFill>
                  <a:schemeClr val="bg1"/>
                </a:solidFill>
                <a:effectLst/>
              </a:rPr>
              <a:t>White shirt/ blouse.</a:t>
            </a:r>
          </a:p>
          <a:p>
            <a:pPr algn="l" fontAlgn="t"/>
            <a:r>
              <a:rPr lang="en-GB" sz="1400" b="0" i="0" dirty="0">
                <a:solidFill>
                  <a:schemeClr val="bg1"/>
                </a:solidFill>
                <a:effectLst/>
              </a:rPr>
              <a:t>School logo V neck sweatshirt/ cardigan or plain purple V neck jumper/ cardigan.</a:t>
            </a:r>
          </a:p>
          <a:p>
            <a:pPr algn="l" fontAlgn="t"/>
            <a:r>
              <a:rPr lang="en-GB" sz="1400" b="0" i="0" dirty="0">
                <a:solidFill>
                  <a:schemeClr val="bg1"/>
                </a:solidFill>
                <a:effectLst/>
              </a:rPr>
              <a:t>Grey/ white socks or grey tights.</a:t>
            </a:r>
          </a:p>
          <a:p>
            <a:pPr algn="l" fontAlgn="t"/>
            <a:r>
              <a:rPr lang="en-GB" sz="1400" b="0" i="0" dirty="0">
                <a:solidFill>
                  <a:schemeClr val="bg1"/>
                </a:solidFill>
                <a:effectLst/>
              </a:rPr>
              <a:t>Black flat heeled shoes.</a:t>
            </a:r>
          </a:p>
          <a:p>
            <a:pPr algn="l" fontAlgn="t"/>
            <a:r>
              <a:rPr lang="en-GB" sz="1400" b="0" i="0" dirty="0">
                <a:solidFill>
                  <a:schemeClr val="bg1"/>
                </a:solidFill>
                <a:effectLst/>
              </a:rPr>
              <a:t>School logo or plain purple fleece (optional).</a:t>
            </a:r>
          </a:p>
          <a:p>
            <a:pPr algn="l" fontAlgn="t"/>
            <a:r>
              <a:rPr lang="en-GB" sz="1400" b="0" i="0" dirty="0">
                <a:solidFill>
                  <a:schemeClr val="bg1"/>
                </a:solidFill>
                <a:effectLst/>
              </a:rPr>
              <a:t>Purple, grey, black or white head scarf (optional).</a:t>
            </a:r>
          </a:p>
          <a:p>
            <a:pPr fontAlgn="t"/>
            <a:endParaRPr lang="en-GB" sz="1400" dirty="0">
              <a:solidFill>
                <a:schemeClr val="bg1"/>
              </a:solidFill>
            </a:endParaRPr>
          </a:p>
          <a:p>
            <a:pPr fontAlgn="t"/>
            <a:r>
              <a:rPr lang="en-GB" sz="1400" b="1" dirty="0">
                <a:solidFill>
                  <a:schemeClr val="bg1"/>
                </a:solidFill>
              </a:rPr>
              <a:t>Summer Uniform (Summer Term and Autumn First Half term only):</a:t>
            </a:r>
            <a:endParaRPr lang="en-GB" sz="1400" dirty="0">
              <a:solidFill>
                <a:schemeClr val="bg1"/>
              </a:solidFill>
            </a:endParaRPr>
          </a:p>
          <a:p>
            <a:pPr algn="l" fontAlgn="t"/>
            <a:r>
              <a:rPr lang="en-US" sz="1400" b="0" i="0" dirty="0">
                <a:solidFill>
                  <a:schemeClr val="bg1"/>
                </a:solidFill>
                <a:effectLst/>
              </a:rPr>
              <a:t>Dress with purple check or smart grey shorts with logo polo shirt/ short sleeved white shirt with purple and grey striped school tie.</a:t>
            </a:r>
          </a:p>
          <a:p>
            <a:pPr algn="l" fontAlgn="t"/>
            <a:r>
              <a:rPr lang="en-US" sz="1400" b="0" i="0" dirty="0">
                <a:solidFill>
                  <a:schemeClr val="bg1"/>
                </a:solidFill>
                <a:effectLst/>
              </a:rPr>
              <a:t>School logo V neck sweatshirt/ cardigan or plain purple V neck jumper/ cardigan.</a:t>
            </a:r>
          </a:p>
          <a:p>
            <a:pPr algn="l" fontAlgn="t"/>
            <a:r>
              <a:rPr lang="en-US" sz="1400" b="0" i="0" dirty="0">
                <a:solidFill>
                  <a:schemeClr val="bg1"/>
                </a:solidFill>
                <a:effectLst/>
              </a:rPr>
              <a:t>Grey/ white socks.</a:t>
            </a:r>
          </a:p>
          <a:p>
            <a:pPr algn="l" fontAlgn="t"/>
            <a:r>
              <a:rPr lang="en-US" sz="1400" b="0" i="0" dirty="0">
                <a:solidFill>
                  <a:schemeClr val="bg1"/>
                </a:solidFill>
                <a:effectLst/>
              </a:rPr>
              <a:t>Black flat heeled shoes.</a:t>
            </a:r>
          </a:p>
          <a:p>
            <a:pPr algn="l" fontAlgn="t"/>
            <a:r>
              <a:rPr lang="en-US" sz="1400" b="0" i="0" dirty="0">
                <a:solidFill>
                  <a:schemeClr val="bg1"/>
                </a:solidFill>
                <a:effectLst/>
              </a:rPr>
              <a:t>Purple summer sun hat or cap (optional). </a:t>
            </a:r>
            <a:r>
              <a:rPr lang="en-US" sz="1400" b="1" i="0" dirty="0">
                <a:solidFill>
                  <a:schemeClr val="bg1"/>
                </a:solidFill>
                <a:effectLst/>
              </a:rPr>
              <a:t>     </a:t>
            </a:r>
            <a:br>
              <a:rPr lang="en-US" sz="1400" b="0" i="0" dirty="0">
                <a:solidFill>
                  <a:schemeClr val="bg1"/>
                </a:solidFill>
                <a:effectLst/>
              </a:rPr>
            </a:br>
            <a:r>
              <a:rPr lang="en-US" sz="1400" b="0" i="0" dirty="0">
                <a:solidFill>
                  <a:schemeClr val="bg1"/>
                </a:solidFill>
                <a:effectLst/>
              </a:rPr>
              <a:t>Purple, grey, black or white head scarf (optional).</a:t>
            </a:r>
          </a:p>
          <a:p>
            <a:pPr fontAlgn="t"/>
            <a:r>
              <a:rPr lang="en-GB" sz="1400" b="1" dirty="0">
                <a:solidFill>
                  <a:schemeClr val="bg1"/>
                </a:solidFill>
              </a:rPr>
              <a:t>  </a:t>
            </a:r>
            <a:endParaRPr lang="en-GB" sz="1400" dirty="0">
              <a:solidFill>
                <a:schemeClr val="bg1"/>
              </a:solidFill>
            </a:endParaRPr>
          </a:p>
          <a:p>
            <a:pPr algn="l" fontAlgn="t"/>
            <a:r>
              <a:rPr lang="en-US" sz="1400" b="0" i="0" dirty="0">
                <a:solidFill>
                  <a:schemeClr val="bg1"/>
                </a:solidFill>
                <a:effectLst/>
              </a:rPr>
              <a:t>N.B. </a:t>
            </a:r>
            <a:r>
              <a:rPr lang="en-US" sz="1400" dirty="0">
                <a:solidFill>
                  <a:schemeClr val="bg1"/>
                </a:solidFill>
              </a:rPr>
              <a:t>A</a:t>
            </a:r>
            <a:r>
              <a:rPr lang="en-US" sz="1400" b="0" i="0" dirty="0">
                <a:solidFill>
                  <a:schemeClr val="bg1"/>
                </a:solidFill>
                <a:effectLst/>
              </a:rPr>
              <a:t>ll items of clothing, including shoes, MUST be clearly labelled with your child’s name.</a:t>
            </a:r>
          </a:p>
          <a:p>
            <a:pPr fontAlgn="t"/>
            <a:r>
              <a:rPr lang="en-GB" sz="1400" dirty="0">
                <a:solidFill>
                  <a:schemeClr val="bg1"/>
                </a:solidFill>
              </a:rPr>
              <a:t>Only stud earrings are permitted.</a:t>
            </a:r>
          </a:p>
          <a:p>
            <a:pPr marL="0" indent="0" algn="ctr">
              <a:buNone/>
            </a:pPr>
            <a:endParaRPr lang="en-GB" altLang="en-US" sz="1400" b="1" dirty="0">
              <a:solidFill>
                <a:schemeClr val="bg1"/>
              </a:solidFill>
            </a:endParaRPr>
          </a:p>
          <a:p>
            <a:pPr marL="0" indent="0">
              <a:buNone/>
              <a:defRPr/>
            </a:pPr>
            <a:r>
              <a:rPr lang="en-GB" sz="1200" b="1" dirty="0">
                <a:solidFill>
                  <a:srgbClr val="FF0000"/>
                </a:solidFill>
              </a:rPr>
              <a:t> </a:t>
            </a:r>
          </a:p>
          <a:p>
            <a:endParaRPr lang="en-GB" altLang="en-US" sz="2800" b="1" dirty="0">
              <a:solidFill>
                <a:schemeClr val="bg1"/>
              </a:solidFill>
            </a:endParaRPr>
          </a:p>
          <a:p>
            <a:pPr marL="0" indent="0">
              <a:buNone/>
            </a:pPr>
            <a:endParaRPr lang="en-GB" altLang="en-US" sz="2800" b="1" dirty="0">
              <a:solidFill>
                <a:schemeClr val="bg1"/>
              </a:solidFill>
            </a:endParaRPr>
          </a:p>
          <a:p>
            <a:endParaRPr lang="en-GB" altLang="en-US" sz="2800" b="1" dirty="0">
              <a:solidFill>
                <a:schemeClr val="bg1"/>
              </a:solidFill>
            </a:endParaRPr>
          </a:p>
          <a:p>
            <a:endParaRPr lang="en-GB" altLang="en-US" b="1" dirty="0">
              <a:solidFill>
                <a:schemeClr val="bg1"/>
              </a:solidFill>
            </a:endParaRPr>
          </a:p>
          <a:p>
            <a:pPr marL="0" indent="0" algn="ctr">
              <a:buNone/>
            </a:pPr>
            <a:endParaRPr lang="en-GB" altLang="en-US" dirty="0"/>
          </a:p>
          <a:p>
            <a:pPr marL="0" indent="0">
              <a:buNone/>
            </a:pPr>
            <a:endParaRPr lang="en-GB" altLang="en-US" b="1" dirty="0">
              <a:solidFill>
                <a:schemeClr val="bg1"/>
              </a:solidFill>
            </a:endParaRPr>
          </a:p>
        </p:txBody>
      </p:sp>
    </p:spTree>
    <p:extLst>
      <p:ext uri="{BB962C8B-B14F-4D97-AF65-F5344CB8AC3E}">
        <p14:creationId xmlns:p14="http://schemas.microsoft.com/office/powerpoint/2010/main" val="1953915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E159F-6C48-7B4E-7C15-68DB2B75F91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1120B6-AA30-7567-BC22-8A6AAEFA2E56}"/>
              </a:ext>
            </a:extLst>
          </p:cNvPr>
          <p:cNvSpPr>
            <a:spLocks noGrp="1"/>
          </p:cNvSpPr>
          <p:nvPr>
            <p:ph idx="1"/>
          </p:nvPr>
        </p:nvSpPr>
        <p:spPr>
          <a:xfrm>
            <a:off x="323528" y="273050"/>
            <a:ext cx="8363272" cy="7188398"/>
          </a:xfrm>
        </p:spPr>
        <p:txBody>
          <a:bodyPr>
            <a:normAutofit/>
          </a:bodyPr>
          <a:lstStyle/>
          <a:p>
            <a:pPr marL="0" indent="0" algn="ctr">
              <a:buNone/>
            </a:pPr>
            <a:r>
              <a:rPr lang="en-GB" altLang="en-US" b="1" dirty="0">
                <a:solidFill>
                  <a:schemeClr val="bg1"/>
                </a:solidFill>
              </a:rPr>
              <a:t>P.E. </a:t>
            </a:r>
          </a:p>
          <a:p>
            <a:r>
              <a:rPr lang="en-GB" altLang="en-US" sz="1800" b="1" dirty="0">
                <a:solidFill>
                  <a:schemeClr val="bg1"/>
                </a:solidFill>
              </a:rPr>
              <a:t>Children in Nursery will have P.E. once a week and we ask that they come to school in their P.E. kits that day. </a:t>
            </a:r>
          </a:p>
          <a:p>
            <a:endParaRPr lang="en-GB" altLang="en-US" sz="1800" b="1" dirty="0">
              <a:solidFill>
                <a:schemeClr val="bg1"/>
              </a:solidFill>
            </a:endParaRPr>
          </a:p>
          <a:p>
            <a:r>
              <a:rPr lang="en-GB" altLang="en-US" sz="1800" b="1" dirty="0">
                <a:solidFill>
                  <a:schemeClr val="bg1"/>
                </a:solidFill>
              </a:rPr>
              <a:t>Nursery P.E. Day will be confirmed first week in September.  </a:t>
            </a:r>
          </a:p>
          <a:p>
            <a:endParaRPr lang="en-GB" altLang="en-US" sz="1800" b="1" dirty="0">
              <a:solidFill>
                <a:schemeClr val="bg1"/>
              </a:solidFill>
            </a:endParaRPr>
          </a:p>
          <a:p>
            <a:r>
              <a:rPr lang="en-GB" altLang="en-US" sz="1800" b="1" dirty="0">
                <a:solidFill>
                  <a:schemeClr val="bg1"/>
                </a:solidFill>
              </a:rPr>
              <a:t>On P.E. Days children should wear: </a:t>
            </a:r>
          </a:p>
          <a:p>
            <a:pPr marL="1433513" indent="-268288"/>
            <a:r>
              <a:rPr lang="en-GB" sz="1800" b="0" i="0" dirty="0">
                <a:solidFill>
                  <a:schemeClr val="bg1"/>
                </a:solidFill>
                <a:effectLst/>
              </a:rPr>
              <a:t>Purple logo polo shirt or plain purple polo shirt.</a:t>
            </a:r>
          </a:p>
          <a:p>
            <a:pPr marL="1433513" indent="-268288"/>
            <a:r>
              <a:rPr lang="en-GB" sz="1800" b="0" i="0" dirty="0">
                <a:solidFill>
                  <a:schemeClr val="bg1"/>
                </a:solidFill>
                <a:effectLst/>
              </a:rPr>
              <a:t>Black tracksuit bottoms, black gym leggings, black skort or black shorts.</a:t>
            </a:r>
          </a:p>
          <a:p>
            <a:pPr marL="1433513" indent="-268288"/>
            <a:r>
              <a:rPr lang="en-GB" sz="1800" b="0" i="0" dirty="0">
                <a:solidFill>
                  <a:schemeClr val="bg1"/>
                </a:solidFill>
                <a:effectLst/>
              </a:rPr>
              <a:t>Grey/ white socks.</a:t>
            </a:r>
          </a:p>
          <a:p>
            <a:pPr marL="1433513" indent="-268288"/>
            <a:r>
              <a:rPr lang="en-GB" sz="1800" b="0" i="0" dirty="0">
                <a:solidFill>
                  <a:schemeClr val="bg1"/>
                </a:solidFill>
                <a:effectLst/>
              </a:rPr>
              <a:t>Plain black trainers.</a:t>
            </a:r>
          </a:p>
          <a:p>
            <a:pPr marL="1433513" indent="-268288"/>
            <a:r>
              <a:rPr lang="en-GB" sz="1800" b="0" i="0" dirty="0">
                <a:solidFill>
                  <a:schemeClr val="bg1"/>
                </a:solidFill>
                <a:effectLst/>
              </a:rPr>
              <a:t>School logo or plain purple fleece. </a:t>
            </a:r>
            <a:br>
              <a:rPr lang="en-GB" sz="1800" b="0" i="0" dirty="0">
                <a:solidFill>
                  <a:schemeClr val="bg1"/>
                </a:solidFill>
                <a:effectLst/>
              </a:rPr>
            </a:br>
            <a:br>
              <a:rPr lang="en-GB" sz="1800" b="0" i="0" dirty="0">
                <a:solidFill>
                  <a:schemeClr val="bg1"/>
                </a:solidFill>
                <a:effectLst/>
              </a:rPr>
            </a:br>
            <a:r>
              <a:rPr lang="en-GB" sz="1800" b="1" i="0" dirty="0">
                <a:solidFill>
                  <a:schemeClr val="bg1"/>
                </a:solidFill>
                <a:effectLst/>
              </a:rPr>
              <a:t>To be kept in school: </a:t>
            </a:r>
            <a:endParaRPr lang="en-GB" sz="1800" b="0" i="0" dirty="0">
              <a:solidFill>
                <a:schemeClr val="bg1"/>
              </a:solidFill>
              <a:effectLst/>
            </a:endParaRPr>
          </a:p>
          <a:p>
            <a:pPr marL="1433513" indent="-268288"/>
            <a:r>
              <a:rPr lang="en-GB" sz="1800" b="0" i="0" dirty="0">
                <a:solidFill>
                  <a:schemeClr val="bg1"/>
                </a:solidFill>
                <a:effectLst/>
              </a:rPr>
              <a:t>Valley logo P.E. drawstring bag or a plain purple or black drawstring bag. </a:t>
            </a:r>
          </a:p>
          <a:p>
            <a:pPr marL="1433513" indent="-268288"/>
            <a:r>
              <a:rPr lang="en-GB" sz="1800" b="0" i="0" dirty="0">
                <a:solidFill>
                  <a:schemeClr val="bg1"/>
                </a:solidFill>
                <a:effectLst/>
              </a:rPr>
              <a:t>Black pumps (without laces for the younger children)</a:t>
            </a:r>
          </a:p>
          <a:p>
            <a:pPr marL="1433513" indent="-268288"/>
            <a:endParaRPr lang="en-GB" sz="1800" dirty="0">
              <a:solidFill>
                <a:schemeClr val="bg1"/>
              </a:solidFill>
            </a:endParaRPr>
          </a:p>
          <a:p>
            <a:pPr marL="0" indent="0">
              <a:buNone/>
              <a:defRPr/>
            </a:pPr>
            <a:r>
              <a:rPr lang="en-GB" sz="1800" b="1" dirty="0">
                <a:solidFill>
                  <a:srgbClr val="FF0000"/>
                </a:solidFill>
              </a:rPr>
              <a:t> </a:t>
            </a:r>
          </a:p>
          <a:p>
            <a:endParaRPr lang="en-GB" altLang="en-US" sz="2800" b="1" dirty="0">
              <a:solidFill>
                <a:schemeClr val="bg1"/>
              </a:solidFill>
            </a:endParaRPr>
          </a:p>
          <a:p>
            <a:pPr marL="0" indent="0">
              <a:buNone/>
            </a:pPr>
            <a:endParaRPr lang="en-GB" altLang="en-US" sz="2800" b="1" dirty="0">
              <a:solidFill>
                <a:schemeClr val="bg1"/>
              </a:solidFill>
            </a:endParaRPr>
          </a:p>
          <a:p>
            <a:endParaRPr lang="en-GB" altLang="en-US" sz="2800" b="1" dirty="0">
              <a:solidFill>
                <a:schemeClr val="bg1"/>
              </a:solidFill>
            </a:endParaRPr>
          </a:p>
          <a:p>
            <a:endParaRPr lang="en-GB" altLang="en-US" b="1" dirty="0">
              <a:solidFill>
                <a:schemeClr val="bg1"/>
              </a:solidFill>
            </a:endParaRPr>
          </a:p>
          <a:p>
            <a:pPr marL="0" indent="0" algn="ctr">
              <a:buNone/>
            </a:pPr>
            <a:endParaRPr lang="en-GB" altLang="en-US" dirty="0"/>
          </a:p>
          <a:p>
            <a:pPr marL="0" indent="0">
              <a:buNone/>
            </a:pPr>
            <a:endParaRPr lang="en-GB" altLang="en-US" b="1" dirty="0">
              <a:solidFill>
                <a:schemeClr val="bg1"/>
              </a:solidFill>
            </a:endParaRPr>
          </a:p>
        </p:txBody>
      </p:sp>
    </p:spTree>
    <p:extLst>
      <p:ext uri="{BB962C8B-B14F-4D97-AF65-F5344CB8AC3E}">
        <p14:creationId xmlns:p14="http://schemas.microsoft.com/office/powerpoint/2010/main" val="2447941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363272" cy="7188398"/>
          </a:xfrm>
        </p:spPr>
        <p:txBody>
          <a:bodyPr>
            <a:normAutofit lnSpcReduction="10000"/>
          </a:bodyPr>
          <a:lstStyle/>
          <a:p>
            <a:pPr marL="0" indent="0" algn="ctr">
              <a:buNone/>
            </a:pPr>
            <a:r>
              <a:rPr lang="en-GB" altLang="en-US" sz="3800" b="1" dirty="0">
                <a:solidFill>
                  <a:schemeClr val="bg1"/>
                </a:solidFill>
              </a:rPr>
              <a:t>What else will children need in Nursery? </a:t>
            </a:r>
          </a:p>
          <a:p>
            <a:pPr>
              <a:buFont typeface="Wingdings" panose="05000000000000000000" pitchFamily="2" charset="2"/>
              <a:buChar char="q"/>
            </a:pPr>
            <a:r>
              <a:rPr lang="en-GB" altLang="en-US" sz="2000" b="1" dirty="0">
                <a:solidFill>
                  <a:schemeClr val="bg1"/>
                </a:solidFill>
              </a:rPr>
              <a:t>Change of clothes and underwear to be kept in a drawstring bag on their peg.</a:t>
            </a:r>
          </a:p>
          <a:p>
            <a:pPr>
              <a:buFont typeface="Wingdings" panose="05000000000000000000" pitchFamily="2" charset="2"/>
              <a:buChar char="q"/>
            </a:pPr>
            <a:r>
              <a:rPr lang="en-GB" altLang="en-US" sz="2000" b="1" dirty="0">
                <a:solidFill>
                  <a:schemeClr val="bg1"/>
                </a:solidFill>
              </a:rPr>
              <a:t>Purple school book bag.</a:t>
            </a:r>
          </a:p>
          <a:p>
            <a:pPr>
              <a:buFont typeface="Wingdings" panose="05000000000000000000" pitchFamily="2" charset="2"/>
              <a:buChar char="q"/>
            </a:pPr>
            <a:r>
              <a:rPr lang="en-GB" altLang="en-US" sz="2000" b="1" dirty="0">
                <a:solidFill>
                  <a:schemeClr val="bg1"/>
                </a:solidFill>
              </a:rPr>
              <a:t>Wellingtons.</a:t>
            </a:r>
          </a:p>
          <a:p>
            <a:pPr>
              <a:buFont typeface="Wingdings" panose="05000000000000000000" pitchFamily="2" charset="2"/>
              <a:buChar char="q"/>
            </a:pPr>
            <a:r>
              <a:rPr lang="en-GB" altLang="en-US" sz="2000" b="1" dirty="0">
                <a:solidFill>
                  <a:schemeClr val="bg1"/>
                </a:solidFill>
              </a:rPr>
              <a:t>A coat in school every day – we go outside every day. </a:t>
            </a:r>
          </a:p>
          <a:p>
            <a:pPr>
              <a:buFont typeface="Wingdings" panose="05000000000000000000" pitchFamily="2" charset="2"/>
              <a:buChar char="q"/>
            </a:pPr>
            <a:r>
              <a:rPr lang="en-GB" altLang="en-US" sz="2000" b="1" dirty="0">
                <a:solidFill>
                  <a:schemeClr val="bg1"/>
                </a:solidFill>
              </a:rPr>
              <a:t>Water bottle.</a:t>
            </a:r>
          </a:p>
          <a:p>
            <a:pPr>
              <a:buFont typeface="Wingdings" panose="05000000000000000000" pitchFamily="2" charset="2"/>
              <a:buChar char="q"/>
            </a:pPr>
            <a:endParaRPr lang="en-GB" altLang="en-US" sz="2000" b="1" dirty="0">
              <a:solidFill>
                <a:schemeClr val="bg1"/>
              </a:solidFill>
            </a:endParaRPr>
          </a:p>
          <a:p>
            <a:pPr>
              <a:buFont typeface="Wingdings" panose="05000000000000000000" pitchFamily="2" charset="2"/>
              <a:buChar char="q"/>
            </a:pPr>
            <a:endParaRPr lang="en-GB" altLang="en-US" sz="2000" b="1" dirty="0">
              <a:solidFill>
                <a:schemeClr val="bg1"/>
              </a:solidFill>
            </a:endParaRPr>
          </a:p>
          <a:p>
            <a:pPr marL="0" indent="0">
              <a:buNone/>
            </a:pPr>
            <a:r>
              <a:rPr lang="en-GB" altLang="en-US" sz="2000" b="1" dirty="0">
                <a:solidFill>
                  <a:schemeClr val="bg1"/>
                </a:solidFill>
              </a:rPr>
              <a:t>PLEASE NAME EVERYTHING - </a:t>
            </a:r>
            <a:r>
              <a:rPr lang="en-GB" sz="2000" b="1" dirty="0">
                <a:solidFill>
                  <a:schemeClr val="bg1"/>
                </a:solidFill>
              </a:rPr>
              <a:t>Lost Property can only be returned if it is named.</a:t>
            </a:r>
          </a:p>
          <a:p>
            <a:pPr marL="0" indent="0">
              <a:buNone/>
            </a:pPr>
            <a:endParaRPr lang="en-GB" altLang="en-US" sz="2000" b="1" dirty="0">
              <a:solidFill>
                <a:schemeClr val="bg1"/>
              </a:solidFill>
            </a:endParaRPr>
          </a:p>
          <a:p>
            <a:pPr marL="0" indent="0" algn="l" fontAlgn="t">
              <a:buNone/>
            </a:pPr>
            <a:r>
              <a:rPr lang="en-US" sz="2000" b="1" i="0" u="sng" dirty="0">
                <a:solidFill>
                  <a:schemeClr val="bg1"/>
                </a:solidFill>
                <a:effectLst/>
                <a:latin typeface="Calibri" panose="020F0502020204030204" pitchFamily="34" charset="0"/>
                <a:cs typeface="Calibri" panose="020F0502020204030204" pitchFamily="34" charset="0"/>
              </a:rPr>
              <a:t>Support with the cost of School Uniform: </a:t>
            </a:r>
            <a:endParaRPr lang="en-US" sz="2000" b="1" i="0" dirty="0">
              <a:solidFill>
                <a:schemeClr val="bg1"/>
              </a:solidFill>
              <a:effectLst/>
              <a:latin typeface="Calibri" panose="020F0502020204030204" pitchFamily="34" charset="0"/>
              <a:cs typeface="Calibri" panose="020F0502020204030204" pitchFamily="34" charset="0"/>
            </a:endParaRPr>
          </a:p>
          <a:p>
            <a:pPr marL="0" indent="0" algn="l" fontAlgn="t">
              <a:buNone/>
            </a:pPr>
            <a:r>
              <a:rPr lang="en-US" sz="2000" b="1" i="0" dirty="0">
                <a:solidFill>
                  <a:schemeClr val="bg1"/>
                </a:solidFill>
                <a:effectLst/>
                <a:latin typeface="Calibri" panose="020F0502020204030204" pitchFamily="34" charset="0"/>
                <a:cs typeface="Calibri" panose="020F0502020204030204" pitchFamily="34" charset="0"/>
              </a:rPr>
              <a:t>Please contact our pastoral team who will be happy to help or signpost the appropriate bodies if you are struggling to afford uniform for your child.</a:t>
            </a:r>
            <a:br>
              <a:rPr lang="en-US" sz="2000" b="1" i="0" dirty="0">
                <a:solidFill>
                  <a:schemeClr val="bg1"/>
                </a:solidFill>
                <a:effectLst/>
                <a:latin typeface="Calibri" panose="020F0502020204030204" pitchFamily="34" charset="0"/>
                <a:cs typeface="Calibri" panose="020F0502020204030204" pitchFamily="34" charset="0"/>
              </a:rPr>
            </a:br>
            <a:r>
              <a:rPr lang="en-US" sz="2000" b="1" i="0" dirty="0">
                <a:solidFill>
                  <a:schemeClr val="bg1"/>
                </a:solidFill>
                <a:effectLst/>
                <a:latin typeface="Calibri" panose="020F0502020204030204" pitchFamily="34" charset="0"/>
                <a:cs typeface="Calibri" panose="020F0502020204030204" pitchFamily="34" charset="0"/>
              </a:rPr>
              <a:t> </a:t>
            </a:r>
          </a:p>
          <a:p>
            <a:pPr marL="0" indent="0" algn="l" fontAlgn="t">
              <a:buNone/>
            </a:pPr>
            <a:r>
              <a:rPr lang="en-US" sz="2000" b="1" i="0" dirty="0">
                <a:solidFill>
                  <a:schemeClr val="bg1"/>
                </a:solidFill>
                <a:effectLst/>
                <a:latin typeface="Calibri" panose="020F0502020204030204" pitchFamily="34" charset="0"/>
                <a:cs typeface="Calibri" panose="020F0502020204030204" pitchFamily="34" charset="0"/>
              </a:rPr>
              <a:t>Our pastoral team can be contacted via our parent liaison lead:</a:t>
            </a:r>
          </a:p>
          <a:p>
            <a:pPr marL="0" indent="0" algn="l" fontAlgn="t">
              <a:buNone/>
            </a:pPr>
            <a:r>
              <a:rPr lang="en-US" sz="2000" b="1" i="0" dirty="0">
                <a:solidFill>
                  <a:schemeClr val="bg1"/>
                </a:solidFill>
                <a:effectLst/>
                <a:latin typeface="Calibri" panose="020F0502020204030204" pitchFamily="34" charset="0"/>
                <a:cs typeface="Calibri" panose="020F0502020204030204" pitchFamily="34" charset="0"/>
                <a:hlinkClick r:id="rId2"/>
              </a:rPr>
              <a:t>parentliaison@valleyprimary.org</a:t>
            </a:r>
            <a:r>
              <a:rPr lang="en-US" sz="2000" b="1" i="0" dirty="0">
                <a:solidFill>
                  <a:schemeClr val="bg1"/>
                </a:solidFill>
                <a:effectLst/>
                <a:latin typeface="Calibri" panose="020F0502020204030204" pitchFamily="34" charset="0"/>
                <a:cs typeface="Calibri" panose="020F0502020204030204" pitchFamily="34" charset="0"/>
              </a:rPr>
              <a:t>  </a:t>
            </a:r>
          </a:p>
          <a:p>
            <a:pPr>
              <a:buFont typeface="Wingdings" panose="05000000000000000000" pitchFamily="2" charset="2"/>
              <a:buChar char="q"/>
            </a:pPr>
            <a:endParaRPr lang="en-GB" altLang="en-US" sz="2400" b="1" dirty="0">
              <a:solidFill>
                <a:schemeClr val="bg1"/>
              </a:solidFill>
            </a:endParaRPr>
          </a:p>
          <a:p>
            <a:pPr marL="0" indent="0">
              <a:buNone/>
              <a:defRPr/>
            </a:pPr>
            <a:r>
              <a:rPr lang="en-GB" sz="2000" b="1" dirty="0">
                <a:solidFill>
                  <a:srgbClr val="FF0000"/>
                </a:solidFill>
              </a:rPr>
              <a:t> </a:t>
            </a:r>
          </a:p>
          <a:p>
            <a:pPr marL="0" indent="0" fontAlgn="t">
              <a:buNone/>
            </a:pPr>
            <a:endParaRPr lang="en-GB" altLang="en-US" sz="1500" b="1" dirty="0">
              <a:solidFill>
                <a:schemeClr val="bg1"/>
              </a:solidFill>
            </a:endParaRPr>
          </a:p>
          <a:p>
            <a:pPr marL="0" indent="0">
              <a:buNone/>
            </a:pPr>
            <a:endParaRPr lang="en-GB" sz="1500" b="1" dirty="0">
              <a:solidFill>
                <a:schemeClr val="bg1"/>
              </a:solidFill>
            </a:endParaRPr>
          </a:p>
          <a:p>
            <a:endParaRPr lang="en-GB" sz="1500" b="1" dirty="0">
              <a:solidFill>
                <a:schemeClr val="bg1"/>
              </a:solidFill>
            </a:endParaRPr>
          </a:p>
          <a:p>
            <a:endParaRPr lang="en-GB" altLang="en-US" sz="2800" b="1" dirty="0">
              <a:solidFill>
                <a:schemeClr val="bg1"/>
              </a:solidFill>
            </a:endParaRPr>
          </a:p>
          <a:p>
            <a:pPr marL="0" indent="0">
              <a:buNone/>
            </a:pPr>
            <a:endParaRPr lang="en-GB" altLang="en-US" sz="2800" b="1" dirty="0">
              <a:solidFill>
                <a:schemeClr val="bg1"/>
              </a:solidFill>
            </a:endParaRPr>
          </a:p>
          <a:p>
            <a:endParaRPr lang="en-GB" altLang="en-US" sz="2800" b="1" dirty="0">
              <a:solidFill>
                <a:schemeClr val="bg1"/>
              </a:solidFill>
            </a:endParaRPr>
          </a:p>
          <a:p>
            <a:endParaRPr lang="en-GB" altLang="en-US" b="1" dirty="0">
              <a:solidFill>
                <a:schemeClr val="bg1"/>
              </a:solidFill>
            </a:endParaRPr>
          </a:p>
          <a:p>
            <a:pPr marL="0" indent="0" algn="ctr">
              <a:buNone/>
            </a:pPr>
            <a:endParaRPr lang="en-GB" altLang="en-US" dirty="0"/>
          </a:p>
          <a:p>
            <a:pPr marL="0" indent="0">
              <a:buNone/>
            </a:pPr>
            <a:endParaRPr lang="en-GB" altLang="en-US" b="1" dirty="0">
              <a:solidFill>
                <a:schemeClr val="bg1"/>
              </a:solidFill>
            </a:endParaRPr>
          </a:p>
        </p:txBody>
      </p:sp>
    </p:spTree>
    <p:extLst>
      <p:ext uri="{BB962C8B-B14F-4D97-AF65-F5344CB8AC3E}">
        <p14:creationId xmlns:p14="http://schemas.microsoft.com/office/powerpoint/2010/main" val="12277758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lnSpc>
                <a:spcPct val="80000"/>
              </a:lnSpc>
              <a:buNone/>
            </a:pPr>
            <a:endParaRPr lang="en-GB" altLang="en-US" sz="2400" b="1">
              <a:solidFill>
                <a:schemeClr val="bg1"/>
              </a:solidFill>
            </a:endParaRPr>
          </a:p>
          <a:p>
            <a:pPr algn="ctr">
              <a:lnSpc>
                <a:spcPct val="80000"/>
              </a:lnSpc>
              <a:buNone/>
            </a:pPr>
            <a:endParaRPr lang="en-GB" altLang="en-US" sz="2400" b="1">
              <a:solidFill>
                <a:schemeClr val="bg1"/>
              </a:solidFill>
            </a:endParaRPr>
          </a:p>
          <a:p>
            <a:pPr>
              <a:lnSpc>
                <a:spcPct val="80000"/>
              </a:lnSpc>
              <a:buFont typeface="Wingdings" pitchFamily="2" charset="2"/>
              <a:buChar char="§"/>
            </a:pPr>
            <a:endParaRPr lang="en-GB" altLang="en-US" sz="2400" b="1">
              <a:solidFill>
                <a:schemeClr val="bg1"/>
              </a:solidFill>
            </a:endParaRPr>
          </a:p>
        </p:txBody>
      </p:sp>
      <p:pic>
        <p:nvPicPr>
          <p:cNvPr id="24580" name="Picture 4" descr="http://images.clipartpanda.com/green-clipart-apple4.png"/>
          <p:cNvPicPr>
            <a:picLocks noChangeAspect="1" noChangeArrowheads="1"/>
          </p:cNvPicPr>
          <p:nvPr/>
        </p:nvPicPr>
        <p:blipFill>
          <a:blip r:embed="rId2" cstate="print"/>
          <a:srcRect/>
          <a:stretch>
            <a:fillRect/>
          </a:stretch>
        </p:blipFill>
        <p:spPr bwMode="auto">
          <a:xfrm rot="1458815">
            <a:off x="1035512" y="3590841"/>
            <a:ext cx="2458138" cy="2588891"/>
          </a:xfrm>
          <a:prstGeom prst="rect">
            <a:avLst/>
          </a:prstGeom>
          <a:noFill/>
        </p:spPr>
      </p:pic>
      <p:pic>
        <p:nvPicPr>
          <p:cNvPr id="24578" name="Picture 2" descr="http://www.ophea.net/sites/default/files/styles/large/adaptive-image/public/field/image/milk-carton.png?itok=PPhCW-TU"/>
          <p:cNvPicPr>
            <a:picLocks noChangeAspect="1" noChangeArrowheads="1"/>
          </p:cNvPicPr>
          <p:nvPr/>
        </p:nvPicPr>
        <p:blipFill>
          <a:blip r:embed="rId3" cstate="print"/>
          <a:srcRect/>
          <a:stretch>
            <a:fillRect/>
          </a:stretch>
        </p:blipFill>
        <p:spPr bwMode="auto">
          <a:xfrm>
            <a:off x="-498937" y="1412776"/>
            <a:ext cx="3810000" cy="3810000"/>
          </a:xfrm>
          <a:prstGeom prst="rect">
            <a:avLst/>
          </a:prstGeom>
          <a:noFill/>
        </p:spPr>
      </p:pic>
      <p:sp>
        <p:nvSpPr>
          <p:cNvPr id="4" name="Rectangle 3"/>
          <p:cNvSpPr/>
          <p:nvPr/>
        </p:nvSpPr>
        <p:spPr>
          <a:xfrm>
            <a:off x="-363970" y="301541"/>
            <a:ext cx="4572000" cy="1151084"/>
          </a:xfrm>
          <a:prstGeom prst="rect">
            <a:avLst/>
          </a:prstGeom>
        </p:spPr>
        <p:txBody>
          <a:bodyPr>
            <a:spAutoFit/>
          </a:bodyPr>
          <a:lstStyle/>
          <a:p>
            <a:pPr algn="ctr">
              <a:lnSpc>
                <a:spcPct val="80000"/>
              </a:lnSpc>
              <a:buNone/>
            </a:pPr>
            <a:r>
              <a:rPr lang="en-GB" altLang="en-US" sz="3200" b="1">
                <a:solidFill>
                  <a:schemeClr val="bg1"/>
                </a:solidFill>
              </a:rPr>
              <a:t>Snack Time &amp; Milk </a:t>
            </a:r>
          </a:p>
          <a:p>
            <a:pPr algn="ctr">
              <a:lnSpc>
                <a:spcPct val="80000"/>
              </a:lnSpc>
              <a:buNone/>
            </a:pPr>
            <a:r>
              <a:rPr lang="en-GB" altLang="en-US" b="1">
                <a:solidFill>
                  <a:schemeClr val="bg1"/>
                </a:solidFill>
              </a:rPr>
              <a:t>Promoting Healthy Lifestyles </a:t>
            </a:r>
          </a:p>
          <a:p>
            <a:pPr algn="ctr">
              <a:lnSpc>
                <a:spcPct val="80000"/>
              </a:lnSpc>
              <a:buNone/>
            </a:pPr>
            <a:endParaRPr lang="en-GB" altLang="en-US" b="1">
              <a:solidFill>
                <a:schemeClr val="bg1"/>
              </a:solidFill>
            </a:endParaRPr>
          </a:p>
          <a:p>
            <a:pPr algn="ctr">
              <a:lnSpc>
                <a:spcPct val="80000"/>
              </a:lnSpc>
              <a:buNone/>
            </a:pPr>
            <a:r>
              <a:rPr lang="en-GB" altLang="en-US" b="1">
                <a:solidFill>
                  <a:schemeClr val="bg1"/>
                </a:solidFill>
              </a:rPr>
              <a:t>All children receive free fruit</a:t>
            </a:r>
          </a:p>
        </p:txBody>
      </p:sp>
      <p:pic>
        <p:nvPicPr>
          <p:cNvPr id="5" name="Picture 5" descr="Timeline&#10;&#10;Description automatically generated">
            <a:extLst>
              <a:ext uri="{FF2B5EF4-FFF2-40B4-BE49-F238E27FC236}">
                <a16:creationId xmlns:a16="http://schemas.microsoft.com/office/drawing/2014/main" id="{4DAA973C-040F-3ABD-FD62-810C74FD7977}"/>
              </a:ext>
            </a:extLst>
          </p:cNvPr>
          <p:cNvPicPr>
            <a:picLocks noChangeAspect="1"/>
          </p:cNvPicPr>
          <p:nvPr/>
        </p:nvPicPr>
        <p:blipFill>
          <a:blip r:embed="rId4"/>
          <a:stretch>
            <a:fillRect/>
          </a:stretch>
        </p:blipFill>
        <p:spPr>
          <a:xfrm>
            <a:off x="3976778" y="1031627"/>
            <a:ext cx="4641010" cy="567176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650142" y="1124744"/>
            <a:ext cx="5111750" cy="4896543"/>
          </a:xfrm>
        </p:spPr>
        <p:txBody>
          <a:bodyPr vert="horz" lIns="91440" tIns="45720" rIns="91440" bIns="45720" rtlCol="0" anchor="t">
            <a:normAutofit/>
          </a:bodyPr>
          <a:lstStyle/>
          <a:p>
            <a:pPr marL="285750" indent="-285750"/>
            <a:r>
              <a:rPr lang="en-GB" sz="2400" dirty="0">
                <a:solidFill>
                  <a:schemeClr val="bg1"/>
                </a:solidFill>
              </a:rPr>
              <a:t>30 hour Nursery children can purchase a hot meal (£2.85 per day) or bring a packed lunch from home.</a:t>
            </a:r>
          </a:p>
          <a:p>
            <a:pPr marL="285750" indent="-285750"/>
            <a:r>
              <a:rPr lang="en-GB" sz="2400" dirty="0">
                <a:solidFill>
                  <a:schemeClr val="bg1"/>
                </a:solidFill>
              </a:rPr>
              <a:t>The 30 hour children will have their own Nursery lunch time supervisors to support them in the hall and outside.</a:t>
            </a:r>
            <a:endParaRPr lang="en-GB" sz="2400" dirty="0">
              <a:solidFill>
                <a:schemeClr val="bg1"/>
              </a:solidFill>
              <a:ea typeface="Calibri"/>
              <a:cs typeface="Calibri"/>
            </a:endParaRPr>
          </a:p>
          <a:p>
            <a:pPr marL="285750" indent="-285750"/>
            <a:r>
              <a:rPr lang="en-GB" sz="2400" dirty="0">
                <a:solidFill>
                  <a:schemeClr val="bg1"/>
                </a:solidFill>
              </a:rPr>
              <a:t>Lunches will need to be pre chosen and booked. The menu will be sent via parent pay and saved on our school website. This usually changes termly. </a:t>
            </a:r>
          </a:p>
          <a:p>
            <a:pPr marL="285750" indent="-285750"/>
            <a:endParaRPr lang="en-GB" sz="2400" dirty="0">
              <a:solidFill>
                <a:schemeClr val="bg1"/>
              </a:solidFill>
            </a:endParaRPr>
          </a:p>
          <a:p>
            <a:pPr marL="0" indent="0">
              <a:buNone/>
            </a:pPr>
            <a:endParaRPr lang="en-GB" altLang="en-US" sz="2400" b="1" dirty="0">
              <a:solidFill>
                <a:schemeClr val="bg1"/>
              </a:solidFill>
            </a:endParaRPr>
          </a:p>
          <a:p>
            <a:endParaRPr lang="en-GB" altLang="en-US" sz="2400" b="1" dirty="0">
              <a:solidFill>
                <a:schemeClr val="bg1"/>
              </a:solidFill>
            </a:endParaRPr>
          </a:p>
          <a:p>
            <a:endParaRPr lang="en-GB" sz="24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80155" y="808076"/>
            <a:ext cx="3183089" cy="237626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3645024"/>
            <a:ext cx="3456384" cy="2580287"/>
          </a:xfrm>
          <a:prstGeom prst="rect">
            <a:avLst/>
          </a:prstGeom>
        </p:spPr>
      </p:pic>
      <p:sp>
        <p:nvSpPr>
          <p:cNvPr id="2" name="TextBox 1"/>
          <p:cNvSpPr txBox="1"/>
          <p:nvPr/>
        </p:nvSpPr>
        <p:spPr>
          <a:xfrm>
            <a:off x="3851920" y="404663"/>
            <a:ext cx="4320480" cy="461665"/>
          </a:xfrm>
          <a:prstGeom prst="rect">
            <a:avLst/>
          </a:prstGeom>
          <a:noFill/>
        </p:spPr>
        <p:txBody>
          <a:bodyPr wrap="square" rtlCol="0">
            <a:spAutoFit/>
          </a:bodyPr>
          <a:lstStyle/>
          <a:p>
            <a:r>
              <a:rPr lang="en-GB" sz="2400" b="1">
                <a:solidFill>
                  <a:schemeClr val="bg1"/>
                </a:solidFill>
                <a:latin typeface="+mj-lt"/>
              </a:rPr>
              <a:t>Lunchtime for 30 hour nursery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73050"/>
            <a:ext cx="8435279" cy="5853113"/>
          </a:xfrm>
        </p:spPr>
        <p:txBody>
          <a:bodyPr>
            <a:normAutofit fontScale="85000" lnSpcReduction="20000"/>
          </a:bodyPr>
          <a:lstStyle/>
          <a:p>
            <a:pPr algn="ctr">
              <a:lnSpc>
                <a:spcPct val="90000"/>
              </a:lnSpc>
              <a:buNone/>
            </a:pPr>
            <a:r>
              <a:rPr lang="en-GB" altLang="en-US" sz="4000" b="1" dirty="0">
                <a:solidFill>
                  <a:schemeClr val="bg1"/>
                </a:solidFill>
              </a:rPr>
              <a:t>Home to School Links </a:t>
            </a:r>
          </a:p>
          <a:p>
            <a:pPr>
              <a:lnSpc>
                <a:spcPct val="90000"/>
              </a:lnSpc>
              <a:buNone/>
            </a:pPr>
            <a:r>
              <a:rPr lang="en-GB" altLang="en-US" sz="2000" b="1" dirty="0">
                <a:solidFill>
                  <a:schemeClr val="bg1"/>
                </a:solidFill>
              </a:rPr>
              <a:t>Parental support is one of the biggest positive influences on children’s education.</a:t>
            </a:r>
          </a:p>
          <a:p>
            <a:pPr>
              <a:lnSpc>
                <a:spcPct val="90000"/>
              </a:lnSpc>
              <a:buNone/>
            </a:pPr>
            <a:endParaRPr lang="en-GB" altLang="en-US" sz="2000" b="1" dirty="0">
              <a:solidFill>
                <a:schemeClr val="bg1"/>
              </a:solidFill>
            </a:endParaRPr>
          </a:p>
          <a:p>
            <a:pPr>
              <a:lnSpc>
                <a:spcPct val="90000"/>
              </a:lnSpc>
              <a:buFont typeface="Wingdings" pitchFamily="2" charset="2"/>
              <a:buChar char="§"/>
            </a:pPr>
            <a:r>
              <a:rPr lang="en-GB" altLang="en-US" sz="2800" b="1" dirty="0">
                <a:solidFill>
                  <a:schemeClr val="bg1"/>
                </a:solidFill>
              </a:rPr>
              <a:t>September Curriculum Evening</a:t>
            </a:r>
          </a:p>
          <a:p>
            <a:pPr>
              <a:lnSpc>
                <a:spcPct val="90000"/>
              </a:lnSpc>
              <a:buFont typeface="Wingdings" pitchFamily="2" charset="2"/>
              <a:buChar char="§"/>
            </a:pPr>
            <a:r>
              <a:rPr lang="en-GB" altLang="en-US" sz="2800" b="1" dirty="0">
                <a:solidFill>
                  <a:schemeClr val="bg1"/>
                </a:solidFill>
              </a:rPr>
              <a:t>Individual Learning Journals</a:t>
            </a:r>
          </a:p>
          <a:p>
            <a:pPr>
              <a:lnSpc>
                <a:spcPct val="90000"/>
              </a:lnSpc>
              <a:buFont typeface="Wingdings" pitchFamily="2" charset="2"/>
              <a:buChar char="§"/>
            </a:pPr>
            <a:r>
              <a:rPr lang="en-GB" altLang="en-US" sz="2800" b="1" dirty="0">
                <a:solidFill>
                  <a:schemeClr val="bg1"/>
                </a:solidFill>
              </a:rPr>
              <a:t>Parent consultation meetings </a:t>
            </a:r>
          </a:p>
          <a:p>
            <a:pPr>
              <a:lnSpc>
                <a:spcPct val="90000"/>
              </a:lnSpc>
              <a:buFont typeface="Wingdings" pitchFamily="2" charset="2"/>
              <a:buChar char="§"/>
            </a:pPr>
            <a:r>
              <a:rPr lang="en-GB" altLang="en-US" sz="2800" b="1" dirty="0">
                <a:solidFill>
                  <a:schemeClr val="bg1"/>
                </a:solidFill>
              </a:rPr>
              <a:t>Talk to your child about their day – photographs are added to the year group pages each week to aid your discussions</a:t>
            </a:r>
          </a:p>
          <a:p>
            <a:pPr>
              <a:lnSpc>
                <a:spcPct val="90000"/>
              </a:lnSpc>
              <a:buFont typeface="Wingdings" pitchFamily="2" charset="2"/>
              <a:buChar char="§"/>
            </a:pPr>
            <a:r>
              <a:rPr lang="en-GB" altLang="en-US" sz="2800" b="1" dirty="0">
                <a:solidFill>
                  <a:schemeClr val="bg1"/>
                </a:solidFill>
              </a:rPr>
              <a:t>Curriculum newsletters sent home half termly</a:t>
            </a:r>
          </a:p>
          <a:p>
            <a:pPr>
              <a:lnSpc>
                <a:spcPct val="90000"/>
              </a:lnSpc>
              <a:buFont typeface="Wingdings" pitchFamily="2" charset="2"/>
              <a:buChar char="§"/>
            </a:pPr>
            <a:r>
              <a:rPr lang="en-GB" altLang="en-US" sz="2800" b="1" dirty="0">
                <a:solidFill>
                  <a:schemeClr val="bg1"/>
                </a:solidFill>
              </a:rPr>
              <a:t>Topic home learning tasks</a:t>
            </a:r>
          </a:p>
          <a:p>
            <a:pPr>
              <a:lnSpc>
                <a:spcPct val="90000"/>
              </a:lnSpc>
              <a:buFont typeface="Wingdings" pitchFamily="2" charset="2"/>
              <a:buChar char="§"/>
            </a:pPr>
            <a:r>
              <a:rPr lang="en-GB" altLang="en-US" sz="2800" b="1" dirty="0">
                <a:solidFill>
                  <a:schemeClr val="bg1"/>
                </a:solidFill>
              </a:rPr>
              <a:t>Library books sent home weekly</a:t>
            </a:r>
          </a:p>
          <a:p>
            <a:pPr>
              <a:lnSpc>
                <a:spcPct val="90000"/>
              </a:lnSpc>
              <a:buFont typeface="Wingdings" pitchFamily="2" charset="2"/>
              <a:buChar char="§"/>
            </a:pPr>
            <a:r>
              <a:rPr lang="en-GB" altLang="en-US" sz="2800" b="1" dirty="0">
                <a:solidFill>
                  <a:schemeClr val="bg1"/>
                </a:solidFill>
              </a:rPr>
              <a:t>Express days</a:t>
            </a:r>
          </a:p>
          <a:p>
            <a:pPr>
              <a:lnSpc>
                <a:spcPct val="90000"/>
              </a:lnSpc>
              <a:buFont typeface="Wingdings" pitchFamily="2" charset="2"/>
              <a:buChar char="§"/>
            </a:pPr>
            <a:r>
              <a:rPr lang="en-GB" altLang="en-US" sz="2800" b="1" dirty="0">
                <a:solidFill>
                  <a:schemeClr val="bg1"/>
                </a:solidFill>
              </a:rPr>
              <a:t>Trips</a:t>
            </a:r>
          </a:p>
          <a:p>
            <a:pPr>
              <a:lnSpc>
                <a:spcPct val="90000"/>
              </a:lnSpc>
              <a:buFont typeface="Wingdings" pitchFamily="2" charset="2"/>
              <a:buChar char="§"/>
            </a:pPr>
            <a:endParaRPr lang="en-GB" altLang="en-US" sz="2800" b="1" dirty="0">
              <a:solidFill>
                <a:schemeClr val="bg1"/>
              </a:solidFill>
            </a:endParaRPr>
          </a:p>
          <a:p>
            <a:pPr>
              <a:lnSpc>
                <a:spcPct val="90000"/>
              </a:lnSpc>
              <a:buFont typeface="Wingdings" pitchFamily="2" charset="2"/>
              <a:buChar char="§"/>
            </a:pPr>
            <a:endParaRPr lang="en-GB" altLang="en-US" sz="2800" b="1" dirty="0">
              <a:solidFill>
                <a:schemeClr val="bg1"/>
              </a:solidFill>
            </a:endParaRPr>
          </a:p>
          <a:p>
            <a:pPr>
              <a:lnSpc>
                <a:spcPct val="90000"/>
              </a:lnSpc>
              <a:buFont typeface="Wingdings" pitchFamily="2" charset="2"/>
              <a:buChar char="§"/>
            </a:pPr>
            <a:endParaRPr lang="en-GB" altLang="en-US" sz="2800" b="1" dirty="0">
              <a:solidFill>
                <a:schemeClr val="bg1"/>
              </a:solidFill>
            </a:endParaRPr>
          </a:p>
          <a:p>
            <a:pPr algn="ctr">
              <a:lnSpc>
                <a:spcPct val="90000"/>
              </a:lnSpc>
              <a:buNone/>
            </a:pPr>
            <a:r>
              <a:rPr lang="en-GB" altLang="en-US" sz="2800" b="1" dirty="0">
                <a:solidFill>
                  <a:schemeClr val="bg1"/>
                </a:solidFill>
              </a:rPr>
              <a:t>We are always here to answer questions and offer support. </a:t>
            </a:r>
          </a:p>
          <a:p>
            <a:pPr algn="ctr">
              <a:buNone/>
            </a:pP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4745"/>
            <a:ext cx="7772400" cy="1872207"/>
          </a:xfrm>
        </p:spPr>
        <p:txBody>
          <a:bodyPr/>
          <a:lstStyle/>
          <a:p>
            <a:r>
              <a:rPr lang="en-US" b="1">
                <a:solidFill>
                  <a:schemeClr val="bg1"/>
                </a:solidFill>
                <a:latin typeface="+mn-lt"/>
              </a:rPr>
              <a:t>Good school attendance will help your child to:</a:t>
            </a:r>
            <a:endParaRPr lang="en-GB">
              <a:solidFill>
                <a:schemeClr val="bg1"/>
              </a:solidFill>
              <a:latin typeface="+mn-lt"/>
            </a:endParaRPr>
          </a:p>
        </p:txBody>
      </p:sp>
      <p:sp>
        <p:nvSpPr>
          <p:cNvPr id="3" name="Subtitle 2"/>
          <p:cNvSpPr>
            <a:spLocks noGrp="1"/>
          </p:cNvSpPr>
          <p:nvPr>
            <p:ph type="subTitle" idx="1"/>
          </p:nvPr>
        </p:nvSpPr>
        <p:spPr>
          <a:xfrm>
            <a:off x="539552" y="2780928"/>
            <a:ext cx="8136904" cy="3600400"/>
          </a:xfrm>
        </p:spPr>
        <p:txBody>
          <a:bodyPr>
            <a:normAutofit fontScale="25000" lnSpcReduction="20000"/>
          </a:bodyPr>
          <a:lstStyle/>
          <a:p>
            <a:pPr algn="l"/>
            <a:r>
              <a:rPr lang="en-US" sz="8000">
                <a:solidFill>
                  <a:schemeClr val="bg1"/>
                </a:solidFill>
                <a:latin typeface="Calibri" panose="020F0502020204030204" pitchFamily="34" charset="0"/>
                <a:ea typeface="MS Gothic" panose="020B0609070205080204" pitchFamily="49" charset="-128"/>
              </a:rPr>
              <a:t>D</a:t>
            </a:r>
            <a:r>
              <a:rPr lang="en-US" sz="8000">
                <a:solidFill>
                  <a:schemeClr val="bg1"/>
                </a:solidFill>
                <a:latin typeface="Calibri" panose="020F0502020204030204" pitchFamily="34" charset="0"/>
                <a:ea typeface="Times New Roman" panose="02020603050405020304" pitchFamily="18" charset="0"/>
              </a:rPr>
              <a:t>evelop their knowledge of school routines and expectations</a:t>
            </a:r>
            <a:r>
              <a:rPr lang="en-US" sz="8000">
                <a:solidFill>
                  <a:schemeClr val="bg1"/>
                </a:solidFill>
                <a:latin typeface="Calibri" panose="020F0502020204030204" pitchFamily="34" charset="0"/>
                <a:ea typeface="MS Gothic" panose="020B0609070205080204" pitchFamily="49" charset="-128"/>
              </a:rPr>
              <a:t> meaning they will feel comfortable and secure in a new environment.</a:t>
            </a:r>
          </a:p>
          <a:p>
            <a:pPr algn="l"/>
            <a:endParaRPr lang="en-GB" sz="8000">
              <a:solidFill>
                <a:schemeClr val="bg1"/>
              </a:solidFill>
              <a:latin typeface="Times New Roman" panose="02020603050405020304" pitchFamily="18" charset="0"/>
              <a:ea typeface="Times New Roman" panose="02020603050405020304" pitchFamily="18" charset="0"/>
            </a:endParaRPr>
          </a:p>
          <a:p>
            <a:pPr algn="l"/>
            <a:r>
              <a:rPr lang="en-US" sz="8000">
                <a:solidFill>
                  <a:schemeClr val="bg1"/>
                </a:solidFill>
                <a:latin typeface="Calibri" panose="020F0502020204030204" pitchFamily="34" charset="0"/>
                <a:ea typeface="MS Gothic" panose="020B0609070205080204" pitchFamily="49" charset="-128"/>
              </a:rPr>
              <a:t>D</a:t>
            </a:r>
            <a:r>
              <a:rPr lang="en-US" sz="8000">
                <a:solidFill>
                  <a:schemeClr val="bg1"/>
                </a:solidFill>
                <a:latin typeface="Calibri" panose="020F0502020204030204" pitchFamily="34" charset="0"/>
                <a:ea typeface="Times New Roman" panose="02020603050405020304" pitchFamily="18" charset="0"/>
              </a:rPr>
              <a:t>evelop social skills, friendship groups and</a:t>
            </a:r>
            <a:r>
              <a:rPr lang="en-US" sz="8000">
                <a:solidFill>
                  <a:schemeClr val="bg1"/>
                </a:solidFill>
                <a:latin typeface="Calibri" panose="020F0502020204030204" pitchFamily="34" charset="0"/>
                <a:ea typeface="MS Gothic" panose="020B0609070205080204" pitchFamily="49" charset="-128"/>
              </a:rPr>
              <a:t> positive </a:t>
            </a:r>
            <a:r>
              <a:rPr lang="en-US" sz="8000">
                <a:solidFill>
                  <a:schemeClr val="bg1"/>
                </a:solidFill>
                <a:latin typeface="Calibri" panose="020F0502020204030204" pitchFamily="34" charset="0"/>
                <a:ea typeface="Times New Roman" panose="02020603050405020304" pitchFamily="18" charset="0"/>
              </a:rPr>
              <a:t>relationships with staff and children, helping them to feel that they ‘belong’.</a:t>
            </a:r>
            <a:endParaRPr lang="en-GB" sz="8000">
              <a:solidFill>
                <a:schemeClr val="bg1"/>
              </a:solidFill>
              <a:latin typeface="Calibri" panose="020F0502020204030204" pitchFamily="34" charset="0"/>
              <a:ea typeface="Times New Roman" panose="02020603050405020304" pitchFamily="18" charset="0"/>
            </a:endParaRPr>
          </a:p>
          <a:p>
            <a:pPr algn="l"/>
            <a:endParaRPr lang="en-GB" sz="8000">
              <a:solidFill>
                <a:schemeClr val="bg1"/>
              </a:solidFill>
              <a:latin typeface="Times New Roman" panose="02020603050405020304" pitchFamily="18" charset="0"/>
              <a:ea typeface="Times New Roman" panose="02020603050405020304" pitchFamily="18" charset="0"/>
            </a:endParaRPr>
          </a:p>
          <a:p>
            <a:pPr algn="l"/>
            <a:r>
              <a:rPr lang="en-US" sz="8000">
                <a:solidFill>
                  <a:schemeClr val="bg1"/>
                </a:solidFill>
                <a:latin typeface="Calibri" panose="020F0502020204030204" pitchFamily="34" charset="0"/>
                <a:ea typeface="MS Gothic" panose="020B0609070205080204" pitchFamily="49" charset="-128"/>
              </a:rPr>
              <a:t>T</a:t>
            </a:r>
            <a:r>
              <a:rPr lang="en-US" sz="8000">
                <a:solidFill>
                  <a:schemeClr val="bg1"/>
                </a:solidFill>
                <a:latin typeface="Calibri" panose="020F0502020204030204" pitchFamily="34" charset="0"/>
                <a:ea typeface="MS Mincho" panose="02020609040205080304" pitchFamily="49" charset="-128"/>
              </a:rPr>
              <a:t>ake part in all aspects of the curriculum, building confidence and enjoyment of learning. </a:t>
            </a:r>
            <a:r>
              <a:rPr lang="en-US" sz="8000">
                <a:solidFill>
                  <a:schemeClr val="bg1"/>
                </a:solidFill>
              </a:rPr>
              <a:t>There is a strong link between attendance and how well children do at school. </a:t>
            </a:r>
          </a:p>
          <a:p>
            <a:pPr algn="l"/>
            <a:endParaRPr lang="en-US" sz="8000">
              <a:solidFill>
                <a:schemeClr val="bg1"/>
              </a:solidFill>
            </a:endParaRPr>
          </a:p>
          <a:p>
            <a:pPr algn="l"/>
            <a:r>
              <a:rPr lang="en-US" sz="8000">
                <a:solidFill>
                  <a:schemeClr val="bg1"/>
                </a:solidFill>
              </a:rPr>
              <a:t>Develop their life skills, encouraging good habits for later life.</a:t>
            </a:r>
            <a:endParaRPr lang="en-GB" sz="8000">
              <a:solidFill>
                <a:schemeClr val="bg1"/>
              </a:solidFill>
            </a:endParaRPr>
          </a:p>
          <a:p>
            <a:pPr algn="l"/>
            <a:endParaRPr lang="en-US" sz="9200">
              <a:solidFill>
                <a:schemeClr val="bg1"/>
              </a:solidFill>
            </a:endParaRPr>
          </a:p>
          <a:p>
            <a:pPr algn="l"/>
            <a:endParaRPr lang="en-US" sz="9200">
              <a:solidFill>
                <a:schemeClr val="bg1"/>
              </a:solidFill>
              <a:latin typeface="Calibri" panose="020F0502020204030204" pitchFamily="34" charset="0"/>
              <a:ea typeface="MS Mincho" panose="02020609040205080304" pitchFamily="49" charset="-128"/>
            </a:endParaRPr>
          </a:p>
          <a:p>
            <a:pPr algn="l"/>
            <a:endParaRPr lang="en-US" sz="9200">
              <a:solidFill>
                <a:schemeClr val="bg1"/>
              </a:solidFill>
              <a:latin typeface="Calibri" panose="020F0502020204030204" pitchFamily="34" charset="0"/>
              <a:ea typeface="MS Mincho" panose="02020609040205080304" pitchFamily="49" charset="-128"/>
            </a:endParaRPr>
          </a:p>
          <a:p>
            <a:pPr marL="457200" indent="-457200">
              <a:buFont typeface="Arial" panose="020B0604020202020204" pitchFamily="34" charset="0"/>
              <a:buChar char="•"/>
            </a:pPr>
            <a:endParaRPr lang="en-GB"/>
          </a:p>
        </p:txBody>
      </p:sp>
      <p:pic>
        <p:nvPicPr>
          <p:cNvPr id="4" name="Picture 3" descr="Text&#10;&#10;Description automatically generated">
            <a:extLst>
              <a:ext uri="{FF2B5EF4-FFF2-40B4-BE49-F238E27FC236}">
                <a16:creationId xmlns:a16="http://schemas.microsoft.com/office/drawing/2014/main" id="{2EB9B375-1FE4-28E7-5E59-1C748783A2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7" y="173815"/>
            <a:ext cx="3168352" cy="1094945"/>
          </a:xfrm>
          <a:prstGeom prst="rect">
            <a:avLst/>
          </a:prstGeom>
        </p:spPr>
      </p:pic>
      <p:pic>
        <p:nvPicPr>
          <p:cNvPr id="5" name="Picture 4">
            <a:extLst>
              <a:ext uri="{FF2B5EF4-FFF2-40B4-BE49-F238E27FC236}">
                <a16:creationId xmlns:a16="http://schemas.microsoft.com/office/drawing/2014/main" id="{57266D91-2A1B-4629-8D40-40921ACE05DF}"/>
              </a:ext>
            </a:extLst>
          </p:cNvPr>
          <p:cNvPicPr>
            <a:picLocks noChangeAspect="1"/>
          </p:cNvPicPr>
          <p:nvPr/>
        </p:nvPicPr>
        <p:blipFill>
          <a:blip r:embed="rId3"/>
          <a:stretch>
            <a:fillRect/>
          </a:stretch>
        </p:blipFill>
        <p:spPr>
          <a:xfrm>
            <a:off x="971600" y="94161"/>
            <a:ext cx="1080120" cy="1246608"/>
          </a:xfrm>
          <a:prstGeom prst="rect">
            <a:avLst/>
          </a:prstGeom>
        </p:spPr>
      </p:pic>
    </p:spTree>
    <p:extLst>
      <p:ext uri="{BB962C8B-B14F-4D97-AF65-F5344CB8AC3E}">
        <p14:creationId xmlns:p14="http://schemas.microsoft.com/office/powerpoint/2010/main" val="3278430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273050"/>
            <a:ext cx="5111750" cy="6468318"/>
          </a:xfrm>
        </p:spPr>
        <p:txBody>
          <a:bodyPr>
            <a:normAutofit fontScale="32500" lnSpcReduction="20000"/>
          </a:bodyPr>
          <a:lstStyle/>
          <a:p>
            <a:pPr algn="ctr">
              <a:buNone/>
            </a:pPr>
            <a:endParaRPr lang="en-GB" sz="7300" b="1">
              <a:solidFill>
                <a:schemeClr val="bg1"/>
              </a:solidFill>
            </a:endParaRPr>
          </a:p>
          <a:p>
            <a:pPr algn="ctr">
              <a:buNone/>
            </a:pPr>
            <a:r>
              <a:rPr lang="en-GB" sz="7300" b="1">
                <a:solidFill>
                  <a:schemeClr val="bg1"/>
                </a:solidFill>
              </a:rPr>
              <a:t>Getting Ready for September </a:t>
            </a:r>
          </a:p>
          <a:p>
            <a:pPr>
              <a:buNone/>
            </a:pPr>
            <a:r>
              <a:rPr lang="en-GB" sz="2800" b="1">
                <a:solidFill>
                  <a:schemeClr val="bg1"/>
                </a:solidFill>
              </a:rPr>
              <a:t>Ways in which parents/carers can help prepare your child for Nursery.</a:t>
            </a:r>
          </a:p>
          <a:p>
            <a:pPr>
              <a:buNone/>
            </a:pPr>
            <a:endParaRPr lang="en-GB" sz="2800" b="1">
              <a:solidFill>
                <a:schemeClr val="bg1"/>
              </a:solidFill>
            </a:endParaRPr>
          </a:p>
          <a:p>
            <a:pPr>
              <a:buNone/>
            </a:pPr>
            <a:endParaRPr lang="en-GB" sz="6200" b="1">
              <a:solidFill>
                <a:schemeClr val="bg1"/>
              </a:solidFill>
            </a:endParaRPr>
          </a:p>
          <a:p>
            <a:pPr>
              <a:buFont typeface="Wingdings" pitchFamily="2" charset="2"/>
              <a:buChar char="§"/>
            </a:pPr>
            <a:r>
              <a:rPr lang="en-GB" sz="6200" b="1">
                <a:solidFill>
                  <a:schemeClr val="bg1"/>
                </a:solidFill>
              </a:rPr>
              <a:t>Talk about starting Nursery and walk past the school as often as you can.</a:t>
            </a:r>
          </a:p>
          <a:p>
            <a:pPr marL="0" indent="0">
              <a:buNone/>
            </a:pPr>
            <a:endParaRPr lang="en-GB" sz="6200" b="1">
              <a:solidFill>
                <a:schemeClr val="bg1"/>
              </a:solidFill>
            </a:endParaRPr>
          </a:p>
          <a:p>
            <a:pPr>
              <a:buFont typeface="Wingdings" pitchFamily="2" charset="2"/>
              <a:buChar char="§"/>
            </a:pPr>
            <a:r>
              <a:rPr lang="en-GB" sz="6200" b="1">
                <a:solidFill>
                  <a:schemeClr val="bg1"/>
                </a:solidFill>
              </a:rPr>
              <a:t>Support your child’s  self-help skills so they learn to do things for themselves. E.g. using the toilet/ putting on coat.</a:t>
            </a:r>
          </a:p>
          <a:p>
            <a:pPr>
              <a:buFont typeface="Wingdings" pitchFamily="2" charset="2"/>
              <a:buChar char="§"/>
            </a:pPr>
            <a:endParaRPr lang="en-GB" sz="6200" b="1">
              <a:solidFill>
                <a:schemeClr val="bg1"/>
              </a:solidFill>
            </a:endParaRPr>
          </a:p>
          <a:p>
            <a:pPr>
              <a:buFont typeface="Wingdings" pitchFamily="2" charset="2"/>
              <a:buChar char="§"/>
            </a:pPr>
            <a:r>
              <a:rPr lang="en-GB" sz="6200" b="1">
                <a:solidFill>
                  <a:schemeClr val="bg1"/>
                </a:solidFill>
              </a:rPr>
              <a:t>Talk through your child’s feelings and different emotions.</a:t>
            </a:r>
          </a:p>
          <a:p>
            <a:pPr marL="0" indent="0">
              <a:buNone/>
            </a:pPr>
            <a:endParaRPr lang="en-GB" sz="6200" b="1">
              <a:solidFill>
                <a:schemeClr val="bg1"/>
              </a:solidFill>
            </a:endParaRPr>
          </a:p>
          <a:p>
            <a:pPr>
              <a:buFont typeface="Wingdings" pitchFamily="2" charset="2"/>
              <a:buChar char="§"/>
            </a:pPr>
            <a:r>
              <a:rPr lang="en-GB" sz="6200" b="1">
                <a:solidFill>
                  <a:schemeClr val="bg1"/>
                </a:solidFill>
              </a:rPr>
              <a:t>Establish a good sleep routine – share a bedtime story.</a:t>
            </a:r>
          </a:p>
          <a:p>
            <a:pPr>
              <a:buFont typeface="Wingdings" pitchFamily="2" charset="2"/>
              <a:buChar char="§"/>
            </a:pPr>
            <a:endParaRPr lang="en-GB" sz="6200" b="1">
              <a:solidFill>
                <a:schemeClr val="bg1"/>
              </a:solidFill>
            </a:endParaRPr>
          </a:p>
          <a:p>
            <a:pPr>
              <a:buFont typeface="Wingdings" pitchFamily="2" charset="2"/>
              <a:buChar char="§"/>
            </a:pPr>
            <a:r>
              <a:rPr lang="en-GB" sz="6200" b="1">
                <a:solidFill>
                  <a:schemeClr val="bg1"/>
                </a:solidFill>
              </a:rPr>
              <a:t>Work through the ‘What children need in Nursery’ slide to ensure that your child has everything and it is named. Familiarise your child with all of their new belongings. </a:t>
            </a:r>
          </a:p>
          <a:p>
            <a:pPr>
              <a:buFont typeface="Wingdings" pitchFamily="2" charset="2"/>
              <a:buChar char="§"/>
            </a:pPr>
            <a:endParaRPr lang="en-GB" sz="5100" b="1">
              <a:solidFill>
                <a:schemeClr val="bg1"/>
              </a:solidFill>
            </a:endParaRPr>
          </a:p>
          <a:p>
            <a:pPr>
              <a:buFont typeface="Wingdings" pitchFamily="2" charset="2"/>
              <a:buChar char="§"/>
            </a:pPr>
            <a:endParaRPr lang="en-GB" sz="5100" b="1">
              <a:solidFill>
                <a:schemeClr val="bg1"/>
              </a:solidFill>
            </a:endParaRPr>
          </a:p>
          <a:p>
            <a:pPr marL="0" indent="0">
              <a:buNone/>
            </a:pPr>
            <a:endParaRPr lang="en-GB" sz="3600" b="1">
              <a:solidFill>
                <a:schemeClr val="bg1"/>
              </a:solidFill>
            </a:endParaRPr>
          </a:p>
          <a:p>
            <a:pPr>
              <a:buNone/>
            </a:pPr>
            <a:endParaRPr lang="en-GB" sz="2800" b="1">
              <a:solidFill>
                <a:schemeClr val="bg1"/>
              </a:solidFill>
            </a:endParaRPr>
          </a:p>
          <a:p>
            <a:pPr>
              <a:buNone/>
            </a:pPr>
            <a:endParaRPr lang="en-GB" sz="2800" b="1">
              <a:solidFill>
                <a:schemeClr val="bg1"/>
              </a:solidFill>
            </a:endParaRPr>
          </a:p>
        </p:txBody>
      </p:sp>
      <p:pic>
        <p:nvPicPr>
          <p:cNvPr id="5" name="Picture 4"/>
          <p:cNvPicPr>
            <a:picLocks noChangeAspect="1"/>
          </p:cNvPicPr>
          <p:nvPr/>
        </p:nvPicPr>
        <p:blipFill>
          <a:blip r:embed="rId2"/>
          <a:stretch>
            <a:fillRect/>
          </a:stretch>
        </p:blipFill>
        <p:spPr>
          <a:xfrm>
            <a:off x="611560" y="476672"/>
            <a:ext cx="2524255" cy="1815083"/>
          </a:xfrm>
          <a:prstGeom prst="rect">
            <a:avLst/>
          </a:prstGeom>
        </p:spPr>
      </p:pic>
      <p:pic>
        <p:nvPicPr>
          <p:cNvPr id="8" name="Picture 7"/>
          <p:cNvPicPr>
            <a:picLocks noChangeAspect="1"/>
          </p:cNvPicPr>
          <p:nvPr/>
        </p:nvPicPr>
        <p:blipFill>
          <a:blip r:embed="rId3"/>
          <a:stretch>
            <a:fillRect/>
          </a:stretch>
        </p:blipFill>
        <p:spPr>
          <a:xfrm>
            <a:off x="607797" y="2636912"/>
            <a:ext cx="2528018" cy="1783085"/>
          </a:xfrm>
          <a:prstGeom prst="rect">
            <a:avLst/>
          </a:prstGeom>
        </p:spPr>
      </p:pic>
      <p:pic>
        <p:nvPicPr>
          <p:cNvPr id="9" name="Picture 8"/>
          <p:cNvPicPr>
            <a:picLocks noChangeAspect="1"/>
          </p:cNvPicPr>
          <p:nvPr/>
        </p:nvPicPr>
        <p:blipFill>
          <a:blip r:embed="rId4"/>
          <a:stretch>
            <a:fillRect/>
          </a:stretch>
        </p:blipFill>
        <p:spPr>
          <a:xfrm>
            <a:off x="607797" y="4765154"/>
            <a:ext cx="2528018" cy="1848354"/>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buNone/>
            </a:pPr>
            <a:endParaRPr lang="en-GB" altLang="en-US" sz="4000" b="1" dirty="0">
              <a:solidFill>
                <a:schemeClr val="bg1"/>
              </a:solidFill>
            </a:endParaRPr>
          </a:p>
          <a:p>
            <a:pPr algn="ctr">
              <a:buNone/>
            </a:pPr>
            <a:r>
              <a:rPr lang="en-GB" altLang="en-US" sz="8800" b="1" dirty="0">
                <a:solidFill>
                  <a:schemeClr val="bg1"/>
                </a:solidFill>
              </a:rPr>
              <a:t>Thank you</a:t>
            </a:r>
          </a:p>
          <a:p>
            <a:pPr algn="ctr">
              <a:buNone/>
            </a:pPr>
            <a:r>
              <a:rPr lang="en-GB" sz="2800" b="1" dirty="0">
                <a:solidFill>
                  <a:schemeClr val="bg1"/>
                </a:solidFill>
              </a:rPr>
              <a:t>We look forward to beginning and continuing your child’s learning journey together. </a:t>
            </a:r>
          </a:p>
          <a:p>
            <a:pPr algn="ctr">
              <a:buNone/>
            </a:pPr>
            <a:endParaRPr lang="en-GB" sz="2800" b="1" dirty="0">
              <a:solidFill>
                <a:schemeClr val="bg1"/>
              </a:solidFill>
            </a:endParaRPr>
          </a:p>
          <a:p>
            <a:pPr algn="ctr">
              <a:buNone/>
            </a:pPr>
            <a:endParaRPr lang="en-GB" sz="1800" b="1" dirty="0">
              <a:solidFill>
                <a:schemeClr val="bg1"/>
              </a:solidFill>
            </a:endParaRPr>
          </a:p>
          <a:p>
            <a:pPr algn="ctr">
              <a:buNone/>
            </a:pPr>
            <a:r>
              <a:rPr lang="en-GB" sz="2600" dirty="0">
                <a:solidFill>
                  <a:schemeClr val="bg1"/>
                </a:solidFill>
              </a:rPr>
              <a:t>28</a:t>
            </a:r>
            <a:r>
              <a:rPr lang="en-GB" sz="2600" baseline="30000" dirty="0">
                <a:solidFill>
                  <a:schemeClr val="bg1"/>
                </a:solidFill>
              </a:rPr>
              <a:t>th</a:t>
            </a:r>
            <a:r>
              <a:rPr lang="en-GB" sz="2600" dirty="0">
                <a:solidFill>
                  <a:schemeClr val="bg1"/>
                </a:solidFill>
              </a:rPr>
              <a:t> June 2025 PTFA summer fayre</a:t>
            </a:r>
          </a:p>
          <a:p>
            <a:pPr algn="ctr">
              <a:buNone/>
            </a:pPr>
            <a:r>
              <a:rPr lang="en-GB" sz="2600" dirty="0">
                <a:solidFill>
                  <a:schemeClr val="bg1"/>
                </a:solidFill>
              </a:rPr>
              <a:t>at our Old Lode Lane site</a:t>
            </a:r>
          </a:p>
        </p:txBody>
      </p:sp>
      <p:sp>
        <p:nvSpPr>
          <p:cNvPr id="5" name="Title 3"/>
          <p:cNvSpPr>
            <a:spLocks noGrp="1"/>
          </p:cNvSpPr>
          <p:nvPr>
            <p:ph type="title"/>
          </p:nvPr>
        </p:nvSpPr>
        <p:spPr>
          <a:xfrm>
            <a:off x="467544" y="260648"/>
            <a:ext cx="3168352" cy="6408712"/>
          </a:xfrm>
        </p:spPr>
        <p:txBody>
          <a:bodyPr>
            <a:normAutofit/>
          </a:bodyPr>
          <a:lstStyle/>
          <a:p>
            <a:pPr fontAlgn="t"/>
            <a:br>
              <a:rPr lang="en-GB" altLang="en-US" sz="2200">
                <a:solidFill>
                  <a:schemeClr val="bg1"/>
                </a:solidFill>
              </a:rPr>
            </a:br>
            <a:br>
              <a:rPr lang="en-GB" altLang="en-US" sz="2200">
                <a:solidFill>
                  <a:schemeClr val="bg1"/>
                </a:solidFill>
              </a:rPr>
            </a:br>
            <a:br>
              <a:rPr lang="en-GB" altLang="en-US" sz="2200">
                <a:solidFill>
                  <a:schemeClr val="bg1"/>
                </a:solidFill>
              </a:rPr>
            </a:br>
            <a:r>
              <a:rPr lang="en-GB" altLang="en-US" sz="2200">
                <a:solidFill>
                  <a:schemeClr val="bg1"/>
                </a:solidFill>
              </a:rPr>
              <a:t>Our Valley Vision</a:t>
            </a:r>
            <a:br>
              <a:rPr lang="en-GB" altLang="en-US">
                <a:solidFill>
                  <a:schemeClr val="bg1"/>
                </a:solidFill>
              </a:rPr>
            </a:br>
            <a:r>
              <a:rPr lang="en-GB" altLang="en-US">
                <a:solidFill>
                  <a:schemeClr val="bg1"/>
                </a:solidFill>
              </a:rPr>
              <a:t>“Learning and growing together to be the best we can be”.</a:t>
            </a:r>
            <a:br>
              <a:rPr lang="en-GB" altLang="en-US">
                <a:solidFill>
                  <a:schemeClr val="bg1"/>
                </a:solidFill>
              </a:rPr>
            </a:br>
            <a:br>
              <a:rPr lang="en-GB" altLang="en-US">
                <a:solidFill>
                  <a:schemeClr val="bg1"/>
                </a:solidFill>
              </a:rPr>
            </a:br>
            <a:r>
              <a:rPr lang="en-US" b="0">
                <a:solidFill>
                  <a:schemeClr val="bg1"/>
                </a:solidFill>
              </a:rPr>
              <a:t>We always…</a:t>
            </a:r>
            <a:br>
              <a:rPr lang="en-US" b="0">
                <a:solidFill>
                  <a:schemeClr val="bg1"/>
                </a:solidFill>
              </a:rPr>
            </a:br>
            <a:r>
              <a:rPr lang="en-US">
                <a:solidFill>
                  <a:schemeClr val="bg1"/>
                </a:solidFill>
              </a:rPr>
              <a:t>ASPIRE for excellence   </a:t>
            </a:r>
            <a:br>
              <a:rPr lang="en-US" b="0">
                <a:solidFill>
                  <a:schemeClr val="bg1"/>
                </a:solidFill>
              </a:rPr>
            </a:br>
            <a:r>
              <a:rPr lang="en-US">
                <a:solidFill>
                  <a:schemeClr val="bg1"/>
                </a:solidFill>
              </a:rPr>
              <a:t>ENJOY learning</a:t>
            </a:r>
            <a:br>
              <a:rPr lang="en-US" b="0">
                <a:solidFill>
                  <a:schemeClr val="bg1"/>
                </a:solidFill>
              </a:rPr>
            </a:br>
            <a:r>
              <a:rPr lang="en-US">
                <a:solidFill>
                  <a:schemeClr val="bg1"/>
                </a:solidFill>
              </a:rPr>
              <a:t>ACHIEVE success</a:t>
            </a:r>
            <a:br>
              <a:rPr lang="en-US" b="0">
                <a:solidFill>
                  <a:schemeClr val="bg1"/>
                </a:solidFill>
              </a:rPr>
            </a:br>
            <a:r>
              <a:rPr lang="en-US">
                <a:solidFill>
                  <a:schemeClr val="bg1"/>
                </a:solidFill>
              </a:rPr>
              <a:t>CHALLENGE ourselves further.</a:t>
            </a:r>
            <a:br>
              <a:rPr lang="en-US" b="0"/>
            </a:br>
            <a:br>
              <a:rPr lang="en-GB" altLang="en-US">
                <a:solidFill>
                  <a:schemeClr val="bg1"/>
                </a:solidFill>
              </a:rPr>
            </a:br>
            <a:endParaRPr lang="en-GB"/>
          </a:p>
        </p:txBody>
      </p:sp>
      <p:pic>
        <p:nvPicPr>
          <p:cNvPr id="6" name="Picture 6" descr="C:\Users\s52ppatterson\AppData\Local\Microsoft\Windows\Temporary Internet Files\Content.Outlook\940XLBRZ\Final Logo David Georgeson.JPG"/>
          <p:cNvPicPr>
            <a:picLocks noChangeAspect="1" noChangeArrowheads="1"/>
          </p:cNvPicPr>
          <p:nvPr/>
        </p:nvPicPr>
        <p:blipFill>
          <a:blip r:embed="rId2" cstate="print"/>
          <a:srcRect/>
          <a:stretch>
            <a:fillRect/>
          </a:stretch>
        </p:blipFill>
        <p:spPr bwMode="auto">
          <a:xfrm>
            <a:off x="971600" y="332656"/>
            <a:ext cx="1800200" cy="1894441"/>
          </a:xfrm>
          <a:prstGeom prst="rect">
            <a:avLst/>
          </a:prstGeom>
          <a:noFill/>
          <a:ln w="9525">
            <a:noFill/>
            <a:miter lim="800000"/>
            <a:headEnd/>
            <a:tailEnd/>
          </a:ln>
        </p:spPr>
      </p:pic>
    </p:spTree>
    <p:extLst>
      <p:ext uri="{BB962C8B-B14F-4D97-AF65-F5344CB8AC3E}">
        <p14:creationId xmlns:p14="http://schemas.microsoft.com/office/powerpoint/2010/main" val="33581136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jph xmlns="8abeb096-2ed2-4b2b-a379-baedaf50a72c">
      <UserInfo>
        <DisplayName/>
        <AccountId xsi:nil="true"/>
        <AccountType/>
      </UserInfo>
    </tjph>
    <SharedWithUsers xmlns="1821949e-1667-46a2-9a21-5d4d82f3fbff">
      <UserInfo>
        <DisplayName>David Martindale</DisplayName>
        <AccountId>16</AccountId>
        <AccountType/>
      </UserInfo>
    </SharedWithUsers>
    <Date xmlns="8abeb096-2ed2-4b2b-a379-baedaf50a72c" xsi:nil="true"/>
    <TaxCatchAll xmlns="1821949e-1667-46a2-9a21-5d4d82f3fbff" xsi:nil="true"/>
    <time xmlns="8abeb096-2ed2-4b2b-a379-baedaf50a72c" xsi:nil="true"/>
    <DateandTime xmlns="8abeb096-2ed2-4b2b-a379-baedaf50a72c" xsi:nil="true"/>
    <date0 xmlns="8abeb096-2ed2-4b2b-a379-baedaf50a72c" xsi:nil="true"/>
    <lcf76f155ced4ddcb4097134ff3c332f xmlns="8abeb096-2ed2-4b2b-a379-baedaf50a72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C19DC78AEBC41418D573F590B252E20" ma:contentTypeVersion="23" ma:contentTypeDescription="Create a new document." ma:contentTypeScope="" ma:versionID="9056086d30ada19a2ca6fb654f02e469">
  <xsd:schema xmlns:xsd="http://www.w3.org/2001/XMLSchema" xmlns:xs="http://www.w3.org/2001/XMLSchema" xmlns:p="http://schemas.microsoft.com/office/2006/metadata/properties" xmlns:ns2="8abeb096-2ed2-4b2b-a379-baedaf50a72c" xmlns:ns3="1821949e-1667-46a2-9a21-5d4d82f3fbff" targetNamespace="http://schemas.microsoft.com/office/2006/metadata/properties" ma:root="true" ma:fieldsID="9050a5781deeb534834809248ad74632" ns2:_="" ns3:_="">
    <xsd:import namespace="8abeb096-2ed2-4b2b-a379-baedaf50a72c"/>
    <xsd:import namespace="1821949e-1667-46a2-9a21-5d4d82f3fbf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tjph" minOccurs="0"/>
                <xsd:element ref="ns2:MediaLengthInSeconds" minOccurs="0"/>
                <xsd:element ref="ns2:time" minOccurs="0"/>
                <xsd:element ref="ns2:lcf76f155ced4ddcb4097134ff3c332f" minOccurs="0"/>
                <xsd:element ref="ns3:TaxCatchAll" minOccurs="0"/>
                <xsd:element ref="ns2:Date" minOccurs="0"/>
                <xsd:element ref="ns2:DateandTime" minOccurs="0"/>
                <xsd:element ref="ns2:MediaServiceObjectDetectorVersions" minOccurs="0"/>
                <xsd:element ref="ns2:date0"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beb096-2ed2-4b2b-a379-baedaf50a72c"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tjph" ma:index="20" nillable="true" ma:displayName="Person or Group" ma:list="UserInfo" ma:internalName="tjph">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LengthInSeconds" ma:index="21" nillable="true" ma:displayName="Length (seconds)" ma:internalName="MediaLengthInSeconds" ma:readOnly="true">
      <xsd:simpleType>
        <xsd:restriction base="dms:Unknown"/>
      </xsd:simpleType>
    </xsd:element>
    <xsd:element name="time" ma:index="22" nillable="true" ma:displayName="time" ma:format="DateOnly" ma:internalName="time">
      <xsd:simpleType>
        <xsd:restriction base="dms:DateTime"/>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b5a340a3-a53d-46cf-bc88-e13b67bce385" ma:termSetId="09814cd3-568e-fe90-9814-8d621ff8fb84" ma:anchorId="fba54fb3-c3e1-fe81-a776-ca4b69148c4d" ma:open="true" ma:isKeyword="false">
      <xsd:complexType>
        <xsd:sequence>
          <xsd:element ref="pc:Terms" minOccurs="0" maxOccurs="1"/>
        </xsd:sequence>
      </xsd:complexType>
    </xsd:element>
    <xsd:element name="Date" ma:index="26" nillable="true" ma:displayName="Date" ma:format="DateOnly" ma:internalName="Date">
      <xsd:simpleType>
        <xsd:restriction base="dms:DateTime"/>
      </xsd:simpleType>
    </xsd:element>
    <xsd:element name="DateandTime" ma:index="27" nillable="true" ma:displayName="Date and Time" ma:format="DateOnly" ma:internalName="DateandTime">
      <xsd:simpleType>
        <xsd:restriction base="dms:DateTime"/>
      </xsd:simple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date0" ma:index="29" nillable="true" ma:displayName="date" ma:format="DateOnly" ma:internalName="date0">
      <xsd:simpleType>
        <xsd:restriction base="dms:DateTime"/>
      </xsd:simpleType>
    </xsd:element>
    <xsd:element name="MediaServiceSearchProperties" ma:index="3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21949e-1667-46a2-9a21-5d4d82f3fbff" elementFormDefault="qualified">
    <xsd:import namespace="http://schemas.microsoft.com/office/2006/documentManagement/types"/>
    <xsd:import namespace="http://schemas.microsoft.com/office/infopath/2007/PartnerControls"/>
    <xsd:element name="SharedWithUsers" ma:index="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7"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8a234599-6976-4299-9b6a-9e6632399fe4}" ma:internalName="TaxCatchAll" ma:showField="CatchAllData" ma:web="1821949e-1667-46a2-9a21-5d4d82f3fb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95EE48F-67AF-47C1-9118-1F192737886C}">
  <ds:schemaRefs>
    <ds:schemaRef ds:uri="8abeb096-2ed2-4b2b-a379-baedaf50a72c"/>
    <ds:schemaRef ds:uri="http://purl.org/dc/terms/"/>
    <ds:schemaRef ds:uri="http://schemas.microsoft.com/office/infopath/2007/PartnerControls"/>
    <ds:schemaRef ds:uri="1821949e-1667-46a2-9a21-5d4d82f3fbff"/>
    <ds:schemaRef ds:uri="http://schemas.microsoft.com/office/2006/documentManagement/types"/>
    <ds:schemaRef ds:uri="http://purl.org/dc/elements/1.1/"/>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765BE13B-96A5-449F-AE40-1D167EA47FCF}">
  <ds:schemaRefs>
    <ds:schemaRef ds:uri="http://schemas.microsoft.com/sharepoint/v3/contenttype/forms"/>
  </ds:schemaRefs>
</ds:datastoreItem>
</file>

<file path=customXml/itemProps3.xml><?xml version="1.0" encoding="utf-8"?>
<ds:datastoreItem xmlns:ds="http://schemas.openxmlformats.org/officeDocument/2006/customXml" ds:itemID="{A3C72085-EAEE-49AE-9FD3-8CFD517054C9}">
  <ds:schemaRefs>
    <ds:schemaRef ds:uri="1821949e-1667-46a2-9a21-5d4d82f3fbff"/>
    <ds:schemaRef ds:uri="8abeb096-2ed2-4b2b-a379-baedaf50a72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35</TotalTime>
  <Words>1559</Words>
  <Application>Microsoft Office PowerPoint</Application>
  <PresentationFormat>On-screen Show (4:3)</PresentationFormat>
  <Paragraphs>255</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NTFPreCursivefk</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Good school attendance will help your child to:</vt:lpstr>
      <vt:lpstr>PowerPoint Presentation</vt:lpstr>
      <vt:lpstr>   Our Valley Vision “Learning and growing together to be the best we can be”.  We always… ASPIRE for excellence    ENJOY learning ACHIEVE success CHALLENGE ourselves further.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supply</dc:creator>
  <cp:lastModifiedBy>Susan Milewski</cp:lastModifiedBy>
  <cp:revision>13</cp:revision>
  <dcterms:created xsi:type="dcterms:W3CDTF">2015-06-13T12:30:17Z</dcterms:created>
  <dcterms:modified xsi:type="dcterms:W3CDTF">2025-06-02T15:56:20Z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0x010100AC19DC78AEBC41418D573F590B252E20</vt:lpwstr>
  </property>
  <property fmtid="{D5CDD505-2E9C-101B-9397-08002B2CF9AE}" pid="3" name="MediaServiceImageTags">
    <vt:lpwstr/>
  </property>
</Properties>
</file>