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6"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Lst>
  <p:sldSz cy="6858000" cx="9144000"/>
  <p:notesSz cx="6797675" cy="9926625"/>
  <p:embeddedFontLst>
    <p:embeddedFont>
      <p:font typeface="Playwrite GB S"/>
      <p:regular r:id="rId42"/>
      <p:italic r:id="rId43"/>
    </p:embeddedFont>
    <p:embeddedFont>
      <p:font typeface="Tahoma"/>
      <p:regular r:id="rId44"/>
      <p:bold r:id="rId45"/>
    </p:embeddedFont>
    <p:embeddedFont>
      <p:font typeface="Century Gothic"/>
      <p:regular r:id="rId46"/>
      <p:bold r:id="rId47"/>
      <p:italic r:id="rId48"/>
      <p:boldItalic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2D200454-40CA-4A62-9FC3-DE9A4176ACB9}">
      <p15:notesGuideLst>
        <p15:guide id="1" orient="horz" pos="3127">
          <p15:clr>
            <a:srgbClr val="A4A3A4"/>
          </p15:clr>
        </p15:guide>
        <p15:guide id="2" pos="2141">
          <p15:clr>
            <a:srgbClr val="A4A3A4"/>
          </p15:clr>
        </p15:guide>
      </p15:notesGuideLst>
    </p:ext>
    <p:ext uri="GoogleSlidesCustomDataVersion2">
      <go:slidesCustomData xmlns:go="http://customooxmlschemas.google.com/" r:id="rId50" roundtripDataSignature="AMtx7mhCbq80MHCvgot5ZUTxcqp4GOQk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BEAE4D3-ADDA-4C03-88B0-6CB52DB40FAD}">
  <a:tblStyle styleId="{2BEAE4D3-ADDA-4C03-88B0-6CB52DB40FAD}" styleName="Table_0">
    <a:wholeTbl>
      <a:tcTxStyle b="off" i="off">
        <a:font>
          <a:latin typeface="Century Gothic"/>
          <a:ea typeface="Century Gothic"/>
          <a:cs typeface="Century Gothic"/>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2E6EA"/>
          </a:solidFill>
        </a:fill>
      </a:tcStyle>
    </a:wholeTbl>
    <a:band1H>
      <a:tcTxStyle b="off" i="off"/>
      <a:tcStyle>
        <a:fill>
          <a:solidFill>
            <a:srgbClr val="E4CAD2"/>
          </a:solidFill>
        </a:fill>
      </a:tcStyle>
    </a:band1H>
    <a:band2H>
      <a:tcTxStyle b="off" i="off"/>
    </a:band2H>
    <a:band1V>
      <a:tcTxStyle b="off" i="off"/>
      <a:tcStyle>
        <a:fill>
          <a:solidFill>
            <a:srgbClr val="E4CAD2"/>
          </a:solidFill>
        </a:fill>
      </a:tcStyle>
    </a:band1V>
    <a:band2V>
      <a:tcTxStyle b="off" i="off"/>
    </a:band2V>
    <a:lastCol>
      <a:tcTxStyle b="on" i="off">
        <a:font>
          <a:latin typeface="Century Gothic"/>
          <a:ea typeface="Century Gothic"/>
          <a:cs typeface="Century Gothic"/>
        </a:font>
        <a:schemeClr val="lt1"/>
      </a:tcTxStyle>
      <a:tcStyle>
        <a:fill>
          <a:solidFill>
            <a:schemeClr val="accent1"/>
          </a:solidFill>
        </a:fill>
      </a:tcStyle>
    </a:lastCol>
    <a:firstCol>
      <a:tcTxStyle b="on" i="off">
        <a:font>
          <a:latin typeface="Century Gothic"/>
          <a:ea typeface="Century Gothic"/>
          <a:cs typeface="Century Gothic"/>
        </a:font>
        <a:schemeClr val="lt1"/>
      </a:tcTxStyle>
      <a:tcStyle>
        <a:fill>
          <a:solidFill>
            <a:schemeClr val="accent1"/>
          </a:solidFill>
        </a:fill>
      </a:tcStyle>
    </a:firstCol>
    <a:lastRow>
      <a:tcTxStyle b="on" i="off">
        <a:font>
          <a:latin typeface="Century Gothic"/>
          <a:ea typeface="Century Gothic"/>
          <a:cs typeface="Century Gothic"/>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entury Gothic"/>
          <a:ea typeface="Century Gothic"/>
          <a:cs typeface="Century Gothic"/>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 styleId="{015E516D-DEBE-4587-82AD-94AA02E894DA}" styleName="Table_1">
    <a:wholeTbl>
      <a:tcTxStyle b="off" i="off">
        <a:font>
          <a:latin typeface="Century Gothic"/>
          <a:ea typeface="Century Gothic"/>
          <a:cs typeface="Century Gothic"/>
        </a:font>
        <a:schemeClr val="dk1"/>
      </a:tcTxStyle>
      <a:tcStyle>
        <a:tcBdr>
          <a:left>
            <a:ln cap="flat" cmpd="sng" w="12700">
              <a:solidFill>
                <a:schemeClr val="accent1"/>
              </a:solidFill>
              <a:prstDash val="solid"/>
              <a:round/>
              <a:headEnd len="sm" w="sm" type="none"/>
              <a:tailEnd len="sm" w="sm" type="none"/>
            </a:ln>
          </a:left>
          <a:right>
            <a:ln cap="flat" cmpd="sng" w="12700">
              <a:solidFill>
                <a:schemeClr val="accent1"/>
              </a:solidFill>
              <a:prstDash val="solid"/>
              <a:round/>
              <a:headEnd len="sm" w="sm" type="none"/>
              <a:tailEnd len="sm" w="sm" type="none"/>
            </a:ln>
          </a:right>
          <a:top>
            <a:ln cap="flat" cmpd="sng" w="12700">
              <a:solidFill>
                <a:schemeClr val="accent1"/>
              </a:solidFill>
              <a:prstDash val="solid"/>
              <a:round/>
              <a:headEnd len="sm" w="sm" type="none"/>
              <a:tailEnd len="sm" w="sm" type="none"/>
            </a:ln>
          </a:top>
          <a:bottom>
            <a:ln cap="flat" cmpd="sng" w="12700">
              <a:solidFill>
                <a:schemeClr val="accent1"/>
              </a:solidFill>
              <a:prstDash val="solid"/>
              <a:round/>
              <a:headEnd len="sm" w="sm" type="none"/>
              <a:tailEnd len="sm" w="sm" type="none"/>
            </a:ln>
          </a:bottom>
          <a:insideH>
            <a:ln cap="flat" cmpd="sng" w="12700">
              <a:solidFill>
                <a:schemeClr val="accent1"/>
              </a:solidFill>
              <a:prstDash val="solid"/>
              <a:round/>
              <a:headEnd len="sm" w="sm" type="none"/>
              <a:tailEnd len="sm" w="sm" type="none"/>
            </a:ln>
          </a:insideH>
          <a:insideV>
            <a:ln cap="flat" cmpd="sng" w="12700">
              <a:solidFill>
                <a:schemeClr val="accent1"/>
              </a:solidFill>
              <a:prstDash val="solid"/>
              <a:round/>
              <a:headEnd len="sm" w="sm" type="none"/>
              <a:tailEnd len="sm" w="sm" type="none"/>
            </a:ln>
          </a:insideV>
        </a:tcBdr>
        <a:fill>
          <a:solidFill>
            <a:srgbClr val="FFFFFF">
              <a:alpha val="0"/>
            </a:srgbClr>
          </a:solidFill>
        </a:fill>
      </a:tcStyle>
    </a:wholeTbl>
    <a:band1H>
      <a:tcTxStyle b="off" i="off"/>
      <a:tcStyle>
        <a:fill>
          <a:solidFill>
            <a:schemeClr val="accent1">
              <a:alpha val="20000"/>
            </a:schemeClr>
          </a:solidFill>
        </a:fill>
      </a:tcStyle>
    </a:band1H>
    <a:band2H>
      <a:tcTxStyle b="off" i="off"/>
    </a:band2H>
    <a:band1V>
      <a:tcTxStyle b="off" i="off"/>
      <a:tcStyle>
        <a:fill>
          <a:solidFill>
            <a:schemeClr val="accent1">
              <a:alpha val="20000"/>
            </a:schemeClr>
          </a:solidFill>
        </a:fill>
      </a:tcStyle>
    </a:band1V>
    <a:band2V>
      <a:tcTxStyle b="off" i="off"/>
    </a:band2V>
    <a:lastCol>
      <a:tcTxStyle b="on" i="off"/>
    </a:lastCol>
    <a:firstCol>
      <a:tcTxStyle b="on" i="off"/>
    </a:firstCol>
    <a:lastRow>
      <a:tcTxStyle b="on" i="off"/>
      <a:tcStyle>
        <a:tcBdr>
          <a:top>
            <a:ln cap="flat" cmpd="sng" w="50800">
              <a:solidFill>
                <a:schemeClr val="accent1"/>
              </a:solidFill>
              <a:prstDash val="solid"/>
              <a:round/>
              <a:headEnd len="sm" w="sm" type="none"/>
              <a:tailEnd len="sm" w="sm" type="none"/>
            </a:ln>
          </a:top>
        </a:tcBdr>
        <a:fill>
          <a:solidFill>
            <a:srgbClr val="FFFFFF">
              <a:alpha val="0"/>
            </a:srgbClr>
          </a:solidFill>
        </a:fill>
      </a:tcStyle>
    </a:lastRow>
    <a:seCell>
      <a:tcTxStyle b="off" i="off"/>
    </a:seCell>
    <a:swCell>
      <a:tcTxStyle b="off" i="off"/>
    </a:swCell>
    <a:firstRow>
      <a:tcTxStyle b="on" i="off"/>
      <a:tcStyle>
        <a:tcBdr>
          <a:bottom>
            <a:ln cap="flat" cmpd="sng" w="25400">
              <a:solidFill>
                <a:schemeClr val="accent1"/>
              </a:solidFill>
              <a:prstDash val="solid"/>
              <a:round/>
              <a:headEnd len="sm" w="sm" type="none"/>
              <a:tailEnd len="sm" w="sm" type="none"/>
            </a:ln>
          </a:bottom>
        </a:tcBdr>
        <a:fill>
          <a:solidFill>
            <a:srgbClr val="FFFFFF">
              <a:alpha val="0"/>
            </a:srgbClr>
          </a:solidFill>
        </a:fill>
      </a:tcStyle>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3127" orient="horz"/>
        <p:guide pos="2141"/>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font" Target="fonts/PlaywriteGBS-regular.fntdata"/><Relationship Id="rId41" Type="http://schemas.openxmlformats.org/officeDocument/2006/relationships/slide" Target="slides/slide34.xml"/><Relationship Id="rId44" Type="http://schemas.openxmlformats.org/officeDocument/2006/relationships/font" Target="fonts/Tahoma-regular.fntdata"/><Relationship Id="rId43" Type="http://schemas.openxmlformats.org/officeDocument/2006/relationships/font" Target="fonts/PlaywriteGBS-italic.fntdata"/><Relationship Id="rId46" Type="http://schemas.openxmlformats.org/officeDocument/2006/relationships/font" Target="fonts/CenturyGothic-regular.fntdata"/><Relationship Id="rId45" Type="http://schemas.openxmlformats.org/officeDocument/2006/relationships/font" Target="fonts/Tahoma-bold.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font" Target="fonts/CenturyGothic-italic.fntdata"/><Relationship Id="rId47" Type="http://schemas.openxmlformats.org/officeDocument/2006/relationships/font" Target="fonts/CenturyGothic-bold.fntdata"/><Relationship Id="rId49" Type="http://schemas.openxmlformats.org/officeDocument/2006/relationships/font" Target="fonts/CenturyGothic-boldItalic.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0" Type="http://customschemas.google.com/relationships/presentationmetadata" Target="metadata"/><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6332"/>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4" name="Google Shape;4;n"/>
          <p:cNvSpPr txBox="1"/>
          <p:nvPr>
            <p:ph idx="10" type="dt"/>
          </p:nvPr>
        </p:nvSpPr>
        <p:spPr>
          <a:xfrm>
            <a:off x="3850443" y="0"/>
            <a:ext cx="2945659" cy="496332"/>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3"/>
            <a:ext cx="2945659" cy="49633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8" name="Google Shape;8;n"/>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Tahoma"/>
                <a:ea typeface="Tahoma"/>
                <a:cs typeface="Tahoma"/>
                <a:sym typeface="Tahoma"/>
              </a:rPr>
              <a:t>‹#›</a:t>
            </a:fld>
            <a:endParaRPr b="0" i="0" sz="1200" u="none" cap="none" strike="noStrike">
              <a:solidFill>
                <a:schemeClr val="dk1"/>
              </a:solidFill>
              <a:latin typeface="Tahoma"/>
              <a:ea typeface="Tahoma"/>
              <a:cs typeface="Tahoma"/>
              <a:sym typeface="Tahoma"/>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0" name="Google Shape;290;p1: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91" name="Google Shape;291;p1: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5" name="Google Shape;305;p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7" name="Google Shape;327;p3: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328" name="Google Shape;328;p3: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2" name="Google Shape;342;p4: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343" name="Google Shape;343;p4: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1" name="Google Shape;361;p5: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David</a:t>
            </a:r>
            <a:endParaRPr/>
          </a:p>
        </p:txBody>
      </p:sp>
      <p:sp>
        <p:nvSpPr>
          <p:cNvPr id="362" name="Google Shape;362;p5: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2" name="Google Shape;372;p6: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David</a:t>
            </a:r>
            <a:endParaRPr/>
          </a:p>
        </p:txBody>
      </p:sp>
      <p:sp>
        <p:nvSpPr>
          <p:cNvPr id="373" name="Google Shape;373;p6: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7: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1" name="Google Shape;381;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g37ba5872375_6_504: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1" name="Google Shape;391;g37ba5872375_6_504: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8: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8" name="Google Shape;398;p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g37ba5872375_7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9" name="Google Shape;409;g37ba5872375_7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9: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0" name="Google Shape;420;p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37ba5872375_2_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1" name="Google Shape;431;g37ba5872375_2_7: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g37ba5872375_18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2" name="Google Shape;442;g37ba5872375_18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g37ba5872375_2_1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3" name="Google Shape;453;g37ba5872375_2_17: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g37ba5872375_20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4" name="Google Shape;464;g37ba5872375_20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g37ba5872375_2_2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5" name="Google Shape;475;g37ba5872375_2_27: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g37ba5872375_22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6" name="Google Shape;486;g37ba5872375_22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g37ba5872375_16_11: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7" name="Google Shape;497;g37ba5872375_16_11: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g37ba5872375_16_23: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9" name="Google Shape;509;g37ba5872375_16_23: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g37ba5872375_2_3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1" name="Google Shape;521;g37ba5872375_2_37: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g37ba5872375_2_4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2" name="Google Shape;532;g37ba5872375_2_47: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g37ba5872375_12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5" name="Google Shape;545;g37ba5872375_12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Jon</a:t>
            </a:r>
            <a:endParaRPr/>
          </a:p>
        </p:txBody>
      </p:sp>
      <p:sp>
        <p:nvSpPr>
          <p:cNvPr id="546" name="Google Shape;546;g37ba5872375_12_0: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 name="Shape 556"/>
        <p:cNvGrpSpPr/>
        <p:nvPr/>
      </p:nvGrpSpPr>
      <p:grpSpPr>
        <a:xfrm>
          <a:off x="0" y="0"/>
          <a:ext cx="0" cy="0"/>
          <a:chOff x="0" y="0"/>
          <a:chExt cx="0" cy="0"/>
        </a:xfrm>
      </p:grpSpPr>
      <p:sp>
        <p:nvSpPr>
          <p:cNvPr id="557" name="Google Shape;557;g37ba5872375_16_291: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8" name="Google Shape;558;g37ba5872375_16_291: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g37ba5872375_2_59: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9" name="Google Shape;569;g37ba5872375_2_5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g37ba5872375_16_34: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0" name="Google Shape;580;g37ba5872375_16_34: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Natasha</a:t>
            </a:r>
            <a:endParaRPr/>
          </a:p>
        </p:txBody>
      </p:sp>
      <p:sp>
        <p:nvSpPr>
          <p:cNvPr id="581" name="Google Shape;581;g37ba5872375_16_34: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9" name="Shape 589"/>
        <p:cNvGrpSpPr/>
        <p:nvPr/>
      </p:nvGrpSpPr>
      <p:grpSpPr>
        <a:xfrm>
          <a:off x="0" y="0"/>
          <a:ext cx="0" cy="0"/>
          <a:chOff x="0" y="0"/>
          <a:chExt cx="0" cy="0"/>
        </a:xfrm>
      </p:grpSpPr>
      <p:sp>
        <p:nvSpPr>
          <p:cNvPr id="590" name="Google Shape;590;g37ba5872375_2_6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1" name="Google Shape;591;g37ba5872375_2_69: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Natasha</a:t>
            </a:r>
            <a:endParaRPr/>
          </a:p>
        </p:txBody>
      </p:sp>
      <p:sp>
        <p:nvSpPr>
          <p:cNvPr id="592" name="Google Shape;592;g37ba5872375_2_69: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0" name="Shape 600"/>
        <p:cNvGrpSpPr/>
        <p:nvPr/>
      </p:nvGrpSpPr>
      <p:grpSpPr>
        <a:xfrm>
          <a:off x="0" y="0"/>
          <a:ext cx="0" cy="0"/>
          <a:chOff x="0" y="0"/>
          <a:chExt cx="0" cy="0"/>
        </a:xfrm>
      </p:grpSpPr>
      <p:sp>
        <p:nvSpPr>
          <p:cNvPr id="601" name="Google Shape;601;g37ba5872375_6_801: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2" name="Google Shape;602;g37ba5872375_6_801: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Jon</a:t>
            </a:r>
            <a:endParaRPr/>
          </a:p>
        </p:txBody>
      </p:sp>
      <p:sp>
        <p:nvSpPr>
          <p:cNvPr id="603" name="Google Shape;603;g37ba5872375_6_801: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2" name="Shape 612"/>
        <p:cNvGrpSpPr/>
        <p:nvPr/>
      </p:nvGrpSpPr>
      <p:grpSpPr>
        <a:xfrm>
          <a:off x="0" y="0"/>
          <a:ext cx="0" cy="0"/>
          <a:chOff x="0" y="0"/>
          <a:chExt cx="0" cy="0"/>
        </a:xfrm>
      </p:grpSpPr>
      <p:sp>
        <p:nvSpPr>
          <p:cNvPr id="613" name="Google Shape;613;g37ba5872375_23_6: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4" name="Google Shape;614;g37ba5872375_23_6: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Jon</a:t>
            </a:r>
            <a:endParaRPr/>
          </a:p>
        </p:txBody>
      </p:sp>
      <p:sp>
        <p:nvSpPr>
          <p:cNvPr id="615" name="Google Shape;615;g37ba5872375_23_6: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4" name="Shape 624"/>
        <p:cNvGrpSpPr/>
        <p:nvPr/>
      </p:nvGrpSpPr>
      <p:grpSpPr>
        <a:xfrm>
          <a:off x="0" y="0"/>
          <a:ext cx="0" cy="0"/>
          <a:chOff x="0" y="0"/>
          <a:chExt cx="0" cy="0"/>
        </a:xfrm>
      </p:grpSpPr>
      <p:sp>
        <p:nvSpPr>
          <p:cNvPr id="625" name="Google Shape;625;p1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6" name="Google Shape;626;p19: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627" name="Google Shape;627;p19: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6" name="Shape 636"/>
        <p:cNvGrpSpPr/>
        <p:nvPr/>
      </p:nvGrpSpPr>
      <p:grpSpPr>
        <a:xfrm>
          <a:off x="0" y="0"/>
          <a:ext cx="0" cy="0"/>
          <a:chOff x="0" y="0"/>
          <a:chExt cx="0" cy="0"/>
        </a:xfrm>
      </p:grpSpPr>
      <p:sp>
        <p:nvSpPr>
          <p:cNvPr id="637" name="Google Shape;637;p2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8" name="Google Shape;638;p27: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639" name="Google Shape;639;p27: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8" name="Shape 648"/>
        <p:cNvGrpSpPr/>
        <p:nvPr/>
      </p:nvGrpSpPr>
      <p:grpSpPr>
        <a:xfrm>
          <a:off x="0" y="0"/>
          <a:ext cx="0" cy="0"/>
          <a:chOff x="0" y="0"/>
          <a:chExt cx="0" cy="0"/>
        </a:xfrm>
      </p:grpSpPr>
      <p:sp>
        <p:nvSpPr>
          <p:cNvPr id="649" name="Google Shape;649;p2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0" name="Google Shape;650;p28: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Jon</a:t>
            </a:r>
            <a:endParaRPr/>
          </a:p>
        </p:txBody>
      </p:sp>
      <p:sp>
        <p:nvSpPr>
          <p:cNvPr id="651" name="Google Shape;651;p28: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1" name="Shape 671"/>
        <p:cNvGrpSpPr/>
        <p:nvPr/>
      </p:nvGrpSpPr>
      <p:grpSpPr>
        <a:xfrm>
          <a:off x="0" y="0"/>
          <a:ext cx="0" cy="0"/>
          <a:chOff x="0" y="0"/>
          <a:chExt cx="0" cy="0"/>
        </a:xfrm>
      </p:grpSpPr>
      <p:sp>
        <p:nvSpPr>
          <p:cNvPr id="672" name="Google Shape;672;g37ba5872375_6_252: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3" name="Google Shape;673;g37ba5872375_6_252: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7" name="Shape 677"/>
        <p:cNvGrpSpPr/>
        <p:nvPr/>
      </p:nvGrpSpPr>
      <p:grpSpPr>
        <a:xfrm>
          <a:off x="0" y="0"/>
          <a:ext cx="0" cy="0"/>
          <a:chOff x="0" y="0"/>
          <a:chExt cx="0" cy="0"/>
        </a:xfrm>
      </p:grpSpPr>
      <p:sp>
        <p:nvSpPr>
          <p:cNvPr id="678" name="Google Shape;678;g37ba5872375_6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9" name="Google Shape;679;g37ba5872375_6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3" name="Shape 683"/>
        <p:cNvGrpSpPr/>
        <p:nvPr/>
      </p:nvGrpSpPr>
      <p:grpSpPr>
        <a:xfrm>
          <a:off x="0" y="0"/>
          <a:ext cx="0" cy="0"/>
          <a:chOff x="0" y="0"/>
          <a:chExt cx="0" cy="0"/>
        </a:xfrm>
      </p:grpSpPr>
      <p:sp>
        <p:nvSpPr>
          <p:cNvPr id="684" name="Google Shape;684;p29: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85" name="Google Shape;685;p2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6" name="Shape 26"/>
        <p:cNvGrpSpPr/>
        <p:nvPr/>
      </p:nvGrpSpPr>
      <p:grpSpPr>
        <a:xfrm>
          <a:off x="0" y="0"/>
          <a:ext cx="0" cy="0"/>
          <a:chOff x="0" y="0"/>
          <a:chExt cx="0" cy="0"/>
        </a:xfrm>
      </p:grpSpPr>
      <p:sp>
        <p:nvSpPr>
          <p:cNvPr id="27" name="Google Shape;27;p31"/>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31"/>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1"/>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31"/>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31" name="Shape 31"/>
        <p:cNvGrpSpPr/>
        <p:nvPr/>
      </p:nvGrpSpPr>
      <p:grpSpPr>
        <a:xfrm>
          <a:off x="0" y="0"/>
          <a:ext cx="0" cy="0"/>
          <a:chOff x="0" y="0"/>
          <a:chExt cx="0" cy="0"/>
        </a:xfrm>
      </p:grpSpPr>
      <p:grpSp>
        <p:nvGrpSpPr>
          <p:cNvPr id="32" name="Google Shape;32;p32"/>
          <p:cNvGrpSpPr/>
          <p:nvPr/>
        </p:nvGrpSpPr>
        <p:grpSpPr>
          <a:xfrm>
            <a:off x="-1588" y="0"/>
            <a:ext cx="9145588" cy="6860798"/>
            <a:chOff x="-1588" y="0"/>
            <a:chExt cx="9145588" cy="6860798"/>
          </a:xfrm>
        </p:grpSpPr>
        <p:sp>
          <p:nvSpPr>
            <p:cNvPr id="33" name="Google Shape;33;p32"/>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32"/>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32"/>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32"/>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32"/>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32"/>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3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40" name="Google Shape;40;p32"/>
          <p:cNvSpPr txBox="1"/>
          <p:nvPr>
            <p:ph type="ctrTitle"/>
          </p:nvPr>
        </p:nvSpPr>
        <p:spPr>
          <a:xfrm>
            <a:off x="866440" y="2226503"/>
            <a:ext cx="5917679" cy="2550877"/>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lt1"/>
              </a:buClr>
              <a:buSzPts val="4800"/>
              <a:buFont typeface="Century Gothic"/>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32"/>
          <p:cNvSpPr txBox="1"/>
          <p:nvPr>
            <p:ph idx="1" type="subTitle"/>
          </p:nvPr>
        </p:nvSpPr>
        <p:spPr>
          <a:xfrm>
            <a:off x="866440" y="4777380"/>
            <a:ext cx="5917679" cy="86142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SzPts val="1440"/>
              <a:buNone/>
              <a:defRPr cap="none">
                <a:solidFill>
                  <a:srgbClr val="EE52A4"/>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p:txBody>
      </p:sp>
      <p:sp>
        <p:nvSpPr>
          <p:cNvPr id="42" name="Google Shape;42;p32"/>
          <p:cNvSpPr txBox="1"/>
          <p:nvPr>
            <p:ph idx="10" type="dt"/>
          </p:nvPr>
        </p:nvSpPr>
        <p:spPr>
          <a:xfrm rot="5400000">
            <a:off x="7498080" y="1828800"/>
            <a:ext cx="990599" cy="228659"/>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0" i="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32"/>
          <p:cNvSpPr txBox="1"/>
          <p:nvPr>
            <p:ph idx="11" type="ftr"/>
          </p:nvPr>
        </p:nvSpPr>
        <p:spPr>
          <a:xfrm rot="5400000">
            <a:off x="6236208" y="3264408"/>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0" i="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32"/>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32"/>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6" name="Shape 46"/>
        <p:cNvGrpSpPr/>
        <p:nvPr/>
      </p:nvGrpSpPr>
      <p:grpSpPr>
        <a:xfrm>
          <a:off x="0" y="0"/>
          <a:ext cx="0" cy="0"/>
          <a:chOff x="0" y="0"/>
          <a:chExt cx="0" cy="0"/>
        </a:xfrm>
      </p:grpSpPr>
      <p:sp>
        <p:nvSpPr>
          <p:cNvPr id="47" name="Google Shape;47;p33"/>
          <p:cNvSpPr txBox="1"/>
          <p:nvPr>
            <p:ph type="title"/>
          </p:nvPr>
        </p:nvSpPr>
        <p:spPr>
          <a:xfrm>
            <a:off x="865970" y="927098"/>
            <a:ext cx="6343672"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3"/>
          <p:cNvSpPr txBox="1"/>
          <p:nvPr>
            <p:ph idx="1" type="body"/>
          </p:nvPr>
        </p:nvSpPr>
        <p:spPr>
          <a:xfrm>
            <a:off x="864382" y="2489200"/>
            <a:ext cx="6345260" cy="353060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49" name="Google Shape;49;p33"/>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33"/>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3"/>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36"/>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36"/>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36"/>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6"/>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57" name="Shape 57"/>
        <p:cNvGrpSpPr/>
        <p:nvPr/>
      </p:nvGrpSpPr>
      <p:grpSpPr>
        <a:xfrm>
          <a:off x="0" y="0"/>
          <a:ext cx="0" cy="0"/>
          <a:chOff x="0" y="0"/>
          <a:chExt cx="0" cy="0"/>
        </a:xfrm>
      </p:grpSpPr>
      <p:grpSp>
        <p:nvGrpSpPr>
          <p:cNvPr id="58" name="Google Shape;58;p37"/>
          <p:cNvGrpSpPr/>
          <p:nvPr/>
        </p:nvGrpSpPr>
        <p:grpSpPr>
          <a:xfrm>
            <a:off x="-1588" y="0"/>
            <a:ext cx="9145588" cy="6860798"/>
            <a:chOff x="-1588" y="0"/>
            <a:chExt cx="9145588" cy="6860798"/>
          </a:xfrm>
        </p:grpSpPr>
        <p:sp>
          <p:nvSpPr>
            <p:cNvPr id="59" name="Google Shape;59;p37"/>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 name="Google Shape;60;p37"/>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 name="Google Shape;61;p37"/>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37"/>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 name="Google Shape;63;p37"/>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p37"/>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37"/>
            <p:cNvSpPr/>
            <p:nvPr/>
          </p:nvSpPr>
          <p:spPr>
            <a:xfrm>
              <a:off x="5283673" y="402165"/>
              <a:ext cx="3465769"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 name="Google Shape;66;p37"/>
            <p:cNvSpPr/>
            <p:nvPr/>
          </p:nvSpPr>
          <p:spPr>
            <a:xfrm rot="-5400000">
              <a:off x="3105027"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67" name="Google Shape;67;p37"/>
            <p:cNvSpPr/>
            <p:nvPr/>
          </p:nvSpPr>
          <p:spPr>
            <a:xfrm rot="-5912394">
              <a:off x="3320102" y="145837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 name="Google Shape;68;p37"/>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69" name="Google Shape;69;p37"/>
          <p:cNvSpPr txBox="1"/>
          <p:nvPr>
            <p:ph type="title"/>
          </p:nvPr>
        </p:nvSpPr>
        <p:spPr>
          <a:xfrm>
            <a:off x="877534" y="2257588"/>
            <a:ext cx="3090672" cy="30203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b="0" sz="32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7"/>
          <p:cNvSpPr txBox="1"/>
          <p:nvPr>
            <p:ph idx="1" type="body"/>
          </p:nvPr>
        </p:nvSpPr>
        <p:spPr>
          <a:xfrm>
            <a:off x="5119261" y="2257588"/>
            <a:ext cx="3082516" cy="3020344"/>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600"/>
              <a:buNone/>
              <a:defRPr sz="2000" cap="none">
                <a:solidFill>
                  <a:srgbClr val="EE52A4"/>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71" name="Google Shape;71;p37"/>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37"/>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37"/>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 name="Google Shape;74;p37"/>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5" name="Shape 75"/>
        <p:cNvGrpSpPr/>
        <p:nvPr/>
      </p:nvGrpSpPr>
      <p:grpSpPr>
        <a:xfrm>
          <a:off x="0" y="0"/>
          <a:ext cx="0" cy="0"/>
          <a:chOff x="0" y="0"/>
          <a:chExt cx="0" cy="0"/>
        </a:xfrm>
      </p:grpSpPr>
      <p:sp>
        <p:nvSpPr>
          <p:cNvPr id="76" name="Google Shape;76;p38"/>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8"/>
          <p:cNvSpPr txBox="1"/>
          <p:nvPr>
            <p:ph idx="1" type="body"/>
          </p:nvPr>
        </p:nvSpPr>
        <p:spPr>
          <a:xfrm>
            <a:off x="866440" y="2489200"/>
            <a:ext cx="3636980" cy="353060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78" name="Google Shape;78;p38"/>
          <p:cNvSpPr txBox="1"/>
          <p:nvPr>
            <p:ph idx="2" type="body"/>
          </p:nvPr>
        </p:nvSpPr>
        <p:spPr>
          <a:xfrm>
            <a:off x="4640581" y="2489203"/>
            <a:ext cx="3636980" cy="353060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79" name="Google Shape;79;p38"/>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8"/>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38"/>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2" name="Shape 82"/>
        <p:cNvGrpSpPr/>
        <p:nvPr/>
      </p:nvGrpSpPr>
      <p:grpSpPr>
        <a:xfrm>
          <a:off x="0" y="0"/>
          <a:ext cx="0" cy="0"/>
          <a:chOff x="0" y="0"/>
          <a:chExt cx="0" cy="0"/>
        </a:xfrm>
      </p:grpSpPr>
      <p:sp>
        <p:nvSpPr>
          <p:cNvPr id="83" name="Google Shape;83;p39"/>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39"/>
          <p:cNvSpPr txBox="1"/>
          <p:nvPr>
            <p:ph idx="1" type="body"/>
          </p:nvPr>
        </p:nvSpPr>
        <p:spPr>
          <a:xfrm>
            <a:off x="869918" y="2489200"/>
            <a:ext cx="3633502" cy="75929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85" name="Google Shape;85;p39"/>
          <p:cNvSpPr txBox="1"/>
          <p:nvPr>
            <p:ph idx="2" type="body"/>
          </p:nvPr>
        </p:nvSpPr>
        <p:spPr>
          <a:xfrm>
            <a:off x="866440" y="3248490"/>
            <a:ext cx="3636980" cy="2771311"/>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86" name="Google Shape;86;p39"/>
          <p:cNvSpPr txBox="1"/>
          <p:nvPr>
            <p:ph idx="3" type="body"/>
          </p:nvPr>
        </p:nvSpPr>
        <p:spPr>
          <a:xfrm>
            <a:off x="4640581" y="2489200"/>
            <a:ext cx="3636979" cy="756635"/>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87" name="Google Shape;87;p39"/>
          <p:cNvSpPr txBox="1"/>
          <p:nvPr>
            <p:ph idx="4" type="body"/>
          </p:nvPr>
        </p:nvSpPr>
        <p:spPr>
          <a:xfrm>
            <a:off x="4640581" y="3245835"/>
            <a:ext cx="3636980" cy="277396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88" name="Google Shape;88;p39"/>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39"/>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39"/>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91" name="Shape 91"/>
        <p:cNvGrpSpPr/>
        <p:nvPr/>
      </p:nvGrpSpPr>
      <p:grpSpPr>
        <a:xfrm>
          <a:off x="0" y="0"/>
          <a:ext cx="0" cy="0"/>
          <a:chOff x="0" y="0"/>
          <a:chExt cx="0" cy="0"/>
        </a:xfrm>
      </p:grpSpPr>
      <p:grpSp>
        <p:nvGrpSpPr>
          <p:cNvPr id="92" name="Google Shape;92;p40"/>
          <p:cNvGrpSpPr/>
          <p:nvPr/>
        </p:nvGrpSpPr>
        <p:grpSpPr>
          <a:xfrm>
            <a:off x="-1588" y="0"/>
            <a:ext cx="9145588" cy="6860798"/>
            <a:chOff x="-1588" y="0"/>
            <a:chExt cx="9145588" cy="6860798"/>
          </a:xfrm>
        </p:grpSpPr>
        <p:sp>
          <p:nvSpPr>
            <p:cNvPr id="93" name="Google Shape;93;p40"/>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40"/>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40"/>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 name="Google Shape;96;p40"/>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 name="Google Shape;97;p40"/>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40"/>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 name="Google Shape;99;p40"/>
            <p:cNvSpPr/>
            <p:nvPr/>
          </p:nvSpPr>
          <p:spPr>
            <a:xfrm>
              <a:off x="5283673" y="402165"/>
              <a:ext cx="3465769"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 name="Google Shape;100;p40"/>
            <p:cNvSpPr/>
            <p:nvPr/>
          </p:nvSpPr>
          <p:spPr>
            <a:xfrm rot="-5400000">
              <a:off x="2548536"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101" name="Google Shape;101;p40"/>
            <p:cNvSpPr/>
            <p:nvPr/>
          </p:nvSpPr>
          <p:spPr>
            <a:xfrm rot="-5912394">
              <a:off x="2769747" y="145837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p40"/>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03" name="Google Shape;103;p40"/>
          <p:cNvSpPr txBox="1"/>
          <p:nvPr>
            <p:ph type="title"/>
          </p:nvPr>
        </p:nvSpPr>
        <p:spPr>
          <a:xfrm>
            <a:off x="866440" y="1447800"/>
            <a:ext cx="2712590" cy="149558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lt1"/>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40"/>
          <p:cNvSpPr txBox="1"/>
          <p:nvPr>
            <p:ph idx="1" type="body"/>
          </p:nvPr>
        </p:nvSpPr>
        <p:spPr>
          <a:xfrm>
            <a:off x="4568927" y="1447800"/>
            <a:ext cx="3632850" cy="4572000"/>
          </a:xfrm>
          <a:prstGeom prst="rect">
            <a:avLst/>
          </a:prstGeom>
          <a:noFill/>
          <a:ln>
            <a:noFill/>
          </a:ln>
        </p:spPr>
        <p:txBody>
          <a:bodyPr anchorCtr="0" anchor="ctr"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05" name="Google Shape;105;p40"/>
          <p:cNvSpPr txBox="1"/>
          <p:nvPr>
            <p:ph idx="2" type="body"/>
          </p:nvPr>
        </p:nvSpPr>
        <p:spPr>
          <a:xfrm>
            <a:off x="866441" y="3086845"/>
            <a:ext cx="2712589" cy="293370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sz="1400">
                <a:solidFill>
                  <a:srgbClr val="EE52A4"/>
                </a:solidFill>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06" name="Google Shape;106;p40"/>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40"/>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40"/>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40"/>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110" name="Shape 110"/>
        <p:cNvGrpSpPr/>
        <p:nvPr/>
      </p:nvGrpSpPr>
      <p:grpSpPr>
        <a:xfrm>
          <a:off x="0" y="0"/>
          <a:ext cx="0" cy="0"/>
          <a:chOff x="0" y="0"/>
          <a:chExt cx="0" cy="0"/>
        </a:xfrm>
      </p:grpSpPr>
      <p:grpSp>
        <p:nvGrpSpPr>
          <p:cNvPr id="111" name="Google Shape;111;p41"/>
          <p:cNvGrpSpPr/>
          <p:nvPr/>
        </p:nvGrpSpPr>
        <p:grpSpPr>
          <a:xfrm>
            <a:off x="-1588" y="0"/>
            <a:ext cx="9145588" cy="6860798"/>
            <a:chOff x="-1588" y="0"/>
            <a:chExt cx="9145588" cy="6860798"/>
          </a:xfrm>
        </p:grpSpPr>
        <p:sp>
          <p:nvSpPr>
            <p:cNvPr id="112" name="Google Shape;112;p41"/>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 name="Google Shape;113;p41"/>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41"/>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41"/>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 name="Google Shape;116;p41"/>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p41"/>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41"/>
            <p:cNvSpPr/>
            <p:nvPr/>
          </p:nvSpPr>
          <p:spPr>
            <a:xfrm>
              <a:off x="5283673" y="402165"/>
              <a:ext cx="3465769"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 name="Google Shape;119;p41"/>
            <p:cNvSpPr/>
            <p:nvPr/>
          </p:nvSpPr>
          <p:spPr>
            <a:xfrm rot="-5400000">
              <a:off x="2852610"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120" name="Google Shape;120;p41"/>
            <p:cNvSpPr/>
            <p:nvPr/>
          </p:nvSpPr>
          <p:spPr>
            <a:xfrm rot="-5912394">
              <a:off x="3074559" y="145837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 name="Google Shape;121;p41"/>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22" name="Google Shape;122;p41"/>
          <p:cNvSpPr txBox="1"/>
          <p:nvPr>
            <p:ph type="title"/>
          </p:nvPr>
        </p:nvSpPr>
        <p:spPr>
          <a:xfrm>
            <a:off x="866440" y="1381390"/>
            <a:ext cx="2987089" cy="157480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lt1"/>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41"/>
          <p:cNvSpPr/>
          <p:nvPr>
            <p:ph idx="2" type="pic"/>
          </p:nvPr>
        </p:nvSpPr>
        <p:spPr>
          <a:xfrm>
            <a:off x="4722909" y="1320800"/>
            <a:ext cx="2791102" cy="4216400"/>
          </a:xfrm>
          <a:prstGeom prst="roundRect">
            <a:avLst>
              <a:gd fmla="val 1858" name="adj"/>
            </a:avLst>
          </a:prstGeom>
          <a:noFill/>
          <a:ln>
            <a:noFill/>
          </a:ln>
          <a:effectLst>
            <a:outerShdw blurRad="50800" rotWithShape="0" algn="tl" dir="5400000" dist="50800">
              <a:srgbClr val="000000">
                <a:alpha val="41960"/>
              </a:srgbClr>
            </a:outerShdw>
          </a:effectLst>
        </p:spPr>
      </p:sp>
      <p:sp>
        <p:nvSpPr>
          <p:cNvPr id="124" name="Google Shape;124;p41"/>
          <p:cNvSpPr txBox="1"/>
          <p:nvPr>
            <p:ph idx="1" type="body"/>
          </p:nvPr>
        </p:nvSpPr>
        <p:spPr>
          <a:xfrm>
            <a:off x="866440" y="3086100"/>
            <a:ext cx="2987089" cy="24511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sz="1400">
                <a:solidFill>
                  <a:srgbClr val="EE52A4"/>
                </a:solidFill>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25" name="Google Shape;125;p41"/>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41"/>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41"/>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41"/>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showMasterSp="0">
  <p:cSld name="Panoramic Picture with Caption">
    <p:spTree>
      <p:nvGrpSpPr>
        <p:cNvPr id="129" name="Shape 129"/>
        <p:cNvGrpSpPr/>
        <p:nvPr/>
      </p:nvGrpSpPr>
      <p:grpSpPr>
        <a:xfrm>
          <a:off x="0" y="0"/>
          <a:ext cx="0" cy="0"/>
          <a:chOff x="0" y="0"/>
          <a:chExt cx="0" cy="0"/>
        </a:xfrm>
      </p:grpSpPr>
      <p:grpSp>
        <p:nvGrpSpPr>
          <p:cNvPr id="130" name="Google Shape;130;p42"/>
          <p:cNvGrpSpPr/>
          <p:nvPr/>
        </p:nvGrpSpPr>
        <p:grpSpPr>
          <a:xfrm>
            <a:off x="-1588" y="0"/>
            <a:ext cx="9145588" cy="6860798"/>
            <a:chOff x="-1588" y="0"/>
            <a:chExt cx="9145588" cy="6860798"/>
          </a:xfrm>
        </p:grpSpPr>
        <p:sp>
          <p:nvSpPr>
            <p:cNvPr id="131" name="Google Shape;131;p42"/>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 name="Google Shape;132;p42"/>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p42"/>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 name="Google Shape;134;p42"/>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 name="Google Shape;135;p42"/>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42"/>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 name="Google Shape;137;p42"/>
            <p:cNvSpPr/>
            <p:nvPr/>
          </p:nvSpPr>
          <p:spPr>
            <a:xfrm rot="10204164">
              <a:off x="426788" y="4564241"/>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42"/>
            <p:cNvSpPr/>
            <p:nvPr/>
          </p:nvSpPr>
          <p:spPr>
            <a:xfrm>
              <a:off x="421503" y="402165"/>
              <a:ext cx="8327939" cy="3141135"/>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42"/>
            <p:cNvSpPr/>
            <p:nvPr/>
          </p:nvSpPr>
          <p:spPr>
            <a:xfrm rot="10800000">
              <a:off x="485023" y="2670079"/>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42"/>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41" name="Google Shape;141;p42"/>
          <p:cNvSpPr txBox="1"/>
          <p:nvPr>
            <p:ph type="title"/>
          </p:nvPr>
        </p:nvSpPr>
        <p:spPr>
          <a:xfrm>
            <a:off x="866441" y="4961454"/>
            <a:ext cx="6422004"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lt1"/>
              </a:buClr>
              <a:buSzPts val="2400"/>
              <a:buFont typeface="Century Gothic"/>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42"/>
          <p:cNvSpPr/>
          <p:nvPr>
            <p:ph idx="2" type="pic"/>
          </p:nvPr>
        </p:nvSpPr>
        <p:spPr>
          <a:xfrm>
            <a:off x="866441" y="685800"/>
            <a:ext cx="6422004" cy="3429000"/>
          </a:xfrm>
          <a:prstGeom prst="roundRect">
            <a:avLst>
              <a:gd fmla="val 1858" name="adj"/>
            </a:avLst>
          </a:prstGeom>
          <a:noFill/>
          <a:ln>
            <a:noFill/>
          </a:ln>
          <a:effectLst>
            <a:outerShdw blurRad="50800" rotWithShape="0" algn="tl" dir="5400000" dist="50800">
              <a:srgbClr val="000000">
                <a:alpha val="41960"/>
              </a:srgbClr>
            </a:outerShdw>
          </a:effectLst>
        </p:spPr>
      </p:sp>
      <p:sp>
        <p:nvSpPr>
          <p:cNvPr id="143" name="Google Shape;143;p42"/>
          <p:cNvSpPr txBox="1"/>
          <p:nvPr>
            <p:ph idx="1" type="body"/>
          </p:nvPr>
        </p:nvSpPr>
        <p:spPr>
          <a:xfrm>
            <a:off x="866440" y="5528192"/>
            <a:ext cx="6422004" cy="49371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solidFill>
                  <a:srgbClr val="EE52A4"/>
                </a:solidFill>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44" name="Google Shape;144;p42"/>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42"/>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42"/>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42"/>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showMasterSp="0">
  <p:cSld name="Title and Caption">
    <p:spTree>
      <p:nvGrpSpPr>
        <p:cNvPr id="148" name="Shape 148"/>
        <p:cNvGrpSpPr/>
        <p:nvPr/>
      </p:nvGrpSpPr>
      <p:grpSpPr>
        <a:xfrm>
          <a:off x="0" y="0"/>
          <a:ext cx="0" cy="0"/>
          <a:chOff x="0" y="0"/>
          <a:chExt cx="0" cy="0"/>
        </a:xfrm>
      </p:grpSpPr>
      <p:grpSp>
        <p:nvGrpSpPr>
          <p:cNvPr id="149" name="Google Shape;149;p43"/>
          <p:cNvGrpSpPr/>
          <p:nvPr/>
        </p:nvGrpSpPr>
        <p:grpSpPr>
          <a:xfrm>
            <a:off x="-1588" y="0"/>
            <a:ext cx="9145588" cy="6860798"/>
            <a:chOff x="-1588" y="0"/>
            <a:chExt cx="9145588" cy="6860798"/>
          </a:xfrm>
        </p:grpSpPr>
        <p:sp>
          <p:nvSpPr>
            <p:cNvPr id="150" name="Google Shape;150;p43"/>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43"/>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p43"/>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43"/>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43"/>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 name="Google Shape;155;p43"/>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 name="Google Shape;156;p43"/>
            <p:cNvSpPr/>
            <p:nvPr/>
          </p:nvSpPr>
          <p:spPr>
            <a:xfrm rot="-589932">
              <a:off x="6359946" y="2780895"/>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p43"/>
            <p:cNvSpPr/>
            <p:nvPr/>
          </p:nvSpPr>
          <p:spPr>
            <a:xfrm>
              <a:off x="485023" y="4343399"/>
              <a:ext cx="8182128" cy="2112436"/>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43"/>
            <p:cNvSpPr/>
            <p:nvPr/>
          </p:nvSpPr>
          <p:spPr>
            <a:xfrm>
              <a:off x="485023" y="2854646"/>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p43"/>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60" name="Google Shape;160;p43"/>
          <p:cNvSpPr txBox="1"/>
          <p:nvPr>
            <p:ph type="title"/>
          </p:nvPr>
        </p:nvSpPr>
        <p:spPr>
          <a:xfrm>
            <a:off x="866440" y="927100"/>
            <a:ext cx="6422005" cy="169272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600"/>
              <a:buFont typeface="Century Gothic"/>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1" name="Google Shape;161;p43"/>
          <p:cNvSpPr txBox="1"/>
          <p:nvPr>
            <p:ph idx="1" type="body"/>
          </p:nvPr>
        </p:nvSpPr>
        <p:spPr>
          <a:xfrm>
            <a:off x="866440" y="3488023"/>
            <a:ext cx="6422005" cy="2536857"/>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62" name="Google Shape;162;p43"/>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43"/>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4" name="Google Shape;164;p43"/>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43"/>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showMasterSp="0">
  <p:cSld name="Quote with Caption">
    <p:spTree>
      <p:nvGrpSpPr>
        <p:cNvPr id="166" name="Shape 166"/>
        <p:cNvGrpSpPr/>
        <p:nvPr/>
      </p:nvGrpSpPr>
      <p:grpSpPr>
        <a:xfrm>
          <a:off x="0" y="0"/>
          <a:ext cx="0" cy="0"/>
          <a:chOff x="0" y="0"/>
          <a:chExt cx="0" cy="0"/>
        </a:xfrm>
      </p:grpSpPr>
      <p:grpSp>
        <p:nvGrpSpPr>
          <p:cNvPr id="167" name="Google Shape;167;p44"/>
          <p:cNvGrpSpPr/>
          <p:nvPr/>
        </p:nvGrpSpPr>
        <p:grpSpPr>
          <a:xfrm>
            <a:off x="-1588" y="0"/>
            <a:ext cx="9145588" cy="6860798"/>
            <a:chOff x="-1588" y="0"/>
            <a:chExt cx="9145588" cy="6860798"/>
          </a:xfrm>
        </p:grpSpPr>
        <p:sp>
          <p:nvSpPr>
            <p:cNvPr id="168" name="Google Shape;168;p44"/>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 name="Google Shape;169;p44"/>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 name="Google Shape;170;p44"/>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 name="Google Shape;171;p44"/>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 name="Google Shape;172;p44"/>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44"/>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 name="Google Shape;174;p44"/>
            <p:cNvSpPr/>
            <p:nvPr/>
          </p:nvSpPr>
          <p:spPr>
            <a:xfrm rot="-589932">
              <a:off x="6359946" y="4309201"/>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 name="Google Shape;175;p44"/>
            <p:cNvSpPr/>
            <p:nvPr/>
          </p:nvSpPr>
          <p:spPr>
            <a:xfrm>
              <a:off x="485023" y="4381500"/>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44"/>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77" name="Google Shape;177;p44"/>
          <p:cNvSpPr txBox="1"/>
          <p:nvPr/>
        </p:nvSpPr>
        <p:spPr>
          <a:xfrm>
            <a:off x="647430" y="651690"/>
            <a:ext cx="601591" cy="1323439"/>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8000"/>
              <a:buFont typeface="Arial"/>
              <a:buNone/>
            </a:pPr>
            <a:r>
              <a:rPr b="0" i="0" lang="en-GB" sz="8000" u="none" cap="none" strike="noStrike">
                <a:solidFill>
                  <a:srgbClr val="EE52A4"/>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78" name="Google Shape;178;p44"/>
          <p:cNvSpPr txBox="1"/>
          <p:nvPr/>
        </p:nvSpPr>
        <p:spPr>
          <a:xfrm>
            <a:off x="7069418" y="2900292"/>
            <a:ext cx="619063" cy="1323439"/>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8000"/>
              <a:buFont typeface="Arial"/>
              <a:buNone/>
            </a:pPr>
            <a:r>
              <a:rPr b="0" i="0" lang="en-GB" sz="8000" u="none" cap="none" strike="noStrike">
                <a:solidFill>
                  <a:srgbClr val="EE52A4"/>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79" name="Google Shape;179;p44"/>
          <p:cNvSpPr txBox="1"/>
          <p:nvPr>
            <p:ph type="title"/>
          </p:nvPr>
        </p:nvSpPr>
        <p:spPr>
          <a:xfrm>
            <a:off x="1128060" y="927099"/>
            <a:ext cx="6160385" cy="2882179"/>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600"/>
              <a:buFont typeface="Century Gothic"/>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44"/>
          <p:cNvSpPr txBox="1"/>
          <p:nvPr>
            <p:ph idx="1" type="body"/>
          </p:nvPr>
        </p:nvSpPr>
        <p:spPr>
          <a:xfrm>
            <a:off x="1387278" y="3809278"/>
            <a:ext cx="5646143" cy="33311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b="0" i="0" sz="1400" cap="small">
                <a:solidFill>
                  <a:srgbClr val="EE52A4"/>
                </a:solidFill>
                <a:latin typeface="Century Gothic"/>
                <a:ea typeface="Century Gothic"/>
                <a:cs typeface="Century Gothic"/>
                <a:sym typeface="Century Gothic"/>
              </a:defRPr>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81" name="Google Shape;181;p44"/>
          <p:cNvSpPr txBox="1"/>
          <p:nvPr>
            <p:ph idx="2" type="body"/>
          </p:nvPr>
        </p:nvSpPr>
        <p:spPr>
          <a:xfrm>
            <a:off x="866440" y="5000816"/>
            <a:ext cx="6343673" cy="1010619"/>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182" name="Google Shape;182;p44"/>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3" name="Google Shape;183;p44"/>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4" name="Google Shape;184;p44"/>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p44"/>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showMasterSp="0">
  <p:cSld name="Name Card">
    <p:spTree>
      <p:nvGrpSpPr>
        <p:cNvPr id="186" name="Shape 186"/>
        <p:cNvGrpSpPr/>
        <p:nvPr/>
      </p:nvGrpSpPr>
      <p:grpSpPr>
        <a:xfrm>
          <a:off x="0" y="0"/>
          <a:ext cx="0" cy="0"/>
          <a:chOff x="0" y="0"/>
          <a:chExt cx="0" cy="0"/>
        </a:xfrm>
      </p:grpSpPr>
      <p:grpSp>
        <p:nvGrpSpPr>
          <p:cNvPr id="187" name="Google Shape;187;p45"/>
          <p:cNvGrpSpPr/>
          <p:nvPr/>
        </p:nvGrpSpPr>
        <p:grpSpPr>
          <a:xfrm>
            <a:off x="-1588" y="0"/>
            <a:ext cx="9145588" cy="6860798"/>
            <a:chOff x="-1588" y="0"/>
            <a:chExt cx="9145588" cy="6860798"/>
          </a:xfrm>
        </p:grpSpPr>
        <p:sp>
          <p:nvSpPr>
            <p:cNvPr id="188" name="Google Shape;188;p45"/>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 name="Google Shape;189;p45"/>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 name="Google Shape;190;p45"/>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p45"/>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p45"/>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 name="Google Shape;193;p45"/>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 name="Google Shape;194;p45"/>
            <p:cNvSpPr/>
            <p:nvPr/>
          </p:nvSpPr>
          <p:spPr>
            <a:xfrm rot="-589932">
              <a:off x="6359946" y="431124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 name="Google Shape;195;p45"/>
            <p:cNvSpPr/>
            <p:nvPr/>
          </p:nvSpPr>
          <p:spPr>
            <a:xfrm>
              <a:off x="485023" y="4381500"/>
              <a:ext cx="8182128" cy="2130508"/>
            </a:xfrm>
            <a:custGeom>
              <a:rect b="b" l="l" r="r" t="t"/>
              <a:pathLst>
                <a:path extrusionOk="0" h="9621" w="10000">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p4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197" name="Google Shape;197;p45"/>
          <p:cNvSpPr txBox="1"/>
          <p:nvPr>
            <p:ph type="title"/>
          </p:nvPr>
        </p:nvSpPr>
        <p:spPr>
          <a:xfrm>
            <a:off x="866440" y="2057400"/>
            <a:ext cx="6422005" cy="20955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lt1"/>
              </a:buClr>
              <a:buSzPts val="4000"/>
              <a:buFont typeface="Century Gothic"/>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8" name="Google Shape;198;p45"/>
          <p:cNvSpPr txBox="1"/>
          <p:nvPr>
            <p:ph idx="1" type="body"/>
          </p:nvPr>
        </p:nvSpPr>
        <p:spPr>
          <a:xfrm>
            <a:off x="866441" y="5024908"/>
            <a:ext cx="6422004" cy="99489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600"/>
              <a:buNone/>
              <a:defRPr sz="2000" cap="none">
                <a:solidFill>
                  <a:srgbClr val="EE52A4"/>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99" name="Google Shape;199;p45"/>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p45"/>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1" name="Google Shape;201;p45"/>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 name="Google Shape;202;p45"/>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203" name="Shape 203"/>
        <p:cNvGrpSpPr/>
        <p:nvPr/>
      </p:nvGrpSpPr>
      <p:grpSpPr>
        <a:xfrm>
          <a:off x="0" y="0"/>
          <a:ext cx="0" cy="0"/>
          <a:chOff x="0" y="0"/>
          <a:chExt cx="0" cy="0"/>
        </a:xfrm>
      </p:grpSpPr>
      <p:sp>
        <p:nvSpPr>
          <p:cNvPr id="204" name="Google Shape;204;p46"/>
          <p:cNvSpPr txBox="1"/>
          <p:nvPr>
            <p:ph type="title"/>
          </p:nvPr>
        </p:nvSpPr>
        <p:spPr>
          <a:xfrm>
            <a:off x="866440" y="927100"/>
            <a:ext cx="6423593" cy="70986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5" name="Google Shape;205;p46"/>
          <p:cNvSpPr txBox="1"/>
          <p:nvPr>
            <p:ph idx="1" type="body"/>
          </p:nvPr>
        </p:nvSpPr>
        <p:spPr>
          <a:xfrm>
            <a:off x="866440" y="2489200"/>
            <a:ext cx="2313432"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06" name="Google Shape;206;p46"/>
          <p:cNvSpPr txBox="1"/>
          <p:nvPr>
            <p:ph idx="2" type="body"/>
          </p:nvPr>
        </p:nvSpPr>
        <p:spPr>
          <a:xfrm>
            <a:off x="866440" y="3147164"/>
            <a:ext cx="2313432" cy="288836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07" name="Google Shape;207;p46"/>
          <p:cNvSpPr txBox="1"/>
          <p:nvPr>
            <p:ph idx="3" type="body"/>
          </p:nvPr>
        </p:nvSpPr>
        <p:spPr>
          <a:xfrm>
            <a:off x="3405614" y="2489200"/>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08" name="Google Shape;208;p46"/>
          <p:cNvSpPr txBox="1"/>
          <p:nvPr>
            <p:ph idx="4" type="body"/>
          </p:nvPr>
        </p:nvSpPr>
        <p:spPr>
          <a:xfrm>
            <a:off x="3408471" y="3147164"/>
            <a:ext cx="2318918" cy="288836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09" name="Google Shape;209;p46"/>
          <p:cNvSpPr txBox="1"/>
          <p:nvPr>
            <p:ph idx="5" type="body"/>
          </p:nvPr>
        </p:nvSpPr>
        <p:spPr>
          <a:xfrm>
            <a:off x="5958642" y="2489200"/>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10" name="Google Shape;210;p46"/>
          <p:cNvSpPr txBox="1"/>
          <p:nvPr>
            <p:ph idx="6" type="body"/>
          </p:nvPr>
        </p:nvSpPr>
        <p:spPr>
          <a:xfrm>
            <a:off x="5960935" y="3147164"/>
            <a:ext cx="2316625" cy="288836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cxnSp>
        <p:nvCxnSpPr>
          <p:cNvPr id="211" name="Google Shape;211;p46"/>
          <p:cNvCxnSpPr/>
          <p:nvPr/>
        </p:nvCxnSpPr>
        <p:spPr>
          <a:xfrm>
            <a:off x="3294530"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12" name="Google Shape;212;p46"/>
          <p:cNvCxnSpPr/>
          <p:nvPr/>
        </p:nvCxnSpPr>
        <p:spPr>
          <a:xfrm>
            <a:off x="5849521"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13" name="Google Shape;213;p46"/>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4" name="Google Shape;214;p46"/>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5" name="Google Shape;215;p46"/>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216" name="Shape 216"/>
        <p:cNvGrpSpPr/>
        <p:nvPr/>
      </p:nvGrpSpPr>
      <p:grpSpPr>
        <a:xfrm>
          <a:off x="0" y="0"/>
          <a:ext cx="0" cy="0"/>
          <a:chOff x="0" y="0"/>
          <a:chExt cx="0" cy="0"/>
        </a:xfrm>
      </p:grpSpPr>
      <p:sp>
        <p:nvSpPr>
          <p:cNvPr id="217" name="Google Shape;217;p47"/>
          <p:cNvSpPr txBox="1"/>
          <p:nvPr>
            <p:ph type="title"/>
          </p:nvPr>
        </p:nvSpPr>
        <p:spPr>
          <a:xfrm>
            <a:off x="866440" y="927100"/>
            <a:ext cx="6345260" cy="70986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3200"/>
              <a:buFont typeface="Century Gothic"/>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8" name="Google Shape;218;p47"/>
          <p:cNvSpPr txBox="1"/>
          <p:nvPr>
            <p:ph idx="1" type="body"/>
          </p:nvPr>
        </p:nvSpPr>
        <p:spPr>
          <a:xfrm>
            <a:off x="866440" y="4179596"/>
            <a:ext cx="2313432"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19" name="Google Shape;219;p47"/>
          <p:cNvSpPr/>
          <p:nvPr>
            <p:ph idx="2" type="pic"/>
          </p:nvPr>
        </p:nvSpPr>
        <p:spPr>
          <a:xfrm>
            <a:off x="1019055" y="2489200"/>
            <a:ext cx="2015144" cy="1447342"/>
          </a:xfrm>
          <a:prstGeom prst="roundRect">
            <a:avLst>
              <a:gd fmla="val 1858" name="adj"/>
            </a:avLst>
          </a:prstGeom>
          <a:noFill/>
          <a:ln>
            <a:noFill/>
          </a:ln>
          <a:effectLst>
            <a:outerShdw blurRad="50800" rotWithShape="0" algn="tl" dir="5400000" dist="50800">
              <a:srgbClr val="000000">
                <a:alpha val="41960"/>
              </a:srgbClr>
            </a:outerShdw>
          </a:effectLst>
        </p:spPr>
      </p:sp>
      <p:sp>
        <p:nvSpPr>
          <p:cNvPr id="220" name="Google Shape;220;p47"/>
          <p:cNvSpPr txBox="1"/>
          <p:nvPr>
            <p:ph idx="3" type="body"/>
          </p:nvPr>
        </p:nvSpPr>
        <p:spPr>
          <a:xfrm>
            <a:off x="866439" y="4837558"/>
            <a:ext cx="2313432" cy="118732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21" name="Google Shape;221;p47"/>
          <p:cNvSpPr txBox="1"/>
          <p:nvPr>
            <p:ph idx="4" type="body"/>
          </p:nvPr>
        </p:nvSpPr>
        <p:spPr>
          <a:xfrm>
            <a:off x="3411125" y="4179595"/>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22" name="Google Shape;222;p47"/>
          <p:cNvSpPr/>
          <p:nvPr>
            <p:ph idx="5" type="pic"/>
          </p:nvPr>
        </p:nvSpPr>
        <p:spPr>
          <a:xfrm>
            <a:off x="3553189" y="2489200"/>
            <a:ext cx="2015144" cy="1447342"/>
          </a:xfrm>
          <a:prstGeom prst="roundRect">
            <a:avLst>
              <a:gd fmla="val 1858" name="adj"/>
            </a:avLst>
          </a:prstGeom>
          <a:noFill/>
          <a:ln>
            <a:noFill/>
          </a:ln>
          <a:effectLst>
            <a:outerShdw blurRad="50800" rotWithShape="0" algn="tl" dir="5400000" dist="50800">
              <a:srgbClr val="000000">
                <a:alpha val="41960"/>
              </a:srgbClr>
            </a:outerShdw>
          </a:effectLst>
        </p:spPr>
      </p:sp>
      <p:sp>
        <p:nvSpPr>
          <p:cNvPr id="223" name="Google Shape;223;p47"/>
          <p:cNvSpPr txBox="1"/>
          <p:nvPr>
            <p:ph idx="6" type="body"/>
          </p:nvPr>
        </p:nvSpPr>
        <p:spPr>
          <a:xfrm>
            <a:off x="3411125" y="4848208"/>
            <a:ext cx="2318918" cy="118732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224" name="Google Shape;224;p47"/>
          <p:cNvSpPr txBox="1"/>
          <p:nvPr>
            <p:ph idx="7" type="body"/>
          </p:nvPr>
        </p:nvSpPr>
        <p:spPr>
          <a:xfrm>
            <a:off x="5958642" y="4179596"/>
            <a:ext cx="2318918" cy="6579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600"/>
              <a:buNone/>
              <a:defRPr b="0" sz="2000">
                <a:solidFill>
                  <a:srgbClr val="EE52A4"/>
                </a:solidFill>
              </a:defRPr>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225" name="Google Shape;225;p47"/>
          <p:cNvSpPr/>
          <p:nvPr>
            <p:ph idx="8" type="pic"/>
          </p:nvPr>
        </p:nvSpPr>
        <p:spPr>
          <a:xfrm>
            <a:off x="6108641" y="2489200"/>
            <a:ext cx="2015144" cy="1447342"/>
          </a:xfrm>
          <a:prstGeom prst="roundRect">
            <a:avLst>
              <a:gd fmla="val 1858" name="adj"/>
            </a:avLst>
          </a:prstGeom>
          <a:noFill/>
          <a:ln>
            <a:noFill/>
          </a:ln>
          <a:effectLst>
            <a:outerShdw blurRad="50800" rotWithShape="0" algn="tl" dir="5400000" dist="50800">
              <a:srgbClr val="000000">
                <a:alpha val="41960"/>
              </a:srgbClr>
            </a:outerShdw>
          </a:effectLst>
        </p:spPr>
      </p:sp>
      <p:sp>
        <p:nvSpPr>
          <p:cNvPr id="226" name="Google Shape;226;p47"/>
          <p:cNvSpPr txBox="1"/>
          <p:nvPr>
            <p:ph idx="9" type="body"/>
          </p:nvPr>
        </p:nvSpPr>
        <p:spPr>
          <a:xfrm>
            <a:off x="5958642" y="4837558"/>
            <a:ext cx="2318918" cy="118732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cxnSp>
        <p:nvCxnSpPr>
          <p:cNvPr id="227" name="Google Shape;227;p47"/>
          <p:cNvCxnSpPr/>
          <p:nvPr/>
        </p:nvCxnSpPr>
        <p:spPr>
          <a:xfrm>
            <a:off x="3290019"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cxnSp>
        <p:nvCxnSpPr>
          <p:cNvPr id="228" name="Google Shape;228;p47"/>
          <p:cNvCxnSpPr/>
          <p:nvPr/>
        </p:nvCxnSpPr>
        <p:spPr>
          <a:xfrm>
            <a:off x="5849521" y="2489201"/>
            <a:ext cx="0" cy="3546328"/>
          </a:xfrm>
          <a:prstGeom prst="straightConnector1">
            <a:avLst/>
          </a:prstGeom>
          <a:noFill/>
          <a:ln cap="flat" cmpd="sng" w="12700">
            <a:solidFill>
              <a:schemeClr val="accent1">
                <a:alpha val="40000"/>
              </a:schemeClr>
            </a:solidFill>
            <a:prstDash val="solid"/>
            <a:round/>
            <a:headEnd len="sm" w="sm" type="none"/>
            <a:tailEnd len="sm" w="sm" type="none"/>
          </a:ln>
        </p:spPr>
      </p:cxnSp>
      <p:sp>
        <p:nvSpPr>
          <p:cNvPr id="229" name="Google Shape;229;p47"/>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0" name="Google Shape;230;p47"/>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1" name="Google Shape;231;p47"/>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32" name="Shape 232"/>
        <p:cNvGrpSpPr/>
        <p:nvPr/>
      </p:nvGrpSpPr>
      <p:grpSpPr>
        <a:xfrm>
          <a:off x="0" y="0"/>
          <a:ext cx="0" cy="0"/>
          <a:chOff x="0" y="0"/>
          <a:chExt cx="0" cy="0"/>
        </a:xfrm>
      </p:grpSpPr>
      <p:sp>
        <p:nvSpPr>
          <p:cNvPr id="233" name="Google Shape;233;p48"/>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4" name="Google Shape;234;p48"/>
          <p:cNvSpPr txBox="1"/>
          <p:nvPr>
            <p:ph idx="1" type="body"/>
          </p:nvPr>
        </p:nvSpPr>
        <p:spPr>
          <a:xfrm rot="5400000">
            <a:off x="2271712" y="1081870"/>
            <a:ext cx="3530600" cy="634526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235" name="Google Shape;235;p48"/>
          <p:cNvSpPr txBox="1"/>
          <p:nvPr>
            <p:ph idx="10" type="dt"/>
          </p:nvPr>
        </p:nvSpPr>
        <p:spPr>
          <a:xfrm>
            <a:off x="7621301" y="6387910"/>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6" name="Google Shape;236;p48"/>
          <p:cNvSpPr txBox="1"/>
          <p:nvPr>
            <p:ph idx="11" type="ftr"/>
          </p:nvPr>
        </p:nvSpPr>
        <p:spPr>
          <a:xfrm>
            <a:off x="516133" y="6387910"/>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7" name="Google Shape;237;p48"/>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238" name="Shape 238"/>
        <p:cNvGrpSpPr/>
        <p:nvPr/>
      </p:nvGrpSpPr>
      <p:grpSpPr>
        <a:xfrm>
          <a:off x="0" y="0"/>
          <a:ext cx="0" cy="0"/>
          <a:chOff x="0" y="0"/>
          <a:chExt cx="0" cy="0"/>
        </a:xfrm>
      </p:grpSpPr>
      <p:grpSp>
        <p:nvGrpSpPr>
          <p:cNvPr id="239" name="Google Shape;239;p49"/>
          <p:cNvGrpSpPr/>
          <p:nvPr/>
        </p:nvGrpSpPr>
        <p:grpSpPr>
          <a:xfrm>
            <a:off x="-1588" y="0"/>
            <a:ext cx="9120420" cy="6860798"/>
            <a:chOff x="-1588" y="0"/>
            <a:chExt cx="9120420" cy="6860798"/>
          </a:xfrm>
        </p:grpSpPr>
        <p:sp>
          <p:nvSpPr>
            <p:cNvPr id="240" name="Google Shape;240;p49"/>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 name="Google Shape;241;p49"/>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 name="Google Shape;242;p49"/>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 name="Google Shape;243;p49"/>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 name="Google Shape;244;p49"/>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 name="Google Shape;245;p49"/>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6" name="Google Shape;246;p49"/>
            <p:cNvSpPr/>
            <p:nvPr/>
          </p:nvSpPr>
          <p:spPr>
            <a:xfrm rot="4966650">
              <a:off x="4673046" y="5107506"/>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47" name="Google Shape;247;p49"/>
          <p:cNvSpPr/>
          <p:nvPr/>
        </p:nvSpPr>
        <p:spPr>
          <a:xfrm>
            <a:off x="414867" y="402165"/>
            <a:ext cx="4610565" cy="605367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 name="Google Shape;248;p49"/>
          <p:cNvSpPr/>
          <p:nvPr/>
        </p:nvSpPr>
        <p:spPr>
          <a:xfrm rot="5400000">
            <a:off x="1299309" y="1765596"/>
            <a:ext cx="5995993" cy="3326809"/>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249" name="Google Shape;249;p49"/>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sp>
        <p:nvSpPr>
          <p:cNvPr id="250" name="Google Shape;250;p49"/>
          <p:cNvSpPr txBox="1"/>
          <p:nvPr>
            <p:ph type="title"/>
          </p:nvPr>
        </p:nvSpPr>
        <p:spPr>
          <a:xfrm rot="5400000">
            <a:off x="4445686" y="3177042"/>
            <a:ext cx="4572001" cy="1113516"/>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1" name="Google Shape;251;p49"/>
          <p:cNvSpPr txBox="1"/>
          <p:nvPr>
            <p:ph idx="1" type="body"/>
          </p:nvPr>
        </p:nvSpPr>
        <p:spPr>
          <a:xfrm rot="5400000">
            <a:off x="789205" y="1525332"/>
            <a:ext cx="4572001" cy="4416936"/>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252" name="Google Shape;252;p49"/>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3" name="Google Shape;253;p49"/>
          <p:cNvSpPr txBox="1"/>
          <p:nvPr>
            <p:ph idx="11" type="ftr"/>
          </p:nvPr>
        </p:nvSpPr>
        <p:spPr>
          <a:xfrm>
            <a:off x="538546" y="6365498"/>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4" name="Google Shape;254;p49"/>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 name="Google Shape;255;p49"/>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73" name="Shape 273"/>
        <p:cNvGrpSpPr/>
        <p:nvPr/>
      </p:nvGrpSpPr>
      <p:grpSpPr>
        <a:xfrm>
          <a:off x="0" y="0"/>
          <a:ext cx="0" cy="0"/>
          <a:chOff x="0" y="0"/>
          <a:chExt cx="0" cy="0"/>
        </a:xfrm>
      </p:grpSpPr>
      <p:grpSp>
        <p:nvGrpSpPr>
          <p:cNvPr id="274" name="Google Shape;274;p35"/>
          <p:cNvGrpSpPr/>
          <p:nvPr/>
        </p:nvGrpSpPr>
        <p:grpSpPr>
          <a:xfrm>
            <a:off x="-1588" y="0"/>
            <a:ext cx="9145588" cy="6860798"/>
            <a:chOff x="-1588" y="0"/>
            <a:chExt cx="9145588" cy="6860798"/>
          </a:xfrm>
        </p:grpSpPr>
        <p:sp>
          <p:nvSpPr>
            <p:cNvPr id="275" name="Google Shape;275;p35"/>
            <p:cNvSpPr/>
            <p:nvPr/>
          </p:nvSpPr>
          <p:spPr>
            <a:xfrm>
              <a:off x="0" y="0"/>
              <a:ext cx="9118832" cy="6858000"/>
            </a:xfrm>
            <a:prstGeom prst="rect">
              <a:avLst/>
            </a:prstGeom>
            <a:blipFill rotWithShape="1">
              <a:blip r:embed="rId2">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 name="Google Shape;276;p35"/>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 name="Google Shape;277;p35"/>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 name="Google Shape;278;p35"/>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 name="Google Shape;279;p35"/>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 name="Google Shape;280;p35"/>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1" name="Google Shape;281;p35"/>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82" name="Google Shape;282;p35"/>
          <p:cNvSpPr txBox="1"/>
          <p:nvPr>
            <p:ph type="ctrTitle"/>
          </p:nvPr>
        </p:nvSpPr>
        <p:spPr>
          <a:xfrm>
            <a:off x="866440" y="2226503"/>
            <a:ext cx="5917679" cy="2550877"/>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dk1"/>
              </a:buClr>
              <a:buSzPts val="4800"/>
              <a:buFont typeface="Century Gothic"/>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3" name="Google Shape;283;p35"/>
          <p:cNvSpPr txBox="1"/>
          <p:nvPr>
            <p:ph idx="1" type="subTitle"/>
          </p:nvPr>
        </p:nvSpPr>
        <p:spPr>
          <a:xfrm>
            <a:off x="866440" y="4777380"/>
            <a:ext cx="5917679" cy="86142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SzPts val="1440"/>
              <a:buNone/>
              <a:defRPr cap="none">
                <a:solidFill>
                  <a:srgbClr val="EE52A4"/>
                </a:solidFill>
              </a:defRPr>
            </a:lvl1pPr>
            <a:lvl2pPr lvl="1" algn="ctr">
              <a:lnSpc>
                <a:spcPct val="100000"/>
              </a:lnSpc>
              <a:spcBef>
                <a:spcPts val="1000"/>
              </a:spcBef>
              <a:spcAft>
                <a:spcPts val="0"/>
              </a:spcAft>
              <a:buSzPts val="1280"/>
              <a:buNone/>
              <a:defRPr>
                <a:solidFill>
                  <a:schemeClr val="lt1"/>
                </a:solidFill>
              </a:defRPr>
            </a:lvl2pPr>
            <a:lvl3pPr lvl="2" algn="ctr">
              <a:lnSpc>
                <a:spcPct val="100000"/>
              </a:lnSpc>
              <a:spcBef>
                <a:spcPts val="1000"/>
              </a:spcBef>
              <a:spcAft>
                <a:spcPts val="0"/>
              </a:spcAft>
              <a:buSzPts val="1120"/>
              <a:buNone/>
              <a:defRPr>
                <a:solidFill>
                  <a:schemeClr val="lt1"/>
                </a:solidFill>
              </a:defRPr>
            </a:lvl3pPr>
            <a:lvl4pPr lvl="3" algn="ctr">
              <a:lnSpc>
                <a:spcPct val="100000"/>
              </a:lnSpc>
              <a:spcBef>
                <a:spcPts val="1000"/>
              </a:spcBef>
              <a:spcAft>
                <a:spcPts val="0"/>
              </a:spcAft>
              <a:buSzPts val="960"/>
              <a:buNone/>
              <a:defRPr>
                <a:solidFill>
                  <a:schemeClr val="lt1"/>
                </a:solidFill>
              </a:defRPr>
            </a:lvl4pPr>
            <a:lvl5pPr lvl="4" algn="ctr">
              <a:lnSpc>
                <a:spcPct val="100000"/>
              </a:lnSpc>
              <a:spcBef>
                <a:spcPts val="1000"/>
              </a:spcBef>
              <a:spcAft>
                <a:spcPts val="0"/>
              </a:spcAft>
              <a:buSzPts val="960"/>
              <a:buNone/>
              <a:defRPr>
                <a:solidFill>
                  <a:schemeClr val="lt1"/>
                </a:solidFill>
              </a:defRPr>
            </a:lvl5pPr>
            <a:lvl6pPr lvl="5" algn="ctr">
              <a:lnSpc>
                <a:spcPct val="100000"/>
              </a:lnSpc>
              <a:spcBef>
                <a:spcPts val="1000"/>
              </a:spcBef>
              <a:spcAft>
                <a:spcPts val="0"/>
              </a:spcAft>
              <a:buSzPts val="960"/>
              <a:buNone/>
              <a:defRPr>
                <a:solidFill>
                  <a:schemeClr val="lt1"/>
                </a:solidFill>
              </a:defRPr>
            </a:lvl6pPr>
            <a:lvl7pPr lvl="6" algn="ctr">
              <a:lnSpc>
                <a:spcPct val="100000"/>
              </a:lnSpc>
              <a:spcBef>
                <a:spcPts val="1000"/>
              </a:spcBef>
              <a:spcAft>
                <a:spcPts val="0"/>
              </a:spcAft>
              <a:buSzPts val="960"/>
              <a:buNone/>
              <a:defRPr>
                <a:solidFill>
                  <a:schemeClr val="lt1"/>
                </a:solidFill>
              </a:defRPr>
            </a:lvl7pPr>
            <a:lvl8pPr lvl="7" algn="ctr">
              <a:lnSpc>
                <a:spcPct val="100000"/>
              </a:lnSpc>
              <a:spcBef>
                <a:spcPts val="1000"/>
              </a:spcBef>
              <a:spcAft>
                <a:spcPts val="0"/>
              </a:spcAft>
              <a:buSzPts val="960"/>
              <a:buNone/>
              <a:defRPr>
                <a:solidFill>
                  <a:schemeClr val="lt1"/>
                </a:solidFill>
              </a:defRPr>
            </a:lvl8pPr>
            <a:lvl9pPr lvl="8" algn="ctr">
              <a:lnSpc>
                <a:spcPct val="100000"/>
              </a:lnSpc>
              <a:spcBef>
                <a:spcPts val="1000"/>
              </a:spcBef>
              <a:spcAft>
                <a:spcPts val="0"/>
              </a:spcAft>
              <a:buSzPts val="960"/>
              <a:buNone/>
              <a:defRPr>
                <a:solidFill>
                  <a:schemeClr val="lt1"/>
                </a:solidFill>
              </a:defRPr>
            </a:lvl9pPr>
          </a:lstStyle>
          <a:p/>
        </p:txBody>
      </p:sp>
      <p:sp>
        <p:nvSpPr>
          <p:cNvPr id="284" name="Google Shape;284;p35"/>
          <p:cNvSpPr txBox="1"/>
          <p:nvPr>
            <p:ph idx="10" type="dt"/>
          </p:nvPr>
        </p:nvSpPr>
        <p:spPr>
          <a:xfrm rot="5400000">
            <a:off x="7498080" y="1828800"/>
            <a:ext cx="990599" cy="228659"/>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0" i="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5" name="Google Shape;285;p35"/>
          <p:cNvSpPr txBox="1"/>
          <p:nvPr>
            <p:ph idx="11" type="ftr"/>
          </p:nvPr>
        </p:nvSpPr>
        <p:spPr>
          <a:xfrm rot="5400000">
            <a:off x="6236208" y="3264408"/>
            <a:ext cx="3859795" cy="22866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0" i="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6" name="Google Shape;286;p35"/>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7" name="Google Shape;287;p35"/>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1pPr>
            <a:lvl2pPr indent="0" lvl="1"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2pPr>
            <a:lvl3pPr indent="0" lvl="2"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3pPr>
            <a:lvl4pPr indent="0" lvl="3"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4pPr>
            <a:lvl5pPr indent="0" lvl="4"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5pPr>
            <a:lvl6pPr indent="0" lvl="5"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6pPr>
            <a:lvl7pPr indent="0" lvl="6"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7pPr>
            <a:lvl8pPr indent="0" lvl="7"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8pPr>
            <a:lvl9pPr indent="0" lvl="8" marL="0" marR="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3.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18.xml"/><Relationship Id="rId3"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30"/>
          <p:cNvGrpSpPr/>
          <p:nvPr/>
        </p:nvGrpSpPr>
        <p:grpSpPr>
          <a:xfrm>
            <a:off x="-1588" y="0"/>
            <a:ext cx="9145588" cy="6860798"/>
            <a:chOff x="-1588" y="0"/>
            <a:chExt cx="9145588" cy="6860798"/>
          </a:xfrm>
        </p:grpSpPr>
        <p:sp>
          <p:nvSpPr>
            <p:cNvPr id="11" name="Google Shape;11;p30"/>
            <p:cNvSpPr/>
            <p:nvPr/>
          </p:nvSpPr>
          <p:spPr>
            <a:xfrm>
              <a:off x="0" y="0"/>
              <a:ext cx="9118832" cy="6858000"/>
            </a:xfrm>
            <a:prstGeom prst="rect">
              <a:avLst/>
            </a:prstGeom>
            <a:blipFill rotWithShape="1">
              <a:blip r:embed="rId1">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30"/>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30"/>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30"/>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30"/>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30"/>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30"/>
            <p:cNvSpPr/>
            <p:nvPr/>
          </p:nvSpPr>
          <p:spPr>
            <a:xfrm rot="-589932">
              <a:off x="6359946" y="179029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30"/>
            <p:cNvSpPr/>
            <p:nvPr/>
          </p:nvSpPr>
          <p:spPr>
            <a:xfrm>
              <a:off x="485023" y="1856450"/>
              <a:ext cx="8173954" cy="4535226"/>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lt1"/>
            </a:solidFill>
            <a:ln>
              <a:noFill/>
            </a:ln>
          </p:spPr>
        </p:sp>
        <p:sp>
          <p:nvSpPr>
            <p:cNvPr id="19" name="Google Shape;19;p30"/>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0" name="Google Shape;20;p30"/>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lt1"/>
              </a:buClr>
              <a:buSzPts val="3200"/>
              <a:buFont typeface="Century Gothic"/>
              <a:buNone/>
              <a:defRPr b="0" i="0" sz="32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21" name="Google Shape;21;p30"/>
          <p:cNvSpPr txBox="1"/>
          <p:nvPr>
            <p:ph idx="1" type="body"/>
          </p:nvPr>
        </p:nvSpPr>
        <p:spPr>
          <a:xfrm>
            <a:off x="864382" y="2489200"/>
            <a:ext cx="6345260" cy="3530600"/>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Symbols"/>
              <a:buChar char="►"/>
              <a:defRPr b="0" i="0" sz="1800" u="none" cap="none" strike="noStrike">
                <a:solidFill>
                  <a:srgbClr val="3F3F3F"/>
                </a:solidFill>
                <a:latin typeface="Century Gothic"/>
                <a:ea typeface="Century Gothic"/>
                <a:cs typeface="Century Gothic"/>
                <a:sym typeface="Century Gothic"/>
              </a:defRPr>
            </a:lvl1pPr>
            <a:lvl2pPr indent="-309880" lvl="1" marL="914400" marR="0" rtl="0" algn="l">
              <a:lnSpc>
                <a:spcPct val="100000"/>
              </a:lnSpc>
              <a:spcBef>
                <a:spcPts val="1000"/>
              </a:spcBef>
              <a:spcAft>
                <a:spcPts val="0"/>
              </a:spcAft>
              <a:buClr>
                <a:schemeClr val="accent1"/>
              </a:buClr>
              <a:buSzPts val="1280"/>
              <a:buFont typeface="Noto Sans Symbols"/>
              <a:buChar char="►"/>
              <a:defRPr b="0" i="0" sz="1600" u="none" cap="none" strike="noStrike">
                <a:solidFill>
                  <a:srgbClr val="3F3F3F"/>
                </a:solidFill>
                <a:latin typeface="Century Gothic"/>
                <a:ea typeface="Century Gothic"/>
                <a:cs typeface="Century Gothic"/>
                <a:sym typeface="Century Gothic"/>
              </a:defRPr>
            </a:lvl2pPr>
            <a:lvl3pPr indent="-299719" lvl="2" marL="1371600" marR="0" rtl="0" algn="l">
              <a:lnSpc>
                <a:spcPct val="100000"/>
              </a:lnSpc>
              <a:spcBef>
                <a:spcPts val="1000"/>
              </a:spcBef>
              <a:spcAft>
                <a:spcPts val="0"/>
              </a:spcAft>
              <a:buClr>
                <a:schemeClr val="accent1"/>
              </a:buClr>
              <a:buSzPts val="1120"/>
              <a:buFont typeface="Noto Sans Symbols"/>
              <a:buChar char="►"/>
              <a:defRPr b="0" i="0" sz="1400" u="none" cap="none" strike="noStrike">
                <a:solidFill>
                  <a:srgbClr val="3F3F3F"/>
                </a:solidFill>
                <a:latin typeface="Century Gothic"/>
                <a:ea typeface="Century Gothic"/>
                <a:cs typeface="Century Gothic"/>
                <a:sym typeface="Century Gothic"/>
              </a:defRPr>
            </a:lvl3pPr>
            <a:lvl4pPr indent="-289560" lvl="3" marL="1828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4pPr>
            <a:lvl5pPr indent="-289560" lvl="4" marL="22860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5pPr>
            <a:lvl6pPr indent="-289560" lvl="5" marL="27432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6pPr>
            <a:lvl7pPr indent="-289560" lvl="6" marL="32004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7pPr>
            <a:lvl8pPr indent="-289559" lvl="7" marL="36576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8pPr>
            <a:lvl9pPr indent="-289559" lvl="8" marL="4114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Century Gothic"/>
                <a:ea typeface="Century Gothic"/>
                <a:cs typeface="Century Gothic"/>
                <a:sym typeface="Century Gothic"/>
              </a:defRPr>
            </a:lvl9pPr>
          </a:lstStyle>
          <a:p/>
        </p:txBody>
      </p:sp>
      <p:sp>
        <p:nvSpPr>
          <p:cNvPr id="22" name="Google Shape;22;p30"/>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23" name="Google Shape;23;p30"/>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ahoma"/>
                <a:ea typeface="Tahoma"/>
                <a:cs typeface="Tahoma"/>
                <a:sym typeface="Tahoma"/>
              </a:defRPr>
            </a:lvl9pPr>
          </a:lstStyle>
          <a:p/>
        </p:txBody>
      </p:sp>
      <p:sp>
        <p:nvSpPr>
          <p:cNvPr id="24" name="Google Shape;24;p30"/>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30"/>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1pPr>
            <a:lvl2pPr indent="0" lvl="1"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2pPr>
            <a:lvl3pPr indent="0" lvl="2"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3pPr>
            <a:lvl4pPr indent="0" lvl="3"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4pPr>
            <a:lvl5pPr indent="0" lvl="4"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5pPr>
            <a:lvl6pPr indent="0" lvl="5"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6pPr>
            <a:lvl7pPr indent="0" lvl="6"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7pPr>
            <a:lvl8pPr indent="0" lvl="7"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8pPr>
            <a:lvl9pPr indent="0" lvl="8" marL="0" marR="0" rtl="0" algn="ctr">
              <a:lnSpc>
                <a:spcPct val="100000"/>
              </a:lnSpc>
              <a:spcBef>
                <a:spcPts val="0"/>
              </a:spcBef>
              <a:spcAft>
                <a:spcPts val="0"/>
              </a:spcAft>
              <a:buClr>
                <a:srgbClr val="000000"/>
              </a:buClr>
              <a:buSzPts val="2800"/>
              <a:buFont typeface="Arial"/>
              <a:buNone/>
              <a:defRPr b="0" i="0" sz="2800" u="none" cap="none" strike="noStrike">
                <a:solidFill>
                  <a:schemeClr val="lt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56" name="Shape 256"/>
        <p:cNvGrpSpPr/>
        <p:nvPr/>
      </p:nvGrpSpPr>
      <p:grpSpPr>
        <a:xfrm>
          <a:off x="0" y="0"/>
          <a:ext cx="0" cy="0"/>
          <a:chOff x="0" y="0"/>
          <a:chExt cx="0" cy="0"/>
        </a:xfrm>
      </p:grpSpPr>
      <p:grpSp>
        <p:nvGrpSpPr>
          <p:cNvPr id="257" name="Google Shape;257;p34"/>
          <p:cNvGrpSpPr/>
          <p:nvPr/>
        </p:nvGrpSpPr>
        <p:grpSpPr>
          <a:xfrm>
            <a:off x="-1588" y="0"/>
            <a:ext cx="9145588" cy="6860798"/>
            <a:chOff x="-1588" y="0"/>
            <a:chExt cx="9145588" cy="6860798"/>
          </a:xfrm>
        </p:grpSpPr>
        <p:sp>
          <p:nvSpPr>
            <p:cNvPr id="258" name="Google Shape;258;p34"/>
            <p:cNvSpPr/>
            <p:nvPr/>
          </p:nvSpPr>
          <p:spPr>
            <a:xfrm>
              <a:off x="0" y="0"/>
              <a:ext cx="9118832" cy="6858000"/>
            </a:xfrm>
            <a:prstGeom prst="rect">
              <a:avLst/>
            </a:prstGeom>
            <a:blipFill rotWithShape="1">
              <a:blip r:embed="rId1">
                <a:alphaModFix/>
              </a:blip>
              <a:stretch>
                <a:fillRect b="0" l="-16708" r="-16981" t="0"/>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 name="Google Shape;259;p34"/>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 name="Google Shape;260;p34"/>
            <p:cNvSpPr/>
            <p:nvPr/>
          </p:nvSpPr>
          <p:spPr>
            <a:xfrm>
              <a:off x="629943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 name="Google Shape;261;p34"/>
            <p:cNvSpPr/>
            <p:nvPr/>
          </p:nvSpPr>
          <p:spPr>
            <a:xfrm>
              <a:off x="5689832" y="0"/>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 name="Google Shape;262;p34"/>
            <p:cNvSpPr/>
            <p:nvPr/>
          </p:nvSpPr>
          <p:spPr>
            <a:xfrm>
              <a:off x="6299432" y="5870198"/>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 name="Google Shape;263;p34"/>
            <p:cNvSpPr/>
            <p:nvPr/>
          </p:nvSpPr>
          <p:spPr>
            <a:xfrm>
              <a:off x="-1588"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4" name="Google Shape;264;p34"/>
            <p:cNvSpPr/>
            <p:nvPr/>
          </p:nvSpPr>
          <p:spPr>
            <a:xfrm rot="-589932">
              <a:off x="6359946" y="1790293"/>
              <a:ext cx="2377690" cy="317748"/>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dk1">
                <a:alpha val="2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 name="Google Shape;265;p34"/>
            <p:cNvSpPr/>
            <p:nvPr/>
          </p:nvSpPr>
          <p:spPr>
            <a:xfrm>
              <a:off x="485023" y="1856450"/>
              <a:ext cx="8173954" cy="4535226"/>
            </a:xfrm>
            <a:custGeom>
              <a:rect b="b" l="l" r="r" t="t"/>
              <a:pathLst>
                <a:path extrusionOk="0" h="2752" w="4960">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dk1"/>
            </a:solidFill>
            <a:ln>
              <a:noFill/>
            </a:ln>
          </p:spPr>
        </p:sp>
        <p:sp>
          <p:nvSpPr>
            <p:cNvPr id="266" name="Google Shape;266;p34"/>
            <p:cNvSpPr/>
            <p:nvPr/>
          </p:nvSpPr>
          <p:spPr>
            <a:xfrm>
              <a:off x="0" y="0"/>
              <a:ext cx="9144000" cy="6858000"/>
            </a:xfrm>
            <a:custGeom>
              <a:rect b="b" l="l" r="r" t="t"/>
              <a:pathLst>
                <a:path extrusionOk="0" h="4320" w="576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p:spPr>
        </p:sp>
      </p:grpSp>
      <p:sp>
        <p:nvSpPr>
          <p:cNvPr id="267" name="Google Shape;267;p34"/>
          <p:cNvSpPr txBox="1"/>
          <p:nvPr>
            <p:ph type="title"/>
          </p:nvPr>
        </p:nvSpPr>
        <p:spPr>
          <a:xfrm>
            <a:off x="866440" y="927099"/>
            <a:ext cx="6345260" cy="70986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dk1"/>
              </a:buClr>
              <a:buSzPts val="3200"/>
              <a:buFont typeface="Century Gothic"/>
              <a:buNone/>
              <a:defRPr b="0" i="0" sz="3200" u="none" cap="none" strike="noStrike">
                <a:solidFill>
                  <a:schemeClr val="dk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9pPr>
          </a:lstStyle>
          <a:p/>
        </p:txBody>
      </p:sp>
      <p:sp>
        <p:nvSpPr>
          <p:cNvPr id="268" name="Google Shape;268;p34"/>
          <p:cNvSpPr txBox="1"/>
          <p:nvPr>
            <p:ph idx="1" type="body"/>
          </p:nvPr>
        </p:nvSpPr>
        <p:spPr>
          <a:xfrm>
            <a:off x="864382" y="2489200"/>
            <a:ext cx="6345260" cy="3530600"/>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Symbols"/>
              <a:buChar char="►"/>
              <a:defRPr b="0" i="0" sz="1800" u="none" cap="none" strike="noStrike">
                <a:solidFill>
                  <a:srgbClr val="FEFEFE"/>
                </a:solidFill>
                <a:latin typeface="Century Gothic"/>
                <a:ea typeface="Century Gothic"/>
                <a:cs typeface="Century Gothic"/>
                <a:sym typeface="Century Gothic"/>
              </a:defRPr>
            </a:lvl1pPr>
            <a:lvl2pPr indent="-309880" lvl="1" marL="914400" marR="0" rtl="0" algn="l">
              <a:lnSpc>
                <a:spcPct val="100000"/>
              </a:lnSpc>
              <a:spcBef>
                <a:spcPts val="1000"/>
              </a:spcBef>
              <a:spcAft>
                <a:spcPts val="0"/>
              </a:spcAft>
              <a:buClr>
                <a:schemeClr val="accent1"/>
              </a:buClr>
              <a:buSzPts val="1280"/>
              <a:buFont typeface="Noto Sans Symbols"/>
              <a:buChar char="►"/>
              <a:defRPr b="0" i="0" sz="1600" u="none" cap="none" strike="noStrike">
                <a:solidFill>
                  <a:srgbClr val="FEFEFE"/>
                </a:solidFill>
                <a:latin typeface="Century Gothic"/>
                <a:ea typeface="Century Gothic"/>
                <a:cs typeface="Century Gothic"/>
                <a:sym typeface="Century Gothic"/>
              </a:defRPr>
            </a:lvl2pPr>
            <a:lvl3pPr indent="-299719" lvl="2" marL="1371600" marR="0" rtl="0" algn="l">
              <a:lnSpc>
                <a:spcPct val="100000"/>
              </a:lnSpc>
              <a:spcBef>
                <a:spcPts val="1000"/>
              </a:spcBef>
              <a:spcAft>
                <a:spcPts val="0"/>
              </a:spcAft>
              <a:buClr>
                <a:schemeClr val="accent1"/>
              </a:buClr>
              <a:buSzPts val="1120"/>
              <a:buFont typeface="Noto Sans Symbols"/>
              <a:buChar char="►"/>
              <a:defRPr b="0" i="0" sz="1400" u="none" cap="none" strike="noStrike">
                <a:solidFill>
                  <a:srgbClr val="FEFEFE"/>
                </a:solidFill>
                <a:latin typeface="Century Gothic"/>
                <a:ea typeface="Century Gothic"/>
                <a:cs typeface="Century Gothic"/>
                <a:sym typeface="Century Gothic"/>
              </a:defRPr>
            </a:lvl3pPr>
            <a:lvl4pPr indent="-289560" lvl="3" marL="1828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4pPr>
            <a:lvl5pPr indent="-289560" lvl="4" marL="22860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5pPr>
            <a:lvl6pPr indent="-289560" lvl="5" marL="27432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6pPr>
            <a:lvl7pPr indent="-289560" lvl="6" marL="32004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7pPr>
            <a:lvl8pPr indent="-289559" lvl="7" marL="36576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8pPr>
            <a:lvl9pPr indent="-289559" lvl="8" marL="4114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FEFEFE"/>
                </a:solidFill>
                <a:latin typeface="Century Gothic"/>
                <a:ea typeface="Century Gothic"/>
                <a:cs typeface="Century Gothic"/>
                <a:sym typeface="Century Gothic"/>
              </a:defRPr>
            </a:lvl9pPr>
          </a:lstStyle>
          <a:p/>
        </p:txBody>
      </p:sp>
      <p:sp>
        <p:nvSpPr>
          <p:cNvPr id="269" name="Google Shape;269;p34"/>
          <p:cNvSpPr txBox="1"/>
          <p:nvPr>
            <p:ph idx="10" type="dt"/>
          </p:nvPr>
        </p:nvSpPr>
        <p:spPr>
          <a:xfrm>
            <a:off x="7574443" y="6365498"/>
            <a:ext cx="990599" cy="228659"/>
          </a:xfrm>
          <a:prstGeom prst="rect">
            <a:avLst/>
          </a:prstGeom>
          <a:noFill/>
          <a:ln>
            <a:noFill/>
          </a:ln>
        </p:spPr>
        <p:txBody>
          <a:bodyPr anchorCtr="0" anchor="b"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9pPr>
          </a:lstStyle>
          <a:p/>
        </p:txBody>
      </p:sp>
      <p:sp>
        <p:nvSpPr>
          <p:cNvPr id="270" name="Google Shape;270;p34"/>
          <p:cNvSpPr txBox="1"/>
          <p:nvPr>
            <p:ph idx="11" type="ftr"/>
          </p:nvPr>
        </p:nvSpPr>
        <p:spPr>
          <a:xfrm>
            <a:off x="590843" y="6365497"/>
            <a:ext cx="3859795" cy="22866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900" u="none" cap="none" strike="noStrike">
                <a:solidFill>
                  <a:schemeClr val="accent1"/>
                </a:solidFill>
                <a:latin typeface="Tahoma"/>
                <a:ea typeface="Tahoma"/>
                <a:cs typeface="Tahoma"/>
                <a:sym typeface="Tahom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ahoma"/>
                <a:ea typeface="Tahoma"/>
                <a:cs typeface="Tahoma"/>
                <a:sym typeface="Tahoma"/>
              </a:defRPr>
            </a:lvl9pPr>
          </a:lstStyle>
          <a:p/>
        </p:txBody>
      </p:sp>
      <p:sp>
        <p:nvSpPr>
          <p:cNvPr id="271" name="Google Shape;271;p34"/>
          <p:cNvSpPr/>
          <p:nvPr/>
        </p:nvSpPr>
        <p:spPr>
          <a:xfrm>
            <a:off x="7745644" y="0"/>
            <a:ext cx="685800" cy="1099458"/>
          </a:xfrm>
          <a:prstGeom prst="rect">
            <a:avLst/>
          </a:prstGeom>
          <a:solidFill>
            <a:schemeClr val="accent1"/>
          </a:solidFill>
          <a:ln>
            <a:noFill/>
          </a:ln>
          <a:effectLst>
            <a:outerShdw blurRad="38100" rotWithShape="0" dir="5400000" dist="25400">
              <a:srgbClr val="000000">
                <a:alpha val="43921"/>
              </a:srgbClr>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 name="Google Shape;272;p34"/>
          <p:cNvSpPr txBox="1"/>
          <p:nvPr>
            <p:ph idx="12" type="sldNum"/>
          </p:nvPr>
        </p:nvSpPr>
        <p:spPr>
          <a:xfrm>
            <a:off x="7678616" y="295730"/>
            <a:ext cx="791308" cy="767687"/>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1pPr>
            <a:lvl2pPr indent="0" lvl="1"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2pPr>
            <a:lvl3pPr indent="0" lvl="2"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3pPr>
            <a:lvl4pPr indent="0" lvl="3"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4pPr>
            <a:lvl5pPr indent="0" lvl="4"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5pPr>
            <a:lvl6pPr indent="0" lvl="5"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6pPr>
            <a:lvl7pPr indent="0" lvl="6"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7pPr>
            <a:lvl8pPr indent="0" lvl="7"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8pPr>
            <a:lvl9pPr indent="0" lvl="8" marL="0" marR="0" rtl="0" algn="ctr">
              <a:lnSpc>
                <a:spcPct val="100000"/>
              </a:lnSpc>
              <a:spcBef>
                <a:spcPts val="0"/>
              </a:spcBef>
              <a:spcAft>
                <a:spcPts val="0"/>
              </a:spcAft>
              <a:buClr>
                <a:srgbClr val="000000"/>
              </a:buClr>
              <a:buSzPts val="2800"/>
              <a:buFont typeface="Arial"/>
              <a:buNone/>
              <a:defRPr b="0" i="0" sz="2800" u="none" cap="none" strike="noStrike">
                <a:solidFill>
                  <a:schemeClr val="dk1"/>
                </a:solidFill>
                <a:latin typeface="Tahoma"/>
                <a:ea typeface="Tahoma"/>
                <a:cs typeface="Tahoma"/>
                <a:sym typeface="Tahoma"/>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7"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hyperlink" Target="https://www.amazon.co.uk/Westcott-21591-00-Scissor-cm-scale/dp/B01BSSF1K6/ref=sr_1_7?dchild=1&amp;keywords=children%27s+safety+scissors&amp;qid=1599833241&amp;sr=8-7"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8.xml"/><Relationship Id="rId3"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0.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1.xml"/><Relationship Id="rId3" Type="http://schemas.openxmlformats.org/officeDocument/2006/relationships/image" Target="../media/image2.png"/><Relationship Id="rId4" Type="http://schemas.openxmlformats.org/officeDocument/2006/relationships/hyperlink" Target="https://www.youtube.com/watch?v=yln6PpV1G1I" TargetMode="External"/><Relationship Id="rId5" Type="http://schemas.openxmlformats.org/officeDocument/2006/relationships/hyperlink" Target="https://www.amazon.co.uk/Read-Write-Inc-Home-Flashcards/dp/0198386710/ref=sr_1_2?dchild=1&amp;keywords=read+write+inc+flashcards&amp;qid=1599747014&amp;sr=8-2" TargetMode="External"/><Relationship Id="rId6" Type="http://schemas.openxmlformats.org/officeDocument/2006/relationships/image" Target="../media/image10.png"/><Relationship Id="rId7"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4.xml"/><Relationship Id="rId3"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7.xml"/><Relationship Id="rId3"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8.xml"/><Relationship Id="rId3"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9.xml"/><Relationship Id="rId3"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0.xml"/><Relationship Id="rId3"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2.xml"/><Relationship Id="rId3" Type="http://schemas.openxmlformats.org/officeDocument/2006/relationships/hyperlink" Target="https://hungrylittleminds.campaign.gov.uk/"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2" name="Shape 292"/>
        <p:cNvGrpSpPr/>
        <p:nvPr/>
      </p:nvGrpSpPr>
      <p:grpSpPr>
        <a:xfrm>
          <a:off x="0" y="0"/>
          <a:ext cx="0" cy="0"/>
          <a:chOff x="0" y="0"/>
          <a:chExt cx="0" cy="0"/>
        </a:xfrm>
      </p:grpSpPr>
      <p:grpSp>
        <p:nvGrpSpPr>
          <p:cNvPr id="293" name="Google Shape;293;p1"/>
          <p:cNvGrpSpPr/>
          <p:nvPr/>
        </p:nvGrpSpPr>
        <p:grpSpPr>
          <a:xfrm>
            <a:off x="0" y="0"/>
            <a:ext cx="9144000" cy="6858000"/>
            <a:chOff x="0" y="0"/>
            <a:chExt cx="12192000" cy="6858000"/>
          </a:xfrm>
        </p:grpSpPr>
        <p:sp>
          <p:nvSpPr>
            <p:cNvPr id="294" name="Google Shape;294;p1"/>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295" name="Google Shape;295;p1"/>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296" name="Google Shape;296;p1"/>
          <p:cNvSpPr/>
          <p:nvPr/>
        </p:nvSpPr>
        <p:spPr>
          <a:xfrm>
            <a:off x="7828359" y="0"/>
            <a:ext cx="514350" cy="1143000"/>
          </a:xfrm>
          <a:prstGeom prst="rect">
            <a:avLst/>
          </a:prstGeom>
          <a:solidFill>
            <a:schemeClr val="accent1"/>
          </a:solidFill>
          <a:ln>
            <a:noFill/>
          </a:ln>
          <a:effectLst>
            <a:outerShdw blurRad="38100" rotWithShape="0" dir="5400000" dist="25400">
              <a:srgbClr val="000000">
                <a:alpha val="43921"/>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297" name="Google Shape;297;p1"/>
          <p:cNvSpPr txBox="1"/>
          <p:nvPr/>
        </p:nvSpPr>
        <p:spPr>
          <a:xfrm>
            <a:off x="4160849" y="1599850"/>
            <a:ext cx="4359900" cy="315360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000000"/>
              </a:buClr>
              <a:buSzPts val="5400"/>
              <a:buFont typeface="Arial"/>
              <a:buNone/>
            </a:pPr>
            <a:r>
              <a:rPr b="0" i="0" lang="en-GB" sz="5400" u="none" cap="none" strike="noStrike">
                <a:solidFill>
                  <a:srgbClr val="EBEBEB"/>
                </a:solidFill>
                <a:latin typeface="Playwrite GB S"/>
                <a:ea typeface="Playwrite GB S"/>
                <a:cs typeface="Playwrite GB S"/>
                <a:sym typeface="Playwrite GB S"/>
              </a:rPr>
              <a:t>     </a:t>
            </a:r>
            <a:r>
              <a:rPr b="0" i="0" lang="en-GB" sz="5400" u="none" cap="none" strike="noStrike">
                <a:solidFill>
                  <a:schemeClr val="lt1"/>
                </a:solidFill>
                <a:latin typeface="Playwrite GB S"/>
                <a:ea typeface="Playwrite GB S"/>
                <a:cs typeface="Playwrite GB S"/>
                <a:sym typeface="Playwrite GB S"/>
              </a:rPr>
              <a:t>EYFS</a:t>
            </a:r>
            <a:endParaRPr b="0" i="0" sz="5400" u="none" cap="none" strike="noStrike">
              <a:solidFill>
                <a:schemeClr val="lt1"/>
              </a:solidFill>
              <a:highlight>
                <a:srgbClr val="FFFF00"/>
              </a:highlight>
              <a:latin typeface="Playwrite GB S"/>
              <a:ea typeface="Playwrite GB S"/>
              <a:cs typeface="Playwrite GB S"/>
              <a:sym typeface="Playwrite GB S"/>
            </a:endParaRPr>
          </a:p>
          <a:p>
            <a:pPr indent="0" lvl="0" marL="0" marR="0" rtl="0" algn="l">
              <a:lnSpc>
                <a:spcPct val="90000"/>
              </a:lnSpc>
              <a:spcBef>
                <a:spcPts val="600"/>
              </a:spcBef>
              <a:spcAft>
                <a:spcPts val="0"/>
              </a:spcAft>
              <a:buClr>
                <a:srgbClr val="000000"/>
              </a:buClr>
              <a:buSzPts val="5400"/>
              <a:buFont typeface="Arial"/>
              <a:buNone/>
            </a:pPr>
            <a:r>
              <a:rPr b="0" i="0" lang="en-GB" sz="5400" u="none" cap="none" strike="noStrike">
                <a:solidFill>
                  <a:schemeClr val="lt1"/>
                </a:solidFill>
                <a:latin typeface="Playwrite GB S"/>
                <a:ea typeface="Playwrite GB S"/>
                <a:cs typeface="Playwrite GB S"/>
                <a:sym typeface="Playwrite GB S"/>
              </a:rPr>
              <a:t>Curriculum   </a:t>
            </a:r>
            <a:endParaRPr b="0" i="0" sz="5400" u="none" cap="none" strike="noStrike">
              <a:solidFill>
                <a:schemeClr val="lt1"/>
              </a:solidFill>
              <a:latin typeface="Playwrite GB S"/>
              <a:ea typeface="Playwrite GB S"/>
              <a:cs typeface="Playwrite GB S"/>
              <a:sym typeface="Playwrite GB S"/>
            </a:endParaRPr>
          </a:p>
          <a:p>
            <a:pPr indent="0" lvl="0" marL="0" marR="0" rtl="0" algn="l">
              <a:lnSpc>
                <a:spcPct val="90000"/>
              </a:lnSpc>
              <a:spcBef>
                <a:spcPts val="600"/>
              </a:spcBef>
              <a:spcAft>
                <a:spcPts val="0"/>
              </a:spcAft>
              <a:buClr>
                <a:srgbClr val="000000"/>
              </a:buClr>
              <a:buSzPts val="5400"/>
              <a:buFont typeface="Arial"/>
              <a:buNone/>
            </a:pPr>
            <a:r>
              <a:rPr b="0" i="0" lang="en-GB" sz="5400" u="none" cap="none" strike="noStrike">
                <a:solidFill>
                  <a:schemeClr val="lt1"/>
                </a:solidFill>
                <a:latin typeface="Playwrite GB S"/>
                <a:ea typeface="Playwrite GB S"/>
                <a:cs typeface="Playwrite GB S"/>
                <a:sym typeface="Playwrite GB S"/>
              </a:rPr>
              <a:t>   Evening</a:t>
            </a:r>
            <a:endParaRPr b="0" i="0" sz="1400" u="none" cap="none" strike="noStrike">
              <a:solidFill>
                <a:schemeClr val="lt1"/>
              </a:solidFill>
              <a:latin typeface="Playwrite GB S"/>
              <a:ea typeface="Playwrite GB S"/>
              <a:cs typeface="Playwrite GB S"/>
              <a:sym typeface="Playwrite GB S"/>
            </a:endParaRPr>
          </a:p>
        </p:txBody>
      </p:sp>
      <p:grpSp>
        <p:nvGrpSpPr>
          <p:cNvPr id="298" name="Google Shape;298;p1"/>
          <p:cNvGrpSpPr/>
          <p:nvPr/>
        </p:nvGrpSpPr>
        <p:grpSpPr>
          <a:xfrm flipH="1">
            <a:off x="317499" y="384431"/>
            <a:ext cx="3843351" cy="6071404"/>
            <a:chOff x="6644198" y="384431"/>
            <a:chExt cx="5124467" cy="6071404"/>
          </a:xfrm>
        </p:grpSpPr>
        <p:sp>
          <p:nvSpPr>
            <p:cNvPr id="299" name="Google Shape;299;p1"/>
            <p:cNvSpPr/>
            <p:nvPr/>
          </p:nvSpPr>
          <p:spPr>
            <a:xfrm>
              <a:off x="7289800" y="402165"/>
              <a:ext cx="4478865"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00" name="Google Shape;300;p1"/>
            <p:cNvSpPr/>
            <p:nvPr/>
          </p:nvSpPr>
          <p:spPr>
            <a:xfrm rot="-5400000">
              <a:off x="4436158"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301" name="Google Shape;301;p1"/>
            <p:cNvSpPr/>
            <p:nvPr/>
          </p:nvSpPr>
          <p:spPr>
            <a:xfrm rot="-5677511">
              <a:off x="5347266"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pic>
        <p:nvPicPr>
          <p:cNvPr descr="A person posing for the camera&#10;&#10;Description automatically generated" id="302" name="Google Shape;302;p1"/>
          <p:cNvPicPr preferRelativeResize="0"/>
          <p:nvPr/>
        </p:nvPicPr>
        <p:blipFill rotWithShape="1">
          <a:blip r:embed="rId4">
            <a:alphaModFix/>
          </a:blip>
          <a:srcRect b="1" l="5058" r="4576" t="0"/>
          <a:stretch/>
        </p:blipFill>
        <p:spPr>
          <a:xfrm>
            <a:off x="832323" y="1599850"/>
            <a:ext cx="2644683" cy="36582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6" name="Shape 306"/>
        <p:cNvGrpSpPr/>
        <p:nvPr/>
      </p:nvGrpSpPr>
      <p:grpSpPr>
        <a:xfrm>
          <a:off x="0" y="0"/>
          <a:ext cx="0" cy="0"/>
          <a:chOff x="0" y="0"/>
          <a:chExt cx="0" cy="0"/>
        </a:xfrm>
      </p:grpSpPr>
      <p:grpSp>
        <p:nvGrpSpPr>
          <p:cNvPr id="307" name="Google Shape;307;p2"/>
          <p:cNvGrpSpPr/>
          <p:nvPr/>
        </p:nvGrpSpPr>
        <p:grpSpPr>
          <a:xfrm>
            <a:off x="0" y="0"/>
            <a:ext cx="9144000" cy="6858000"/>
            <a:chOff x="0" y="0"/>
            <a:chExt cx="12192000" cy="6858000"/>
          </a:xfrm>
        </p:grpSpPr>
        <p:sp>
          <p:nvSpPr>
            <p:cNvPr id="308" name="Google Shape;308;p2"/>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09" name="Google Shape;309;p2"/>
            <p:cNvSpPr/>
            <p:nvPr/>
          </p:nvSpPr>
          <p:spPr>
            <a:xfrm>
              <a:off x="0"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10" name="Google Shape;310;p2"/>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11" name="Google Shape;311;p2"/>
            <p:cNvSpPr/>
            <p:nvPr/>
          </p:nvSpPr>
          <p:spPr>
            <a:xfrm>
              <a:off x="8609012" y="5867400"/>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12" name="Google Shape;312;p2"/>
            <p:cNvSpPr/>
            <p:nvPr/>
          </p:nvSpPr>
          <p:spPr>
            <a:xfrm>
              <a:off x="860901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13" name="Google Shape;313;p2"/>
            <p:cNvSpPr/>
            <p:nvPr/>
          </p:nvSpPr>
          <p:spPr>
            <a:xfrm>
              <a:off x="7999412" y="8464"/>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14" name="Google Shape;314;p2"/>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315" name="Google Shape;315;p2"/>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316" name="Google Shape;316;p2"/>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317" name="Google Shape;317;p2"/>
          <p:cNvSpPr/>
          <p:nvPr/>
        </p:nvSpPr>
        <p:spPr>
          <a:xfrm>
            <a:off x="7828359" y="0"/>
            <a:ext cx="514350" cy="1143000"/>
          </a:xfrm>
          <a:prstGeom prst="rect">
            <a:avLst/>
          </a:prstGeom>
          <a:solidFill>
            <a:schemeClr val="accent1"/>
          </a:solidFill>
          <a:ln>
            <a:noFill/>
          </a:ln>
          <a:effectLst>
            <a:outerShdw blurRad="38100" rotWithShape="0" dir="5400000" dist="25400">
              <a:srgbClr val="000000">
                <a:alpha val="43921"/>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18" name="Google Shape;318;p2"/>
          <p:cNvSpPr/>
          <p:nvPr/>
        </p:nvSpPr>
        <p:spPr>
          <a:xfrm>
            <a:off x="0" y="0"/>
            <a:ext cx="9144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19" name="Google Shape;319;p2"/>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20" name="Google Shape;320;p2"/>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321" name="Google Shape;321;p2"/>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322" name="Google Shape;322;p2"/>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323" name="Google Shape;323;p2"/>
          <p:cNvSpPr txBox="1"/>
          <p:nvPr>
            <p:ph type="ctrTitle"/>
          </p:nvPr>
        </p:nvSpPr>
        <p:spPr>
          <a:xfrm>
            <a:off x="745565" y="1130603"/>
            <a:ext cx="2506831" cy="4596794"/>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rgbClr val="EBEBEB"/>
              </a:buClr>
              <a:buSzPts val="5400"/>
              <a:buFont typeface="Calibri"/>
              <a:buNone/>
            </a:pPr>
            <a:r>
              <a:rPr lang="en-GB" sz="5400">
                <a:latin typeface="Playwrite GB S"/>
                <a:ea typeface="Playwrite GB S"/>
                <a:cs typeface="Playwrite GB S"/>
                <a:sym typeface="Playwrite GB S"/>
              </a:rPr>
              <a:t>EYFS Team</a:t>
            </a:r>
            <a:br>
              <a:rPr lang="en-GB" sz="5400">
                <a:latin typeface="Calibri"/>
                <a:ea typeface="Calibri"/>
                <a:cs typeface="Calibri"/>
                <a:sym typeface="Calibri"/>
              </a:rPr>
            </a:br>
            <a:endParaRPr/>
          </a:p>
        </p:txBody>
      </p:sp>
      <p:sp>
        <p:nvSpPr>
          <p:cNvPr id="324" name="Google Shape;324;p2"/>
          <p:cNvSpPr txBox="1"/>
          <p:nvPr/>
        </p:nvSpPr>
        <p:spPr>
          <a:xfrm>
            <a:off x="3967557" y="437513"/>
            <a:ext cx="4126961" cy="5954325"/>
          </a:xfrm>
          <a:prstGeom prst="rect">
            <a:avLst/>
          </a:prstGeom>
          <a:noFill/>
          <a:ln>
            <a:noFill/>
          </a:ln>
        </p:spPr>
        <p:txBody>
          <a:bodyPr anchorCtr="0" anchor="ctr" bIns="45700" lIns="91425" spcFirstLastPara="1" rIns="91425" wrap="square" tIns="45700">
            <a:normAutofit fontScale="77500" lnSpcReduction="20000"/>
          </a:bodyPr>
          <a:lstStyle/>
          <a:p>
            <a:pPr indent="0" lvl="0" marL="0" marR="0" rtl="0" algn="l">
              <a:lnSpc>
                <a:spcPct val="100000"/>
              </a:lnSpc>
              <a:spcBef>
                <a:spcPts val="1000"/>
              </a:spcBef>
              <a:spcAft>
                <a:spcPts val="0"/>
              </a:spcAft>
              <a:buClr>
                <a:schemeClr val="accent1"/>
              </a:buClr>
              <a:buSzPct val="80000"/>
              <a:buFont typeface="Noto Sans Symbols"/>
              <a:buNone/>
            </a:pPr>
            <a:r>
              <a:t/>
            </a:r>
            <a:endParaRPr b="0" i="0" sz="1600" u="none" cap="none" strike="noStrike">
              <a:solidFill>
                <a:srgbClr val="3F3F3F"/>
              </a:solidFill>
              <a:latin typeface="Calibri"/>
              <a:ea typeface="Calibri"/>
              <a:cs typeface="Calibri"/>
              <a:sym typeface="Calibri"/>
            </a:endParaRPr>
          </a:p>
          <a:p>
            <a:pPr indent="0" lvl="0" marL="0" marR="0" rtl="0" algn="l">
              <a:lnSpc>
                <a:spcPct val="100000"/>
              </a:lnSpc>
              <a:spcBef>
                <a:spcPts val="1000"/>
              </a:spcBef>
              <a:spcAft>
                <a:spcPts val="0"/>
              </a:spcAft>
              <a:buClr>
                <a:schemeClr val="accent1"/>
              </a:buClr>
              <a:buSzPct val="80000"/>
              <a:buFont typeface="Noto Sans Symbols"/>
              <a:buNone/>
            </a:pPr>
            <a:r>
              <a:rPr b="1" i="0" lang="en-GB" sz="1700" u="sng" cap="none" strike="noStrike">
                <a:solidFill>
                  <a:srgbClr val="3F3F3F"/>
                </a:solidFill>
                <a:latin typeface="Playwrite GB S"/>
                <a:ea typeface="Playwrite GB S"/>
                <a:cs typeface="Playwrite GB S"/>
                <a:sym typeface="Playwrite GB S"/>
              </a:rPr>
              <a:t>Nursery:</a:t>
            </a:r>
            <a:endParaRPr b="1" i="0" sz="1700" u="sng"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t/>
            </a:r>
            <a:endParaRPr b="1" i="0" sz="1700" u="sng"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rPr b="0" i="0" lang="en-GB" sz="1700" u="none" cap="none" strike="noStrike">
                <a:solidFill>
                  <a:srgbClr val="3F3F3F"/>
                </a:solidFill>
                <a:latin typeface="Playwrite GB S"/>
                <a:ea typeface="Playwrite GB S"/>
                <a:cs typeface="Playwrite GB S"/>
                <a:sym typeface="Playwrite GB S"/>
              </a:rPr>
              <a:t>Mrs Shabir -Teacher</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rPr b="0" i="0" lang="en-GB" sz="1700" u="none" cap="none" strike="noStrike">
                <a:solidFill>
                  <a:srgbClr val="3F3F3F"/>
                </a:solidFill>
                <a:latin typeface="Playwrite GB S"/>
                <a:ea typeface="Playwrite GB S"/>
                <a:cs typeface="Playwrite GB S"/>
                <a:sym typeface="Playwrite GB S"/>
              </a:rPr>
              <a:t> </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rPr b="0" i="0" lang="en-GB" sz="1700" u="none" cap="none" strike="noStrike">
                <a:solidFill>
                  <a:srgbClr val="3F3F3F"/>
                </a:solidFill>
                <a:latin typeface="Playwrite GB S"/>
                <a:ea typeface="Playwrite GB S"/>
                <a:cs typeface="Playwrite GB S"/>
                <a:sym typeface="Playwrite GB S"/>
              </a:rPr>
              <a:t>Mrs Carter - TA</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rPr b="0" i="0" lang="en-GB" sz="1700" u="none" cap="none" strike="noStrike">
                <a:solidFill>
                  <a:srgbClr val="3F3F3F"/>
                </a:solidFill>
                <a:latin typeface="Playwrite GB S"/>
                <a:ea typeface="Playwrite GB S"/>
                <a:cs typeface="Playwrite GB S"/>
                <a:sym typeface="Playwrite GB S"/>
              </a:rPr>
              <a:t>Mrs Ashton - TA</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rPr b="1" i="0" lang="en-GB" sz="1700" u="sng" cap="none" strike="noStrike">
                <a:solidFill>
                  <a:srgbClr val="3F3F3F"/>
                </a:solidFill>
                <a:latin typeface="Playwrite GB S"/>
                <a:ea typeface="Playwrite GB S"/>
                <a:cs typeface="Playwrite GB S"/>
                <a:sym typeface="Playwrite GB S"/>
              </a:rPr>
              <a:t>Reception:</a:t>
            </a:r>
            <a:endParaRPr b="1" i="0" sz="1700" u="sng"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t/>
            </a:r>
            <a:endParaRPr b="1" i="0" sz="1700" u="sng"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rPr b="0" i="0" lang="en-GB" sz="1700" u="none" cap="none" strike="noStrike">
                <a:solidFill>
                  <a:srgbClr val="3F3F3F"/>
                </a:solidFill>
                <a:latin typeface="Playwrite GB S"/>
                <a:ea typeface="Playwrite GB S"/>
                <a:cs typeface="Playwrite GB S"/>
                <a:sym typeface="Playwrite GB S"/>
              </a:rPr>
              <a:t>Mrs Byron - Aston </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rPr b="0" i="0" lang="en-GB" sz="1700" u="none" cap="none" strike="noStrike">
                <a:solidFill>
                  <a:srgbClr val="3F3F3F"/>
                </a:solidFill>
                <a:latin typeface="Playwrite GB S"/>
                <a:ea typeface="Playwrite GB S"/>
                <a:cs typeface="Playwrite GB S"/>
                <a:sym typeface="Playwrite GB S"/>
              </a:rPr>
              <a:t>Miss Goymer - Grylls</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rPr b="0" i="0" lang="en-GB" sz="1700" u="none" cap="none" strike="noStrike">
                <a:solidFill>
                  <a:srgbClr val="3F3F3F"/>
                </a:solidFill>
                <a:latin typeface="Playwrite GB S"/>
                <a:ea typeface="Playwrite GB S"/>
                <a:cs typeface="Playwrite GB S"/>
                <a:sym typeface="Playwrite GB S"/>
              </a:rPr>
              <a:t>Mrs Sayer / Mrs Churchard - Peake</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t/>
            </a:r>
            <a:endParaRPr b="0" i="0" sz="1700" u="none" cap="none" strike="noStrike">
              <a:solidFill>
                <a:srgbClr val="3F3F3F"/>
              </a:solidFill>
              <a:latin typeface="Playwrite GB S"/>
              <a:ea typeface="Playwrite GB S"/>
              <a:cs typeface="Playwrite GB S"/>
              <a:sym typeface="Playwrite GB S"/>
            </a:endParaRPr>
          </a:p>
          <a:p>
            <a:pPr indent="0" lvl="0" marL="0" marR="0" rtl="0" algn="l">
              <a:lnSpc>
                <a:spcPct val="100000"/>
              </a:lnSpc>
              <a:spcBef>
                <a:spcPts val="1000"/>
              </a:spcBef>
              <a:spcAft>
                <a:spcPts val="0"/>
              </a:spcAft>
              <a:buClr>
                <a:schemeClr val="accent1"/>
              </a:buClr>
              <a:buSzPct val="80000"/>
              <a:buFont typeface="Noto Sans Symbols"/>
              <a:buNone/>
            </a:pPr>
            <a:r>
              <a:rPr b="0" i="0" lang="en-GB" sz="1700" u="none" cap="none" strike="noStrike">
                <a:solidFill>
                  <a:srgbClr val="3F3F3F"/>
                </a:solidFill>
                <a:latin typeface="Playwrite GB S"/>
                <a:ea typeface="Playwrite GB S"/>
                <a:cs typeface="Playwrite GB S"/>
                <a:sym typeface="Playwrite GB S"/>
              </a:rPr>
              <a:t>Miss Brown - HLTA</a:t>
            </a:r>
            <a:r>
              <a:rPr b="1" i="0" lang="en-GB" sz="1700" u="sng" cap="none" strike="noStrike">
                <a:solidFill>
                  <a:srgbClr val="3F3F3F"/>
                </a:solidFill>
                <a:latin typeface="Century Gothic"/>
                <a:ea typeface="Century Gothic"/>
                <a:cs typeface="Century Gothic"/>
                <a:sym typeface="Century Gothic"/>
              </a:rPr>
              <a:t> </a:t>
            </a:r>
            <a:endParaRPr b="1" i="0" sz="1700" u="sng" cap="none" strike="noStrike">
              <a:solidFill>
                <a:srgbClr val="3F3F3F"/>
              </a:solidFill>
              <a:latin typeface="Century Gothic"/>
              <a:ea typeface="Century Gothic"/>
              <a:cs typeface="Century Gothic"/>
              <a:sym typeface="Century Gothic"/>
            </a:endParaRPr>
          </a:p>
          <a:p>
            <a:pPr indent="0" lvl="0" marL="0" marR="0" rtl="0" algn="l">
              <a:lnSpc>
                <a:spcPct val="100000"/>
              </a:lnSpc>
              <a:spcBef>
                <a:spcPts val="1000"/>
              </a:spcBef>
              <a:spcAft>
                <a:spcPts val="0"/>
              </a:spcAft>
              <a:buClr>
                <a:schemeClr val="accent1"/>
              </a:buClr>
              <a:buSzPct val="80000"/>
              <a:buFont typeface="Noto Sans Symbols"/>
              <a:buNone/>
            </a:pPr>
            <a:r>
              <a:t/>
            </a:r>
            <a:endParaRPr b="0" i="0" sz="1700" u="none" cap="none" strike="noStrike">
              <a:solidFill>
                <a:srgbClr val="3F3F3F"/>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9" name="Shape 329"/>
        <p:cNvGrpSpPr/>
        <p:nvPr/>
      </p:nvGrpSpPr>
      <p:grpSpPr>
        <a:xfrm>
          <a:off x="0" y="0"/>
          <a:ext cx="0" cy="0"/>
          <a:chOff x="0" y="0"/>
          <a:chExt cx="0" cy="0"/>
        </a:xfrm>
      </p:grpSpPr>
      <p:grpSp>
        <p:nvGrpSpPr>
          <p:cNvPr id="330" name="Google Shape;330;p3"/>
          <p:cNvGrpSpPr/>
          <p:nvPr/>
        </p:nvGrpSpPr>
        <p:grpSpPr>
          <a:xfrm>
            <a:off x="0" y="0"/>
            <a:ext cx="9144000" cy="6858000"/>
            <a:chOff x="0" y="0"/>
            <a:chExt cx="12192000" cy="6858000"/>
          </a:xfrm>
        </p:grpSpPr>
        <p:sp>
          <p:nvSpPr>
            <p:cNvPr id="331" name="Google Shape;331;p3"/>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32" name="Google Shape;332;p3"/>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333" name="Google Shape;333;p3"/>
          <p:cNvSpPr/>
          <p:nvPr/>
        </p:nvSpPr>
        <p:spPr>
          <a:xfrm>
            <a:off x="7828359" y="0"/>
            <a:ext cx="514350" cy="1143000"/>
          </a:xfrm>
          <a:prstGeom prst="rect">
            <a:avLst/>
          </a:prstGeom>
          <a:solidFill>
            <a:schemeClr val="accent1"/>
          </a:solidFill>
          <a:ln>
            <a:noFill/>
          </a:ln>
          <a:effectLst>
            <a:outerShdw blurRad="38100" rotWithShape="0" dir="5400000" dist="25400">
              <a:srgbClr val="000000">
                <a:alpha val="43921"/>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34" name="Google Shape;334;p3"/>
          <p:cNvSpPr txBox="1"/>
          <p:nvPr/>
        </p:nvSpPr>
        <p:spPr>
          <a:xfrm>
            <a:off x="5017950" y="1268975"/>
            <a:ext cx="3879272" cy="3153753"/>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000000"/>
              </a:buClr>
              <a:buSzPts val="5400"/>
              <a:buFont typeface="Arial"/>
              <a:buNone/>
            </a:pPr>
            <a:r>
              <a:rPr b="0" i="0" lang="en-GB" sz="4500" u="none" cap="none" strike="noStrike">
                <a:solidFill>
                  <a:schemeClr val="lt1"/>
                </a:solidFill>
                <a:latin typeface="Playwrite GB S"/>
                <a:ea typeface="Playwrite GB S"/>
                <a:cs typeface="Playwrite GB S"/>
                <a:sym typeface="Playwrite GB S"/>
              </a:rPr>
              <a:t>Encouraging Brilliant Behaviour</a:t>
            </a:r>
            <a:endParaRPr b="0" i="0" sz="4500" u="none" cap="none" strike="noStrike">
              <a:solidFill>
                <a:schemeClr val="lt1"/>
              </a:solidFill>
              <a:latin typeface="Playwrite GB S"/>
              <a:ea typeface="Playwrite GB S"/>
              <a:cs typeface="Playwrite GB S"/>
              <a:sym typeface="Playwrite GB S"/>
            </a:endParaRPr>
          </a:p>
        </p:txBody>
      </p:sp>
      <p:grpSp>
        <p:nvGrpSpPr>
          <p:cNvPr id="335" name="Google Shape;335;p3"/>
          <p:cNvGrpSpPr/>
          <p:nvPr/>
        </p:nvGrpSpPr>
        <p:grpSpPr>
          <a:xfrm flipH="1">
            <a:off x="317499" y="384431"/>
            <a:ext cx="3843351" cy="6071404"/>
            <a:chOff x="6644198" y="384431"/>
            <a:chExt cx="5124467" cy="6071404"/>
          </a:xfrm>
        </p:grpSpPr>
        <p:sp>
          <p:nvSpPr>
            <p:cNvPr id="336" name="Google Shape;336;p3"/>
            <p:cNvSpPr/>
            <p:nvPr/>
          </p:nvSpPr>
          <p:spPr>
            <a:xfrm>
              <a:off x="7289800" y="402165"/>
              <a:ext cx="4478865"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37" name="Google Shape;337;p3"/>
            <p:cNvSpPr/>
            <p:nvPr/>
          </p:nvSpPr>
          <p:spPr>
            <a:xfrm rot="-5400000">
              <a:off x="4436158" y="2801721"/>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338" name="Google Shape;338;p3"/>
            <p:cNvSpPr/>
            <p:nvPr/>
          </p:nvSpPr>
          <p:spPr>
            <a:xfrm rot="-5677511">
              <a:off x="5347266" y="1826078"/>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pic>
        <p:nvPicPr>
          <p:cNvPr descr="A poster with text and images&#10;&#10;Description automatically generated" id="339" name="Google Shape;339;p3"/>
          <p:cNvPicPr preferRelativeResize="0"/>
          <p:nvPr/>
        </p:nvPicPr>
        <p:blipFill rotWithShape="1">
          <a:blip r:embed="rId4">
            <a:alphaModFix/>
          </a:blip>
          <a:srcRect b="0" l="0" r="0" t="0"/>
          <a:stretch/>
        </p:blipFill>
        <p:spPr>
          <a:xfrm>
            <a:off x="10" y="0"/>
            <a:ext cx="4837609" cy="669909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4" name="Shape 344"/>
        <p:cNvGrpSpPr/>
        <p:nvPr/>
      </p:nvGrpSpPr>
      <p:grpSpPr>
        <a:xfrm>
          <a:off x="0" y="0"/>
          <a:ext cx="0" cy="0"/>
          <a:chOff x="0" y="0"/>
          <a:chExt cx="0" cy="0"/>
        </a:xfrm>
      </p:grpSpPr>
      <p:grpSp>
        <p:nvGrpSpPr>
          <p:cNvPr id="345" name="Google Shape;345;p4"/>
          <p:cNvGrpSpPr/>
          <p:nvPr/>
        </p:nvGrpSpPr>
        <p:grpSpPr>
          <a:xfrm>
            <a:off x="0" y="0"/>
            <a:ext cx="9144000" cy="6858000"/>
            <a:chOff x="0" y="0"/>
            <a:chExt cx="12192000" cy="6858000"/>
          </a:xfrm>
        </p:grpSpPr>
        <p:sp>
          <p:nvSpPr>
            <p:cNvPr id="346" name="Google Shape;346;p4"/>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47" name="Google Shape;347;p4"/>
            <p:cNvSpPr/>
            <p:nvPr/>
          </p:nvSpPr>
          <p:spPr>
            <a:xfrm>
              <a:off x="0"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48" name="Google Shape;348;p4"/>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49" name="Google Shape;349;p4"/>
            <p:cNvSpPr/>
            <p:nvPr/>
          </p:nvSpPr>
          <p:spPr>
            <a:xfrm>
              <a:off x="8609012" y="5867400"/>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50" name="Google Shape;350;p4"/>
            <p:cNvSpPr/>
            <p:nvPr/>
          </p:nvSpPr>
          <p:spPr>
            <a:xfrm>
              <a:off x="860901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51" name="Google Shape;351;p4"/>
            <p:cNvSpPr/>
            <p:nvPr/>
          </p:nvSpPr>
          <p:spPr>
            <a:xfrm>
              <a:off x="7999412" y="8464"/>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52" name="Google Shape;352;p4"/>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353" name="Google Shape;353;p4"/>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354" name="Google Shape;354;p4"/>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355" name="Google Shape;355;p4"/>
          <p:cNvSpPr/>
          <p:nvPr/>
        </p:nvSpPr>
        <p:spPr>
          <a:xfrm>
            <a:off x="7828359" y="0"/>
            <a:ext cx="514350" cy="1143000"/>
          </a:xfrm>
          <a:prstGeom prst="rect">
            <a:avLst/>
          </a:prstGeom>
          <a:solidFill>
            <a:schemeClr val="accent1"/>
          </a:solidFill>
          <a:ln>
            <a:noFill/>
          </a:ln>
          <a:effectLst>
            <a:outerShdw blurRad="38100" rotWithShape="0" dir="5400000" dist="25400">
              <a:srgbClr val="000000">
                <a:alpha val="43921"/>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56" name="Google Shape;356;p4"/>
          <p:cNvSpPr txBox="1"/>
          <p:nvPr/>
        </p:nvSpPr>
        <p:spPr>
          <a:xfrm>
            <a:off x="866215" y="973668"/>
            <a:ext cx="6571060" cy="70696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5400"/>
              <a:buFont typeface="Arial"/>
              <a:buNone/>
            </a:pPr>
            <a:r>
              <a:rPr b="0" i="0" lang="en-GB" sz="5400" u="none" cap="none" strike="noStrike">
                <a:solidFill>
                  <a:schemeClr val="lt1"/>
                </a:solidFill>
                <a:latin typeface="Playwrite GB S"/>
                <a:ea typeface="Playwrite GB S"/>
                <a:cs typeface="Playwrite GB S"/>
                <a:sym typeface="Playwrite GB S"/>
              </a:rPr>
              <a:t>VALLEY'S VISION</a:t>
            </a:r>
            <a:endParaRPr b="0" i="0" sz="1400" u="none" cap="none" strike="noStrike">
              <a:solidFill>
                <a:schemeClr val="lt1"/>
              </a:solidFill>
              <a:latin typeface="Playwrite GB S"/>
              <a:ea typeface="Playwrite GB S"/>
              <a:cs typeface="Playwrite GB S"/>
              <a:sym typeface="Playwrite GB S"/>
            </a:endParaRPr>
          </a:p>
        </p:txBody>
      </p:sp>
      <p:sp>
        <p:nvSpPr>
          <p:cNvPr id="357" name="Google Shape;357;p4"/>
          <p:cNvSpPr/>
          <p:nvPr/>
        </p:nvSpPr>
        <p:spPr>
          <a:xfrm>
            <a:off x="866215" y="2603500"/>
            <a:ext cx="4797985" cy="3416300"/>
          </a:xfrm>
          <a:prstGeom prst="rect">
            <a:avLst/>
          </a:prstGeom>
          <a:noFill/>
          <a:ln>
            <a:noFill/>
          </a:ln>
        </p:spPr>
        <p:txBody>
          <a:bodyPr anchorCtr="0" anchor="ctr" bIns="45700" lIns="91425" spcFirstLastPara="1" rIns="91425" wrap="square" tIns="45700">
            <a:noAutofit/>
          </a:bodyPr>
          <a:lstStyle/>
          <a:p>
            <a:pPr indent="0" lvl="0" marL="90170" marR="90170" rtl="0" algn="l">
              <a:lnSpc>
                <a:spcPct val="100000"/>
              </a:lnSpc>
              <a:spcBef>
                <a:spcPts val="0"/>
              </a:spcBef>
              <a:spcAft>
                <a:spcPts val="0"/>
              </a:spcAft>
              <a:buClr>
                <a:srgbClr val="000000"/>
              </a:buClr>
              <a:buSzPts val="1800"/>
              <a:buFont typeface="Arial"/>
              <a:buNone/>
            </a:pPr>
            <a:r>
              <a:rPr b="0" i="0" lang="en-GB" sz="1800" u="none" cap="none" strike="noStrike">
                <a:solidFill>
                  <a:srgbClr val="3F3F3F"/>
                </a:solidFill>
                <a:latin typeface="Playwrite GB S"/>
                <a:ea typeface="Playwrite GB S"/>
                <a:cs typeface="Playwrite GB S"/>
                <a:sym typeface="Playwrite GB S"/>
              </a:rPr>
              <a:t>GROWING AND LEARNING TOGETHER TO BE THE BEST WE CAN BE!</a:t>
            </a:r>
            <a:endParaRPr b="0" i="0" sz="1400" u="none" cap="none" strike="noStrike">
              <a:solidFill>
                <a:srgbClr val="000000"/>
              </a:solidFill>
              <a:latin typeface="Playwrite GB S"/>
              <a:ea typeface="Playwrite GB S"/>
              <a:cs typeface="Playwrite GB S"/>
              <a:sym typeface="Playwrite GB S"/>
            </a:endParaRPr>
          </a:p>
          <a:p>
            <a:pPr indent="0" lvl="0" marL="90170" marR="90170" rtl="0" algn="l">
              <a:lnSpc>
                <a:spcPct val="100000"/>
              </a:lnSpc>
              <a:spcBef>
                <a:spcPts val="1000"/>
              </a:spcBef>
              <a:spcAft>
                <a:spcPts val="0"/>
              </a:spcAft>
              <a:buClr>
                <a:schemeClr val="accent1"/>
              </a:buClr>
              <a:buSzPts val="1440"/>
              <a:buFont typeface="Noto Sans Symbols"/>
              <a:buNone/>
            </a:pPr>
            <a:r>
              <a:t/>
            </a:r>
            <a:endParaRPr b="0" i="0" sz="1800" u="none" cap="none" strike="noStrike">
              <a:solidFill>
                <a:srgbClr val="3F3F3F"/>
              </a:solidFill>
              <a:latin typeface="Playwrite GB S"/>
              <a:ea typeface="Playwrite GB S"/>
              <a:cs typeface="Playwrite GB S"/>
              <a:sym typeface="Playwrite GB S"/>
            </a:endParaRPr>
          </a:p>
          <a:p>
            <a:pPr indent="0" lvl="0" marL="90170" marR="90170" rtl="0" algn="l">
              <a:lnSpc>
                <a:spcPct val="100000"/>
              </a:lnSpc>
              <a:spcBef>
                <a:spcPts val="1000"/>
              </a:spcBef>
              <a:spcAft>
                <a:spcPts val="0"/>
              </a:spcAft>
              <a:buClr>
                <a:srgbClr val="000000"/>
              </a:buClr>
              <a:buSzPts val="1800"/>
              <a:buFont typeface="Arial"/>
              <a:buNone/>
            </a:pPr>
            <a:r>
              <a:rPr b="0" i="0" lang="en-GB" sz="1800" u="none" cap="none" strike="noStrike">
                <a:solidFill>
                  <a:srgbClr val="3F3F3F"/>
                </a:solidFill>
                <a:latin typeface="Playwrite GB S"/>
                <a:ea typeface="Playwrite GB S"/>
                <a:cs typeface="Playwrite GB S"/>
                <a:sym typeface="Playwrite GB S"/>
              </a:rPr>
              <a:t>We always…</a:t>
            </a:r>
            <a:endParaRPr b="0" i="0" sz="1400" u="none" cap="none" strike="noStrike">
              <a:solidFill>
                <a:srgbClr val="000000"/>
              </a:solidFill>
              <a:latin typeface="Playwrite GB S"/>
              <a:ea typeface="Playwrite GB S"/>
              <a:cs typeface="Playwrite GB S"/>
              <a:sym typeface="Playwrite GB S"/>
            </a:endParaRPr>
          </a:p>
          <a:p>
            <a:pPr indent="-91440" lvl="0" marL="90170" marR="90170" rtl="0" algn="l">
              <a:lnSpc>
                <a:spcPct val="100000"/>
              </a:lnSpc>
              <a:spcBef>
                <a:spcPts val="1000"/>
              </a:spcBef>
              <a:spcAft>
                <a:spcPts val="0"/>
              </a:spcAft>
              <a:buClr>
                <a:schemeClr val="accent1"/>
              </a:buClr>
              <a:buSzPts val="1440"/>
              <a:buFont typeface="Playwrite GB S"/>
              <a:buChar char="►"/>
            </a:pPr>
            <a:r>
              <a:rPr b="0" i="0" lang="en-GB" sz="1800" u="none" cap="none" strike="noStrike">
                <a:solidFill>
                  <a:srgbClr val="3F3F3F"/>
                </a:solidFill>
                <a:latin typeface="Playwrite GB S"/>
                <a:ea typeface="Playwrite GB S"/>
                <a:cs typeface="Playwrite GB S"/>
                <a:sym typeface="Playwrite GB S"/>
              </a:rPr>
              <a:t>ASPIRE for excellence  </a:t>
            </a:r>
            <a:endParaRPr b="0" i="0" sz="1400" u="none" cap="none" strike="noStrike">
              <a:solidFill>
                <a:srgbClr val="000000"/>
              </a:solidFill>
              <a:latin typeface="Playwrite GB S"/>
              <a:ea typeface="Playwrite GB S"/>
              <a:cs typeface="Playwrite GB S"/>
              <a:sym typeface="Playwrite GB S"/>
            </a:endParaRPr>
          </a:p>
          <a:p>
            <a:pPr indent="-91440" lvl="0" marL="90170" marR="90170" rtl="0" algn="l">
              <a:lnSpc>
                <a:spcPct val="100000"/>
              </a:lnSpc>
              <a:spcBef>
                <a:spcPts val="1000"/>
              </a:spcBef>
              <a:spcAft>
                <a:spcPts val="0"/>
              </a:spcAft>
              <a:buClr>
                <a:schemeClr val="accent1"/>
              </a:buClr>
              <a:buSzPts val="1440"/>
              <a:buFont typeface="Playwrite GB S"/>
              <a:buChar char="►"/>
            </a:pPr>
            <a:r>
              <a:rPr b="0" i="0" lang="en-GB" sz="1800" u="none" cap="none" strike="noStrike">
                <a:solidFill>
                  <a:srgbClr val="3F3F3F"/>
                </a:solidFill>
                <a:latin typeface="Playwrite GB S"/>
                <a:ea typeface="Playwrite GB S"/>
                <a:cs typeface="Playwrite GB S"/>
                <a:sym typeface="Playwrite GB S"/>
              </a:rPr>
              <a:t>ENJOY learning</a:t>
            </a:r>
            <a:endParaRPr b="0" i="0" sz="1400" u="none" cap="none" strike="noStrike">
              <a:solidFill>
                <a:srgbClr val="000000"/>
              </a:solidFill>
              <a:latin typeface="Playwrite GB S"/>
              <a:ea typeface="Playwrite GB S"/>
              <a:cs typeface="Playwrite GB S"/>
              <a:sym typeface="Playwrite GB S"/>
            </a:endParaRPr>
          </a:p>
          <a:p>
            <a:pPr indent="-91440" lvl="0" marL="90170" marR="90170" rtl="0" algn="l">
              <a:lnSpc>
                <a:spcPct val="100000"/>
              </a:lnSpc>
              <a:spcBef>
                <a:spcPts val="1000"/>
              </a:spcBef>
              <a:spcAft>
                <a:spcPts val="0"/>
              </a:spcAft>
              <a:buClr>
                <a:schemeClr val="accent1"/>
              </a:buClr>
              <a:buSzPts val="1440"/>
              <a:buFont typeface="Playwrite GB S"/>
              <a:buChar char="►"/>
            </a:pPr>
            <a:r>
              <a:rPr b="0" i="0" lang="en-GB" sz="1800" u="none" cap="none" strike="noStrike">
                <a:solidFill>
                  <a:srgbClr val="3F3F3F"/>
                </a:solidFill>
                <a:latin typeface="Playwrite GB S"/>
                <a:ea typeface="Playwrite GB S"/>
                <a:cs typeface="Playwrite GB S"/>
                <a:sym typeface="Playwrite GB S"/>
              </a:rPr>
              <a:t>ACHIEVE success</a:t>
            </a:r>
            <a:endParaRPr b="0" i="0" sz="1400" u="none" cap="none" strike="noStrike">
              <a:solidFill>
                <a:srgbClr val="000000"/>
              </a:solidFill>
              <a:latin typeface="Playwrite GB S"/>
              <a:ea typeface="Playwrite GB S"/>
              <a:cs typeface="Playwrite GB S"/>
              <a:sym typeface="Playwrite GB S"/>
            </a:endParaRPr>
          </a:p>
          <a:p>
            <a:pPr indent="-91440" lvl="0" marL="90170" marR="90170" rtl="0" algn="l">
              <a:lnSpc>
                <a:spcPct val="100000"/>
              </a:lnSpc>
              <a:spcBef>
                <a:spcPts val="1000"/>
              </a:spcBef>
              <a:spcAft>
                <a:spcPts val="0"/>
              </a:spcAft>
              <a:buClr>
                <a:schemeClr val="accent1"/>
              </a:buClr>
              <a:buSzPts val="1440"/>
              <a:buFont typeface="Playwrite GB S"/>
              <a:buChar char="►"/>
            </a:pPr>
            <a:r>
              <a:rPr b="0" i="0" lang="en-GB" sz="1800" u="none" cap="none" strike="noStrike">
                <a:solidFill>
                  <a:srgbClr val="3F3F3F"/>
                </a:solidFill>
                <a:latin typeface="Playwrite GB S"/>
                <a:ea typeface="Playwrite GB S"/>
                <a:cs typeface="Playwrite GB S"/>
                <a:sym typeface="Playwrite GB S"/>
              </a:rPr>
              <a:t>CHALLENGE ourselves further.</a:t>
            </a:r>
            <a:endParaRPr b="0" i="0" sz="1800" u="none" cap="none" strike="noStrike">
              <a:solidFill>
                <a:srgbClr val="3F3F3F"/>
              </a:solidFill>
              <a:latin typeface="Playwrite GB S"/>
              <a:ea typeface="Playwrite GB S"/>
              <a:cs typeface="Playwrite GB S"/>
              <a:sym typeface="Playwrite GB S"/>
            </a:endParaRPr>
          </a:p>
        </p:txBody>
      </p:sp>
      <p:pic>
        <p:nvPicPr>
          <p:cNvPr id="358" name="Google Shape;358;p4"/>
          <p:cNvPicPr preferRelativeResize="0"/>
          <p:nvPr/>
        </p:nvPicPr>
        <p:blipFill rotWithShape="1">
          <a:blip r:embed="rId4">
            <a:alphaModFix/>
          </a:blip>
          <a:srcRect b="0" l="0" r="0" t="0"/>
          <a:stretch/>
        </p:blipFill>
        <p:spPr>
          <a:xfrm>
            <a:off x="6397346" y="3140167"/>
            <a:ext cx="1928117" cy="2338731"/>
          </a:xfrm>
          <a:prstGeom prst="roundRect">
            <a:avLst>
              <a:gd fmla="val 32445" name="adj"/>
            </a:avLst>
          </a:prstGeom>
          <a:noFill/>
          <a:ln>
            <a:noFill/>
          </a:ln>
          <a:effectLst>
            <a:outerShdw blurRad="50800" rotWithShape="0" algn="tl" dir="5400000" dist="50800">
              <a:srgbClr val="000000">
                <a:alpha val="4196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3" name="Shape 363"/>
        <p:cNvGrpSpPr/>
        <p:nvPr/>
      </p:nvGrpSpPr>
      <p:grpSpPr>
        <a:xfrm>
          <a:off x="0" y="0"/>
          <a:ext cx="0" cy="0"/>
          <a:chOff x="0" y="0"/>
          <a:chExt cx="0" cy="0"/>
        </a:xfrm>
      </p:grpSpPr>
      <p:sp>
        <p:nvSpPr>
          <p:cNvPr id="364" name="Google Shape;364;p5"/>
          <p:cNvSpPr txBox="1"/>
          <p:nvPr>
            <p:ph type="ctrTitle"/>
          </p:nvPr>
        </p:nvSpPr>
        <p:spPr>
          <a:xfrm>
            <a:off x="6286541" y="1241266"/>
            <a:ext cx="2370762" cy="3153753"/>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rgbClr val="EBEBEB"/>
              </a:buClr>
              <a:buSzPts val="5400"/>
              <a:buFont typeface="Calibri"/>
              <a:buNone/>
            </a:pPr>
            <a:r>
              <a:rPr i="0" lang="en-GB" sz="5200">
                <a:latin typeface="Playwrite GB S"/>
                <a:ea typeface="Playwrite GB S"/>
                <a:cs typeface="Playwrite GB S"/>
                <a:sym typeface="Playwrite GB S"/>
              </a:rPr>
              <a:t>Valley Values</a:t>
            </a:r>
            <a:r>
              <a:rPr b="0" i="0" lang="en-GB" sz="5400">
                <a:solidFill>
                  <a:srgbClr val="EBEBEB"/>
                </a:solidFill>
                <a:latin typeface="Calibri"/>
                <a:ea typeface="Calibri"/>
                <a:cs typeface="Calibri"/>
                <a:sym typeface="Calibri"/>
              </a:rPr>
              <a:t> </a:t>
            </a:r>
            <a:endParaRPr/>
          </a:p>
        </p:txBody>
      </p:sp>
      <p:grpSp>
        <p:nvGrpSpPr>
          <p:cNvPr id="365" name="Google Shape;365;p5"/>
          <p:cNvGrpSpPr/>
          <p:nvPr/>
        </p:nvGrpSpPr>
        <p:grpSpPr>
          <a:xfrm>
            <a:off x="317499" y="384432"/>
            <a:ext cx="6029230" cy="6071404"/>
            <a:chOff x="423332" y="384432"/>
            <a:chExt cx="8038974" cy="6071404"/>
          </a:xfrm>
        </p:grpSpPr>
        <p:sp>
          <p:nvSpPr>
            <p:cNvPr id="366" name="Google Shape;366;p5"/>
            <p:cNvSpPr/>
            <p:nvPr/>
          </p:nvSpPr>
          <p:spPr>
            <a:xfrm flipH="1">
              <a:off x="423332" y="402165"/>
              <a:ext cx="6785133" cy="605367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367" name="Google Shape;367;p5"/>
            <p:cNvSpPr/>
            <p:nvPr/>
          </p:nvSpPr>
          <p:spPr>
            <a:xfrm flipH="1" rot="5400000">
              <a:off x="4616676" y="2801722"/>
              <a:ext cx="6053670" cy="1254558"/>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368" name="Google Shape;368;p5"/>
            <p:cNvSpPr/>
            <p:nvPr/>
          </p:nvSpPr>
          <p:spPr>
            <a:xfrm flipH="1" rot="5677511">
              <a:off x="6459831" y="1826079"/>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pic>
        <p:nvPicPr>
          <p:cNvPr id="369" name="Google Shape;369;p5"/>
          <p:cNvPicPr preferRelativeResize="0"/>
          <p:nvPr/>
        </p:nvPicPr>
        <p:blipFill rotWithShape="1">
          <a:blip r:embed="rId3">
            <a:alphaModFix/>
          </a:blip>
          <a:srcRect b="0" l="0" r="0" t="0"/>
          <a:stretch/>
        </p:blipFill>
        <p:spPr>
          <a:xfrm>
            <a:off x="0" y="489527"/>
            <a:ext cx="6286541" cy="596630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6"/>
          <p:cNvSpPr txBox="1"/>
          <p:nvPr>
            <p:ph type="ctrTitle"/>
          </p:nvPr>
        </p:nvSpPr>
        <p:spPr>
          <a:xfrm>
            <a:off x="6286541" y="1241266"/>
            <a:ext cx="2370762" cy="3153753"/>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rgbClr val="EBEBEB"/>
              </a:buClr>
              <a:buSzPts val="5400"/>
              <a:buFont typeface="Calibri"/>
              <a:buNone/>
            </a:pPr>
            <a:r>
              <a:rPr i="0" lang="en-GB" sz="5400">
                <a:latin typeface="Playwrite GB S"/>
                <a:ea typeface="Playwrite GB S"/>
                <a:cs typeface="Playwrite GB S"/>
                <a:sym typeface="Playwrite GB S"/>
              </a:rPr>
              <a:t>Valley </a:t>
            </a:r>
            <a:r>
              <a:rPr lang="en-GB" sz="5400">
                <a:latin typeface="Playwrite GB S"/>
                <a:ea typeface="Playwrite GB S"/>
                <a:cs typeface="Playwrite GB S"/>
                <a:sym typeface="Playwrite GB S"/>
              </a:rPr>
              <a:t>Life Skills</a:t>
            </a:r>
            <a:r>
              <a:rPr i="0" lang="en-GB" sz="5400">
                <a:solidFill>
                  <a:srgbClr val="FF0000"/>
                </a:solidFill>
                <a:latin typeface="Playwrite GB S"/>
                <a:ea typeface="Playwrite GB S"/>
                <a:cs typeface="Playwrite GB S"/>
                <a:sym typeface="Playwrite GB S"/>
              </a:rPr>
              <a:t> </a:t>
            </a:r>
            <a:endParaRPr>
              <a:solidFill>
                <a:srgbClr val="FF0000"/>
              </a:solidFill>
              <a:latin typeface="Playwrite GB S"/>
              <a:ea typeface="Playwrite GB S"/>
              <a:cs typeface="Playwrite GB S"/>
              <a:sym typeface="Playwrite GB S"/>
            </a:endParaRPr>
          </a:p>
        </p:txBody>
      </p:sp>
      <p:graphicFrame>
        <p:nvGraphicFramePr>
          <p:cNvPr id="376" name="Google Shape;376;p6"/>
          <p:cNvGraphicFramePr/>
          <p:nvPr/>
        </p:nvGraphicFramePr>
        <p:xfrm>
          <a:off x="62397" y="509664"/>
          <a:ext cx="3000000" cy="3000000"/>
        </p:xfrm>
        <a:graphic>
          <a:graphicData uri="http://schemas.openxmlformats.org/drawingml/2006/table">
            <a:tbl>
              <a:tblPr bandRow="1" firstCol="1" firstRow="1">
                <a:noFill/>
                <a:tableStyleId>{2BEAE4D3-ADDA-4C03-88B0-6CB52DB40FAD}</a:tableStyleId>
              </a:tblPr>
              <a:tblGrid>
                <a:gridCol w="876950"/>
                <a:gridCol w="877300"/>
                <a:gridCol w="877300"/>
                <a:gridCol w="877300"/>
                <a:gridCol w="877300"/>
                <a:gridCol w="877300"/>
                <a:gridCol w="877300"/>
              </a:tblGrid>
              <a:tr h="189225">
                <a:tc gridSpan="7">
                  <a:txBody>
                    <a:bodyPr/>
                    <a:lstStyle/>
                    <a:p>
                      <a:pPr indent="0" lvl="0" marL="0" marR="0" rtl="0" algn="l">
                        <a:lnSpc>
                          <a:spcPct val="107000"/>
                        </a:lnSpc>
                        <a:spcBef>
                          <a:spcPts val="0"/>
                        </a:spcBef>
                        <a:spcAft>
                          <a:spcPts val="0"/>
                        </a:spcAft>
                        <a:buClr>
                          <a:srgbClr val="000000"/>
                        </a:buClr>
                        <a:buSzPts val="1000"/>
                        <a:buFont typeface="Arial"/>
                        <a:buNone/>
                      </a:pPr>
                      <a:r>
                        <a:rPr lang="en-GB" sz="1000" u="none" cap="none" strike="noStrike">
                          <a:latin typeface="Playwrite GB S"/>
                          <a:ea typeface="Playwrite GB S"/>
                          <a:cs typeface="Playwrite GB S"/>
                          <a:sym typeface="Playwrite GB S"/>
                        </a:rPr>
                        <a:t>Valley Primary School.                                 Life Skills Challenges.                                                 </a:t>
                      </a:r>
                      <a:endParaRPr sz="600" u="none" cap="none" strike="noStrike">
                        <a:latin typeface="Playwrite GB S"/>
                        <a:ea typeface="Playwrite GB S"/>
                        <a:cs typeface="Playwrite GB S"/>
                        <a:sym typeface="Playwrite GB S"/>
                      </a:endParaRPr>
                    </a:p>
                  </a:txBody>
                  <a:tcPr marT="0" marB="0" marR="37125" marL="37125"/>
                </a:tc>
                <a:tc hMerge="1"/>
                <a:tc hMerge="1"/>
                <a:tc hMerge="1"/>
                <a:tc hMerge="1"/>
                <a:tc hMerge="1"/>
                <a:tc hMerge="1"/>
              </a:tr>
              <a:tr h="40550">
                <a:tc gridSpan="7">
                  <a:txBody>
                    <a:bodyPr/>
                    <a:lstStyle/>
                    <a:p>
                      <a:pPr indent="0" lvl="0" marL="0" marR="0" rtl="0" algn="l">
                        <a:lnSpc>
                          <a:spcPct val="107000"/>
                        </a:lnSpc>
                        <a:spcBef>
                          <a:spcPts val="0"/>
                        </a:spcBef>
                        <a:spcAft>
                          <a:spcPts val="0"/>
                        </a:spcAft>
                        <a:buClr>
                          <a:srgbClr val="000000"/>
                        </a:buClr>
                        <a:buSzPts val="200"/>
                        <a:buFont typeface="Arial"/>
                        <a:buNone/>
                      </a:pPr>
                      <a:r>
                        <a:rPr lang="en-GB" sz="200" u="none" cap="none" strike="noStrike">
                          <a:latin typeface="Playwrite GB S"/>
                          <a:ea typeface="Playwrite GB S"/>
                          <a:cs typeface="Playwrite GB S"/>
                          <a:sym typeface="Playwrite GB S"/>
                        </a:rPr>
                        <a:t> </a:t>
                      </a:r>
                      <a:endParaRPr sz="600" u="none" cap="none" strike="noStrike">
                        <a:latin typeface="Playwrite GB S"/>
                        <a:ea typeface="Playwrite GB S"/>
                        <a:cs typeface="Playwrite GB S"/>
                        <a:sym typeface="Playwrite GB S"/>
                      </a:endParaRPr>
                    </a:p>
                  </a:txBody>
                  <a:tcPr marT="0" marB="0" marR="37125" marL="37125"/>
                </a:tc>
                <a:tc hMerge="1"/>
                <a:tc hMerge="1"/>
                <a:tc hMerge="1"/>
                <a:tc hMerge="1"/>
                <a:tc hMerge="1"/>
                <a:tc hMerge="1"/>
              </a:tr>
              <a:tr h="605375">
                <a:tc rowSpan="2">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 </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latin typeface="Playwrite GB S"/>
                          <a:ea typeface="Playwrite GB S"/>
                          <a:cs typeface="Playwrite GB S"/>
                          <a:sym typeface="Playwrite GB S"/>
                        </a:rPr>
                        <a:t>MENTAL HEALTH MANAGEMENT SKILLS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latin typeface="Playwrite GB S"/>
                          <a:ea typeface="Playwrite GB S"/>
                          <a:cs typeface="Playwrite GB S"/>
                          <a:sym typeface="Playwrite GB S"/>
                        </a:rPr>
                        <a:t>PHYSICAL HEALTH MANAGEMENT SKILLS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latin typeface="Playwrite GB S"/>
                          <a:ea typeface="Playwrite GB S"/>
                          <a:cs typeface="Playwrite GB S"/>
                          <a:sym typeface="Playwrite GB S"/>
                        </a:rPr>
                        <a:t>TIME MANAGEMENT SKILLS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latin typeface="Playwrite GB S"/>
                          <a:ea typeface="Playwrite GB S"/>
                          <a:cs typeface="Playwrite GB S"/>
                          <a:sym typeface="Playwrite GB S"/>
                        </a:rPr>
                        <a:t>DECISION </a:t>
                      </a:r>
                      <a:endParaRPr sz="600" u="none" cap="none" strike="noStrike">
                        <a:latin typeface="Playwrite GB S"/>
                        <a:ea typeface="Playwrite GB S"/>
                        <a:cs typeface="Playwrite GB S"/>
                        <a:sym typeface="Playwrite GB S"/>
                      </a:endParaRPr>
                    </a:p>
                    <a:p>
                      <a:pPr indent="0" lvl="0" marL="0" marR="0" rtl="0" algn="ctr">
                        <a:lnSpc>
                          <a:spcPct val="107000"/>
                        </a:lnSpc>
                        <a:spcBef>
                          <a:spcPts val="0"/>
                        </a:spcBef>
                        <a:spcAft>
                          <a:spcPts val="0"/>
                        </a:spcAft>
                        <a:buClr>
                          <a:srgbClr val="000000"/>
                        </a:buClr>
                        <a:buSzPts val="800"/>
                        <a:buFont typeface="Arial"/>
                        <a:buNone/>
                      </a:pPr>
                      <a:r>
                        <a:rPr lang="en-GB" sz="800" u="none" cap="none" strike="noStrike">
                          <a:latin typeface="Playwrite GB S"/>
                          <a:ea typeface="Playwrite GB S"/>
                          <a:cs typeface="Playwrite GB S"/>
                          <a:sym typeface="Playwrite GB S"/>
                        </a:rPr>
                        <a:t>MAKING </a:t>
                      </a:r>
                      <a:endParaRPr sz="600" u="none" cap="none" strike="noStrike">
                        <a:latin typeface="Playwrite GB S"/>
                        <a:ea typeface="Playwrite GB S"/>
                        <a:cs typeface="Playwrite GB S"/>
                        <a:sym typeface="Playwrite GB S"/>
                      </a:endParaRPr>
                    </a:p>
                    <a:p>
                      <a:pPr indent="0" lvl="0" marL="0" marR="0" rtl="0" algn="ctr">
                        <a:lnSpc>
                          <a:spcPct val="107000"/>
                        </a:lnSpc>
                        <a:spcBef>
                          <a:spcPts val="0"/>
                        </a:spcBef>
                        <a:spcAft>
                          <a:spcPts val="0"/>
                        </a:spcAft>
                        <a:buClr>
                          <a:srgbClr val="000000"/>
                        </a:buClr>
                        <a:buSzPts val="800"/>
                        <a:buFont typeface="Arial"/>
                        <a:buNone/>
                      </a:pPr>
                      <a:r>
                        <a:rPr lang="en-GB" sz="800" u="none" cap="none" strike="noStrike">
                          <a:latin typeface="Playwrite GB S"/>
                          <a:ea typeface="Playwrite GB S"/>
                          <a:cs typeface="Playwrite GB S"/>
                          <a:sym typeface="Playwrite GB S"/>
                        </a:rPr>
                        <a:t>SKILLS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latin typeface="Playwrite GB S"/>
                          <a:ea typeface="Playwrite GB S"/>
                          <a:cs typeface="Playwrite GB S"/>
                          <a:sym typeface="Playwrite GB S"/>
                        </a:rPr>
                        <a:t>HOME MANAGEMENT SKILLS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latin typeface="Playwrite GB S"/>
                          <a:ea typeface="Playwrite GB S"/>
                          <a:cs typeface="Playwrite GB S"/>
                          <a:sym typeface="Playwrite GB S"/>
                        </a:rPr>
                        <a:t>INTERPERSONAL SKILLS</a:t>
                      </a:r>
                      <a:endParaRPr sz="600" u="none" cap="none" strike="noStrike">
                        <a:latin typeface="Playwrite GB S"/>
                        <a:ea typeface="Playwrite GB S"/>
                        <a:cs typeface="Playwrite GB S"/>
                        <a:sym typeface="Playwrite GB S"/>
                      </a:endParaRPr>
                    </a:p>
                  </a:txBody>
                  <a:tcPr marT="0" marB="0" marR="37125" marL="37125"/>
                </a:tc>
              </a:tr>
              <a:tr h="1476100">
                <a:tc vMerge="1"/>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We have feelings and thoughts about ourselves and the world around us. </a:t>
                      </a:r>
                      <a:endParaRPr sz="1400" u="none" cap="none" strike="noStrike">
                        <a:latin typeface="Playwrite GB S"/>
                        <a:ea typeface="Playwrite GB S"/>
                        <a:cs typeface="Playwrite GB S"/>
                        <a:sym typeface="Playwrite GB S"/>
                      </a:endParaRPr>
                    </a:p>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These can affect how we cope with life’s challenges and stresses.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We promote growth in confidence and awareness of control. </a:t>
                      </a:r>
                      <a:endParaRPr sz="1400" u="none" cap="none" strike="noStrike">
                        <a:latin typeface="Playwrite GB S"/>
                        <a:ea typeface="Playwrite GB S"/>
                        <a:cs typeface="Playwrite GB S"/>
                        <a:sym typeface="Playwrite GB S"/>
                      </a:endParaRPr>
                    </a:p>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This supports communication and language using large and small movements and gestures to convey messages to others.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We show good time management. </a:t>
                      </a:r>
                      <a:endParaRPr sz="1400" u="none" cap="none" strike="noStrike">
                        <a:latin typeface="Playwrite GB S"/>
                        <a:ea typeface="Playwrite GB S"/>
                        <a:cs typeface="Playwrite GB S"/>
                        <a:sym typeface="Playwrite GB S"/>
                      </a:endParaRPr>
                    </a:p>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This process helps us organise and plan how to divide our time between specific activities. </a:t>
                      </a:r>
                      <a:endParaRPr sz="1400" u="none" cap="none" strike="noStrike">
                        <a:latin typeface="Playwrite GB S"/>
                        <a:ea typeface="Playwrite GB S"/>
                        <a:cs typeface="Playwrite GB S"/>
                        <a:sym typeface="Playwrite GB S"/>
                      </a:endParaRPr>
                    </a:p>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Good time management enables us to work smarter – not harder – so that we get more done in less time.  </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We promote effective decision making. </a:t>
                      </a:r>
                      <a:endParaRPr sz="1400" u="none" cap="none" strike="noStrike">
                        <a:latin typeface="Playwrite GB S"/>
                        <a:ea typeface="Playwrite GB S"/>
                        <a:cs typeface="Playwrite GB S"/>
                        <a:sym typeface="Playwrite GB S"/>
                      </a:endParaRPr>
                    </a:p>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This involves choosing between possible solutions to a problem. Decisions can be made through either an intuitive or reasoned process or a combination.</a:t>
                      </a:r>
                      <a:endParaRPr sz="1400" u="none" cap="none" strike="noStrike">
                        <a:latin typeface="Playwrite GB S"/>
                        <a:ea typeface="Playwrite GB S"/>
                        <a:cs typeface="Playwrite GB S"/>
                        <a:sym typeface="Playwrite GB S"/>
                      </a:endParaRPr>
                    </a:p>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 </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We promote good home management skills. </a:t>
                      </a:r>
                      <a:endParaRPr sz="1400" u="none" cap="none" strike="noStrike">
                        <a:latin typeface="Playwrite GB S"/>
                        <a:ea typeface="Playwrite GB S"/>
                        <a:cs typeface="Playwrite GB S"/>
                        <a:sym typeface="Playwrite GB S"/>
                      </a:endParaRPr>
                    </a:p>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This affects how we manage challenges and activities at home.</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We think of the behaviours and tactics we use to interact with others effectively.</a:t>
                      </a:r>
                      <a:endParaRPr sz="1400" u="none" cap="none" strike="noStrike">
                        <a:latin typeface="Playwrite GB S"/>
                        <a:ea typeface="Playwrite GB S"/>
                        <a:cs typeface="Playwrite GB S"/>
                        <a:sym typeface="Playwrite GB S"/>
                      </a:endParaRPr>
                    </a:p>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This involves choosing good behaviour when interacting with others.  </a:t>
                      </a:r>
                      <a:endParaRPr sz="600" u="none" cap="none" strike="noStrike">
                        <a:latin typeface="Playwrite GB S"/>
                        <a:ea typeface="Playwrite GB S"/>
                        <a:cs typeface="Playwrite GB S"/>
                        <a:sym typeface="Playwrite GB S"/>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latin typeface="Playwrite GB S"/>
                          <a:ea typeface="Playwrite GB S"/>
                          <a:cs typeface="Playwrite GB S"/>
                          <a:sym typeface="Playwrite GB S"/>
                        </a:rPr>
                        <a:t>Nurs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tell people if I am feeling sad, happy, angry, glad or excited?  </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wash my hands and dry them?</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focus on one activity until it is finished? </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choose between two options? </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put my dirty washing in the washing basket?</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share when I am taking turns with my friends? </a:t>
                      </a:r>
                      <a:endParaRPr sz="600" u="none" cap="none" strike="noStrike">
                        <a:latin typeface="Playwrite GB S"/>
                        <a:ea typeface="Playwrite GB S"/>
                        <a:cs typeface="Playwrite GB S"/>
                        <a:sym typeface="Playwrite GB S"/>
                      </a:endParaRPr>
                    </a:p>
                  </a:txBody>
                  <a:tcPr marT="0" marB="0" marR="37125" marL="37125"/>
                </a:tc>
              </a:tr>
              <a:tr h="340650">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latin typeface="Playwrite GB S"/>
                          <a:ea typeface="Playwrite GB S"/>
                          <a:cs typeface="Playwrite GB S"/>
                          <a:sym typeface="Playwrite GB S"/>
                        </a:rPr>
                        <a:t>Rec</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say what I am good at?</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pick up my rubbish and put it in the bin?</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who to ask for help if I am stuck on a task?</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how to make a decision?</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tidy my room?</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be a good friend?</a:t>
                      </a:r>
                      <a:endParaRPr sz="600" u="none" cap="none" strike="noStrike">
                        <a:latin typeface="Playwrite GB S"/>
                        <a:ea typeface="Playwrite GB S"/>
                        <a:cs typeface="Playwrite GB S"/>
                        <a:sym typeface="Playwrite GB S"/>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latin typeface="Playwrite GB S"/>
                          <a:ea typeface="Playwrite GB S"/>
                          <a:cs typeface="Playwrite GB S"/>
                          <a:sym typeface="Playwrite GB S"/>
                        </a:rPr>
                        <a:t>1</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who to go to if I need help?</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eat 5 portions of fruit and vegetables per day?</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say how I am organised?</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who to go to in school or at home to help me with my decision?</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share my toys with a person at home?</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work as part of a team?</a:t>
                      </a:r>
                      <a:endParaRPr sz="600" u="none" cap="none" strike="noStrike">
                        <a:latin typeface="Playwrite GB S"/>
                        <a:ea typeface="Playwrite GB S"/>
                        <a:cs typeface="Playwrite GB S"/>
                        <a:sym typeface="Playwrite GB S"/>
                      </a:endParaRPr>
                    </a:p>
                  </a:txBody>
                  <a:tcPr marT="0" marB="0" marR="37125" marL="37125"/>
                </a:tc>
              </a:tr>
              <a:tr h="340650">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latin typeface="Playwrite GB S"/>
                          <a:ea typeface="Playwrite GB S"/>
                          <a:cs typeface="Playwrite GB S"/>
                          <a:sym typeface="Playwrite GB S"/>
                        </a:rPr>
                        <a:t>2</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say what I am most proud of?</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what a balanced diet is?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be good with my time management?</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ask a friend if I am stuck?</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how I can help my parents at home?</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the behaviour I should show in class?</a:t>
                      </a:r>
                      <a:endParaRPr sz="600" u="none" cap="none" strike="noStrike">
                        <a:latin typeface="Playwrite GB S"/>
                        <a:ea typeface="Playwrite GB S"/>
                        <a:cs typeface="Playwrite GB S"/>
                        <a:sym typeface="Playwrite GB S"/>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latin typeface="Playwrite GB S"/>
                          <a:ea typeface="Playwrite GB S"/>
                          <a:cs typeface="Playwrite GB S"/>
                          <a:sym typeface="Playwrite GB S"/>
                        </a:rPr>
                        <a:t>3</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say what I enjoy most about being in the classroom?</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help myself to relax?</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how to improve my time management?</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use my mistakes to further develop my decisions? </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recycle things which I have finished with at home? </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understand the kind gestures I can use to everyone?</a:t>
                      </a:r>
                      <a:endParaRPr sz="600" u="none" cap="none" strike="noStrike">
                        <a:latin typeface="Playwrite GB S"/>
                        <a:ea typeface="Playwrite GB S"/>
                        <a:cs typeface="Playwrite GB S"/>
                        <a:sym typeface="Playwrite GB S"/>
                      </a:endParaRPr>
                    </a:p>
                  </a:txBody>
                  <a:tcPr marT="0" marB="0" marR="37125" marL="37125"/>
                </a:tc>
              </a:tr>
              <a:tr h="56772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latin typeface="Playwrite GB S"/>
                          <a:ea typeface="Playwrite GB S"/>
                          <a:cs typeface="Playwrite GB S"/>
                          <a:sym typeface="Playwrite GB S"/>
                        </a:rPr>
                        <a:t>4</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say what I am good at and justify it?</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say why exercising is important?</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the different types of equipment I can use to keep track of time?</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have the skills to identify what is going wrong and solve this?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set home targets?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understand why good manners are so important?</a:t>
                      </a:r>
                      <a:endParaRPr sz="600" u="none" cap="none" strike="noStrike">
                        <a:latin typeface="Playwrite GB S"/>
                        <a:ea typeface="Playwrite GB S"/>
                        <a:cs typeface="Playwrite GB S"/>
                        <a:sym typeface="Playwrite GB S"/>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latin typeface="Playwrite GB S"/>
                          <a:ea typeface="Playwrite GB S"/>
                          <a:cs typeface="Playwrite GB S"/>
                          <a:sym typeface="Playwrite GB S"/>
                        </a:rPr>
                        <a:t>5</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why it is important to be a good role model and friend?</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have a balanced diet?</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give an example of when I show good time management?</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choose the easiest choice or the quickest choice? Why?</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how I can be a good role model at home?</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help others to behave better?</a:t>
                      </a:r>
                      <a:endParaRPr sz="600" u="none" cap="none" strike="noStrike">
                        <a:latin typeface="Playwrite GB S"/>
                        <a:ea typeface="Playwrite GB S"/>
                        <a:cs typeface="Playwrite GB S"/>
                        <a:sym typeface="Playwrite GB S"/>
                      </a:endParaRPr>
                    </a:p>
                  </a:txBody>
                  <a:tcPr marT="0" marB="0" marR="37125" marL="37125"/>
                </a:tc>
              </a:tr>
              <a:tr h="454175">
                <a:tc>
                  <a:txBody>
                    <a:bodyPr/>
                    <a:lstStyle/>
                    <a:p>
                      <a:pPr indent="0" lvl="0" marL="0" marR="0" rtl="0" algn="l">
                        <a:lnSpc>
                          <a:spcPct val="107000"/>
                        </a:lnSpc>
                        <a:spcBef>
                          <a:spcPts val="0"/>
                        </a:spcBef>
                        <a:spcAft>
                          <a:spcPts val="0"/>
                        </a:spcAft>
                        <a:buClr>
                          <a:srgbClr val="000000"/>
                        </a:buClr>
                        <a:buSzPts val="500"/>
                        <a:buFont typeface="Arial"/>
                        <a:buNone/>
                      </a:pPr>
                      <a:r>
                        <a:rPr lang="en-GB" sz="500" u="none" cap="none" strike="noStrike">
                          <a:latin typeface="Playwrite GB S"/>
                          <a:ea typeface="Playwrite GB S"/>
                          <a:cs typeface="Playwrite GB S"/>
                          <a:sym typeface="Playwrite GB S"/>
                        </a:rPr>
                        <a:t>6</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be a positive role model and friend?</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know why it is imperative to wash and dry my hands?</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Do I understand why good time management is important?</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describe a time when I made a great decision fast?</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justify which skills are important and why? </a:t>
                      </a:r>
                      <a:endParaRPr sz="600" u="none" cap="none" strike="noStrike">
                        <a:latin typeface="Playwrite GB S"/>
                        <a:ea typeface="Playwrite GB S"/>
                        <a:cs typeface="Playwrite GB S"/>
                        <a:sym typeface="Playwrite GB S"/>
                      </a:endParaRPr>
                    </a:p>
                  </a:txBody>
                  <a:tcPr marT="0" marB="0" marR="37125" marL="37125"/>
                </a:tc>
                <a:tc>
                  <a:txBody>
                    <a:bodyPr/>
                    <a:lstStyle/>
                    <a:p>
                      <a:pPr indent="0" lvl="0" marL="0" marR="0" rtl="0" algn="l">
                        <a:lnSpc>
                          <a:spcPct val="107000"/>
                        </a:lnSpc>
                        <a:spcBef>
                          <a:spcPts val="0"/>
                        </a:spcBef>
                        <a:spcAft>
                          <a:spcPts val="0"/>
                        </a:spcAft>
                        <a:buClr>
                          <a:srgbClr val="000000"/>
                        </a:buClr>
                        <a:buSzPts val="600"/>
                        <a:buFont typeface="Arial"/>
                        <a:buNone/>
                      </a:pPr>
                      <a:r>
                        <a:rPr lang="en-GB" sz="600" u="none" cap="none" strike="noStrike">
                          <a:latin typeface="Playwrite GB S"/>
                          <a:ea typeface="Playwrite GB S"/>
                          <a:cs typeface="Playwrite GB S"/>
                          <a:sym typeface="Playwrite GB S"/>
                        </a:rPr>
                        <a:t>Can I challenge myself at school?</a:t>
                      </a:r>
                      <a:endParaRPr sz="600" u="none" cap="none" strike="noStrike">
                        <a:latin typeface="Playwrite GB S"/>
                        <a:ea typeface="Playwrite GB S"/>
                        <a:cs typeface="Playwrite GB S"/>
                        <a:sym typeface="Playwrite GB S"/>
                      </a:endParaRPr>
                    </a:p>
                  </a:txBody>
                  <a:tcPr marT="0" marB="0" marR="37125" marL="37125"/>
                </a:tc>
              </a:tr>
            </a:tbl>
          </a:graphicData>
        </a:graphic>
      </p:graphicFrame>
      <p:pic>
        <p:nvPicPr>
          <p:cNvPr descr="A picture containing person, object&#10;&#10;Description automatically generated" id="377" name="Google Shape;377;p6"/>
          <p:cNvPicPr preferRelativeResize="0"/>
          <p:nvPr/>
        </p:nvPicPr>
        <p:blipFill rotWithShape="1">
          <a:blip r:embed="rId3">
            <a:alphaModFix/>
          </a:blip>
          <a:srcRect b="0" l="0" r="0" t="0"/>
          <a:stretch/>
        </p:blipFill>
        <p:spPr>
          <a:xfrm>
            <a:off x="206225" y="859289"/>
            <a:ext cx="309502" cy="408359"/>
          </a:xfrm>
          <a:prstGeom prst="rect">
            <a:avLst/>
          </a:prstGeom>
          <a:noFill/>
          <a:ln>
            <a:noFill/>
          </a:ln>
        </p:spPr>
      </p:pic>
      <p:sp>
        <p:nvSpPr>
          <p:cNvPr id="378" name="Google Shape;378;p6"/>
          <p:cNvSpPr txBox="1"/>
          <p:nvPr/>
        </p:nvSpPr>
        <p:spPr>
          <a:xfrm>
            <a:off x="3200400" y="3200400"/>
            <a:ext cx="27432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7"/>
          <p:cNvSpPr txBox="1"/>
          <p:nvPr>
            <p:ph type="title"/>
          </p:nvPr>
        </p:nvSpPr>
        <p:spPr>
          <a:xfrm>
            <a:off x="457196" y="538288"/>
            <a:ext cx="8229600" cy="1134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b="1" lang="en-GB">
                <a:latin typeface="Playwrite GB S"/>
                <a:ea typeface="Playwrite GB S"/>
                <a:cs typeface="Playwrite GB S"/>
                <a:sym typeface="Playwrite GB S"/>
              </a:rPr>
              <a:t>     We are powerful learners…</a:t>
            </a:r>
            <a:r>
              <a:rPr b="1" lang="en-GB">
                <a:latin typeface="Calibri"/>
                <a:ea typeface="Calibri"/>
                <a:cs typeface="Calibri"/>
                <a:sym typeface="Calibri"/>
              </a:rPr>
              <a:t> </a:t>
            </a:r>
            <a:br>
              <a:rPr b="1" lang="en-GB" sz="3572">
                <a:solidFill>
                  <a:srgbClr val="FF0000"/>
                </a:solidFill>
                <a:latin typeface="Comic Sans MS"/>
                <a:ea typeface="Comic Sans MS"/>
                <a:cs typeface="Comic Sans MS"/>
                <a:sym typeface="Comic Sans MS"/>
              </a:rPr>
            </a:br>
            <a:endParaRPr b="1" sz="3572">
              <a:solidFill>
                <a:srgbClr val="FF0000"/>
              </a:solidFill>
              <a:latin typeface="Comic Sans MS"/>
              <a:ea typeface="Comic Sans MS"/>
              <a:cs typeface="Comic Sans MS"/>
              <a:sym typeface="Comic Sans MS"/>
            </a:endParaRPr>
          </a:p>
        </p:txBody>
      </p:sp>
      <p:pic>
        <p:nvPicPr>
          <p:cNvPr descr="http://thesynaptictrust.org/images/pages/blp_heroes.jpg" id="384" name="Google Shape;384;p7"/>
          <p:cNvPicPr preferRelativeResize="0"/>
          <p:nvPr>
            <p:ph idx="1" type="body"/>
          </p:nvPr>
        </p:nvPicPr>
        <p:blipFill rotWithShape="1">
          <a:blip r:embed="rId3">
            <a:alphaModFix/>
          </a:blip>
          <a:srcRect b="0" l="0" r="0" t="0"/>
          <a:stretch/>
        </p:blipFill>
        <p:spPr>
          <a:xfrm>
            <a:off x="432472" y="2218544"/>
            <a:ext cx="8441012" cy="2634195"/>
          </a:xfrm>
          <a:prstGeom prst="rect">
            <a:avLst/>
          </a:prstGeom>
          <a:noFill/>
          <a:ln>
            <a:noFill/>
          </a:ln>
        </p:spPr>
      </p:pic>
      <p:sp>
        <p:nvSpPr>
          <p:cNvPr id="385" name="Google Shape;385;p7"/>
          <p:cNvSpPr txBox="1"/>
          <p:nvPr/>
        </p:nvSpPr>
        <p:spPr>
          <a:xfrm>
            <a:off x="218041" y="4922993"/>
            <a:ext cx="20679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00B050"/>
                </a:solidFill>
                <a:latin typeface="Playwrite GB S"/>
                <a:ea typeface="Playwrite GB S"/>
                <a:cs typeface="Playwrite GB S"/>
                <a:sym typeface="Playwrite GB S"/>
              </a:rPr>
              <a:t>Resilient Robbie</a:t>
            </a:r>
            <a:r>
              <a:rPr b="1" i="0" lang="en-GB" sz="2000" u="none" cap="none" strike="noStrike">
                <a:solidFill>
                  <a:srgbClr val="00B050"/>
                </a:solidFill>
                <a:latin typeface="Comic Sans MS"/>
                <a:ea typeface="Comic Sans MS"/>
                <a:cs typeface="Comic Sans MS"/>
                <a:sym typeface="Comic Sans MS"/>
              </a:rPr>
              <a:t> </a:t>
            </a:r>
            <a:endParaRPr b="0" i="0" sz="1400" u="none" cap="none" strike="noStrike">
              <a:solidFill>
                <a:srgbClr val="000000"/>
              </a:solidFill>
              <a:latin typeface="Arial"/>
              <a:ea typeface="Arial"/>
              <a:cs typeface="Arial"/>
              <a:sym typeface="Arial"/>
            </a:endParaRPr>
          </a:p>
        </p:txBody>
      </p:sp>
      <p:sp>
        <p:nvSpPr>
          <p:cNvPr id="386" name="Google Shape;386;p7"/>
          <p:cNvSpPr txBox="1"/>
          <p:nvPr/>
        </p:nvSpPr>
        <p:spPr>
          <a:xfrm>
            <a:off x="2371621" y="4989539"/>
            <a:ext cx="20679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0070C0"/>
                </a:solidFill>
                <a:latin typeface="Playwrite GB S"/>
                <a:ea typeface="Playwrite GB S"/>
                <a:cs typeface="Playwrite GB S"/>
                <a:sym typeface="Playwrite GB S"/>
              </a:rPr>
              <a:t>Resourceful Rosie</a:t>
            </a:r>
            <a:r>
              <a:rPr b="1" i="0" lang="en-GB" sz="2000" u="none" cap="none" strike="noStrike">
                <a:solidFill>
                  <a:srgbClr val="0070C0"/>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sp>
        <p:nvSpPr>
          <p:cNvPr id="387" name="Google Shape;387;p7"/>
          <p:cNvSpPr txBox="1"/>
          <p:nvPr/>
        </p:nvSpPr>
        <p:spPr>
          <a:xfrm>
            <a:off x="4582988" y="5076949"/>
            <a:ext cx="20679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FF0000"/>
                </a:solidFill>
                <a:latin typeface="Playwrite GB S"/>
                <a:ea typeface="Playwrite GB S"/>
                <a:cs typeface="Playwrite GB S"/>
                <a:sym typeface="Playwrite GB S"/>
              </a:rPr>
              <a:t>Reflective Rick</a:t>
            </a:r>
            <a:r>
              <a:rPr b="1" i="0" lang="en-GB" sz="2000" u="none" cap="none" strike="noStrike">
                <a:solidFill>
                  <a:srgbClr val="FF0000"/>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sp>
        <p:nvSpPr>
          <p:cNvPr id="388" name="Google Shape;388;p7"/>
          <p:cNvSpPr txBox="1"/>
          <p:nvPr/>
        </p:nvSpPr>
        <p:spPr>
          <a:xfrm>
            <a:off x="6794378" y="4989550"/>
            <a:ext cx="20679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7030A0"/>
                </a:solidFill>
                <a:latin typeface="Playwrite GB S"/>
                <a:ea typeface="Playwrite GB S"/>
                <a:cs typeface="Playwrite GB S"/>
                <a:sym typeface="Playwrite GB S"/>
              </a:rPr>
              <a:t>Reciprocal Ruth </a:t>
            </a:r>
            <a:endParaRPr b="0" i="0" sz="1400" u="none" cap="none" strike="noStrike">
              <a:solidFill>
                <a:srgbClr val="000000"/>
              </a:solidFill>
              <a:latin typeface="Playwrite GB S"/>
              <a:ea typeface="Playwrite GB S"/>
              <a:cs typeface="Playwrite GB S"/>
              <a:sym typeface="Playwrite GB 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g37ba5872375_6_504"/>
          <p:cNvSpPr txBox="1"/>
          <p:nvPr>
            <p:ph type="title"/>
          </p:nvPr>
        </p:nvSpPr>
        <p:spPr>
          <a:xfrm>
            <a:off x="866440" y="927099"/>
            <a:ext cx="6345300" cy="7098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entury Gothic"/>
              <a:buNone/>
            </a:pPr>
            <a:r>
              <a:rPr lang="en-GB">
                <a:latin typeface="Playwrite GB S"/>
                <a:ea typeface="Playwrite GB S"/>
                <a:cs typeface="Playwrite GB S"/>
                <a:sym typeface="Playwrite GB S"/>
              </a:rPr>
              <a:t>The EYFS Curriculum</a:t>
            </a:r>
            <a:endParaRPr>
              <a:latin typeface="Playwrite GB S"/>
              <a:ea typeface="Playwrite GB S"/>
              <a:cs typeface="Playwrite GB S"/>
              <a:sym typeface="Playwrite GB S"/>
            </a:endParaRPr>
          </a:p>
        </p:txBody>
      </p:sp>
      <p:pic>
        <p:nvPicPr>
          <p:cNvPr id="394" name="Google Shape;394;g37ba5872375_6_504"/>
          <p:cNvPicPr preferRelativeResize="0"/>
          <p:nvPr/>
        </p:nvPicPr>
        <p:blipFill rotWithShape="1">
          <a:blip r:embed="rId3">
            <a:alphaModFix/>
          </a:blip>
          <a:srcRect b="0" l="0" r="0" t="0"/>
          <a:stretch/>
        </p:blipFill>
        <p:spPr>
          <a:xfrm>
            <a:off x="791409" y="2135041"/>
            <a:ext cx="3392664" cy="4238049"/>
          </a:xfrm>
          <a:prstGeom prst="rect">
            <a:avLst/>
          </a:prstGeom>
          <a:noFill/>
          <a:ln>
            <a:noFill/>
          </a:ln>
        </p:spPr>
      </p:pic>
      <p:pic>
        <p:nvPicPr>
          <p:cNvPr id="395" name="Google Shape;395;g37ba5872375_6_504"/>
          <p:cNvPicPr preferRelativeResize="0"/>
          <p:nvPr/>
        </p:nvPicPr>
        <p:blipFill rotWithShape="1">
          <a:blip r:embed="rId4">
            <a:alphaModFix/>
          </a:blip>
          <a:srcRect b="0" l="0" r="0" t="0"/>
          <a:stretch/>
        </p:blipFill>
        <p:spPr>
          <a:xfrm>
            <a:off x="4347296" y="2135042"/>
            <a:ext cx="4288704" cy="430833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99" name="Shape 399"/>
        <p:cNvGrpSpPr/>
        <p:nvPr/>
      </p:nvGrpSpPr>
      <p:grpSpPr>
        <a:xfrm>
          <a:off x="0" y="0"/>
          <a:ext cx="0" cy="0"/>
          <a:chOff x="0" y="0"/>
          <a:chExt cx="0" cy="0"/>
        </a:xfrm>
      </p:grpSpPr>
      <p:sp>
        <p:nvSpPr>
          <p:cNvPr id="400" name="Google Shape;400;p8"/>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01" name="Google Shape;401;p8"/>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02" name="Google Shape;402;p8"/>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03" name="Google Shape;403;p8"/>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04" name="Google Shape;404;p8"/>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05" name="Google Shape;405;p8"/>
          <p:cNvSpPr txBox="1"/>
          <p:nvPr>
            <p:ph type="ctrTitle"/>
          </p:nvPr>
        </p:nvSpPr>
        <p:spPr>
          <a:xfrm>
            <a:off x="637250" y="1313175"/>
            <a:ext cx="3004800" cy="3798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4600">
                <a:solidFill>
                  <a:schemeClr val="lt1"/>
                </a:solidFill>
                <a:latin typeface="Playwrite GB S"/>
                <a:ea typeface="Playwrite GB S"/>
                <a:cs typeface="Playwrite GB S"/>
                <a:sym typeface="Playwrite GB S"/>
              </a:rPr>
              <a:t>A Typical Day in Nursery</a:t>
            </a:r>
            <a:endParaRPr sz="4000">
              <a:solidFill>
                <a:schemeClr val="lt1"/>
              </a:solidFill>
              <a:latin typeface="Playwrite GB S"/>
              <a:ea typeface="Playwrite GB S"/>
              <a:cs typeface="Playwrite GB S"/>
              <a:sym typeface="Playwrite GB S"/>
            </a:endParaRPr>
          </a:p>
        </p:txBody>
      </p:sp>
      <p:sp>
        <p:nvSpPr>
          <p:cNvPr id="406" name="Google Shape;406;p8"/>
          <p:cNvSpPr txBox="1"/>
          <p:nvPr/>
        </p:nvSpPr>
        <p:spPr>
          <a:xfrm>
            <a:off x="3964775" y="535775"/>
            <a:ext cx="5014800" cy="6011400"/>
          </a:xfrm>
          <a:prstGeom prst="rect">
            <a:avLst/>
          </a:prstGeom>
          <a:noFill/>
          <a:ln>
            <a:noFill/>
          </a:ln>
        </p:spPr>
        <p:txBody>
          <a:bodyPr anchorCtr="0" anchor="t" bIns="91425" lIns="91425" spcFirstLastPara="1" rIns="91425" wrap="square" tIns="91425">
            <a:noAutofit/>
          </a:bodyPr>
          <a:lstStyle/>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Registration &amp; activate</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Free flow sessions between both classrooms. During this time children can complete an adult led activity linked to a specific area of learning for that week. There is also continuous provision available which is enhanced or changed each week in response to observations</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Carpet focus: Power of Reading/ Maths/ Phonics </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Snack time </a:t>
            </a:r>
            <a:r>
              <a:rPr lang="en-GB" sz="1500">
                <a:solidFill>
                  <a:schemeClr val="dk1"/>
                </a:solidFill>
                <a:latin typeface="Playwrite GB S"/>
                <a:ea typeface="Playwrite GB S"/>
                <a:cs typeface="Playwrite GB S"/>
                <a:sym typeface="Playwrite GB S"/>
              </a:rPr>
              <a:t>in family</a:t>
            </a:r>
            <a:r>
              <a:rPr b="0" i="0" lang="en-GB" sz="1500" u="none" cap="none" strike="noStrike">
                <a:solidFill>
                  <a:schemeClr val="dk1"/>
                </a:solidFill>
                <a:latin typeface="Playwrite GB S"/>
                <a:ea typeface="Playwrite GB S"/>
                <a:cs typeface="Playwrite GB S"/>
                <a:sym typeface="Playwrite GB S"/>
              </a:rPr>
              <a:t> groups and story time</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Free flow sessions between both classrooms and outside</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Carpet focus: Topic/R.E/Jigsaw/Phonics/Music</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Lunchtime for 30 hours Nursery or home time for 15 hours Nursery</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Carpet focus: Topic/Life skills/Maths </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Free flow sessions in one classroom and outside</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Storytime</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Hometime for 30 hours Nursery</a:t>
            </a:r>
            <a:endParaRPr b="0" i="0" sz="1500" u="none" cap="none" strike="noStrike">
              <a:solidFill>
                <a:schemeClr val="dk1"/>
              </a:solidFill>
              <a:latin typeface="Playwrite GB S"/>
              <a:ea typeface="Playwrite GB S"/>
              <a:cs typeface="Playwrite GB S"/>
              <a:sym typeface="Playwrite GB S"/>
            </a:endParaRPr>
          </a:p>
          <a:p>
            <a:pPr indent="-266700" lvl="0" marL="285750" rtl="0" algn="l">
              <a:spcBef>
                <a:spcPts val="600"/>
              </a:spcBef>
              <a:spcAft>
                <a:spcPts val="0"/>
              </a:spcAft>
              <a:buClr>
                <a:schemeClr val="dk1"/>
              </a:buClr>
              <a:buSzPts val="1500"/>
              <a:buFont typeface="Playwrite GB S"/>
              <a:buChar char="•"/>
            </a:pPr>
            <a:r>
              <a:rPr lang="en-GB" sz="1500">
                <a:solidFill>
                  <a:schemeClr val="dk1"/>
                </a:solidFill>
                <a:latin typeface="Playwrite GB S"/>
                <a:ea typeface="Playwrite GB S"/>
                <a:cs typeface="Playwrite GB S"/>
                <a:sym typeface="Playwrite GB S"/>
              </a:rPr>
              <a:t>Every Tuesday, each family group will visit the library and have a PE lesson in the hall starting from Tuesday 14th October 2025</a:t>
            </a:r>
            <a:endParaRPr sz="1500">
              <a:solidFill>
                <a:schemeClr val="dk1"/>
              </a:solidFill>
              <a:latin typeface="Playwrite GB S"/>
              <a:ea typeface="Playwrite GB S"/>
              <a:cs typeface="Playwrite GB S"/>
              <a:sym typeface="Playwrite GB 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10" name="Shape 410"/>
        <p:cNvGrpSpPr/>
        <p:nvPr/>
      </p:nvGrpSpPr>
      <p:grpSpPr>
        <a:xfrm>
          <a:off x="0" y="0"/>
          <a:ext cx="0" cy="0"/>
          <a:chOff x="0" y="0"/>
          <a:chExt cx="0" cy="0"/>
        </a:xfrm>
      </p:grpSpPr>
      <p:sp>
        <p:nvSpPr>
          <p:cNvPr id="411" name="Google Shape;411;g37ba5872375_7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12" name="Google Shape;412;g37ba5872375_7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13" name="Google Shape;413;g37ba5872375_7_0"/>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14" name="Google Shape;414;g37ba5872375_7_0"/>
          <p:cNvSpPr/>
          <p:nvPr/>
        </p:nvSpPr>
        <p:spPr>
          <a:xfrm rot="-5400000">
            <a:off x="3043428" y="682908"/>
            <a:ext cx="6083938" cy="5461895"/>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Tahoma"/>
                <a:ea typeface="Tahoma"/>
                <a:cs typeface="Tahoma"/>
                <a:sym typeface="Tahoma"/>
              </a:rPr>
              <a:t>   </a:t>
            </a:r>
            <a:endParaRPr b="0" i="0" sz="1800" u="none" cap="none" strike="noStrike">
              <a:solidFill>
                <a:schemeClr val="lt1"/>
              </a:solidFill>
              <a:latin typeface="Tahoma"/>
              <a:ea typeface="Tahoma"/>
              <a:cs typeface="Tahoma"/>
              <a:sym typeface="Tahoma"/>
            </a:endParaRPr>
          </a:p>
        </p:txBody>
      </p:sp>
      <p:sp>
        <p:nvSpPr>
          <p:cNvPr id="415" name="Google Shape;415;g37ba5872375_7_0"/>
          <p:cNvSpPr/>
          <p:nvPr/>
        </p:nvSpPr>
        <p:spPr>
          <a:xfrm>
            <a:off x="0" y="-52475"/>
            <a:ext cx="9143999" cy="6964042"/>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16" name="Google Shape;416;g37ba5872375_7_0"/>
          <p:cNvSpPr txBox="1"/>
          <p:nvPr>
            <p:ph type="ctrTitle"/>
          </p:nvPr>
        </p:nvSpPr>
        <p:spPr>
          <a:xfrm>
            <a:off x="637250" y="2493375"/>
            <a:ext cx="3004800" cy="1287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4000">
                <a:solidFill>
                  <a:schemeClr val="lt1"/>
                </a:solidFill>
                <a:latin typeface="Playwrite GB S"/>
                <a:ea typeface="Playwrite GB S"/>
                <a:cs typeface="Playwrite GB S"/>
                <a:sym typeface="Playwrite GB S"/>
              </a:rPr>
              <a:t>A Typical Day in Reception</a:t>
            </a:r>
            <a:endParaRPr sz="3400">
              <a:solidFill>
                <a:schemeClr val="lt1"/>
              </a:solidFill>
              <a:latin typeface="Playwrite GB S"/>
              <a:ea typeface="Playwrite GB S"/>
              <a:cs typeface="Playwrite GB S"/>
              <a:sym typeface="Playwrite GB S"/>
            </a:endParaRPr>
          </a:p>
        </p:txBody>
      </p:sp>
      <p:sp>
        <p:nvSpPr>
          <p:cNvPr id="417" name="Google Shape;417;g37ba5872375_7_0"/>
          <p:cNvSpPr txBox="1"/>
          <p:nvPr/>
        </p:nvSpPr>
        <p:spPr>
          <a:xfrm>
            <a:off x="3822900" y="389100"/>
            <a:ext cx="5321100" cy="6265200"/>
          </a:xfrm>
          <a:prstGeom prst="rect">
            <a:avLst/>
          </a:prstGeom>
          <a:noFill/>
          <a:ln>
            <a:noFill/>
          </a:ln>
        </p:spPr>
        <p:txBody>
          <a:bodyPr anchorCtr="0" anchor="t" bIns="91425" lIns="91425" spcFirstLastPara="1" rIns="91425" wrap="square" tIns="91425">
            <a:noAutofit/>
          </a:bodyPr>
          <a:lstStyle/>
          <a:p>
            <a:pPr indent="-266700" lvl="0" marL="285750" marR="0" rtl="0" algn="l">
              <a:lnSpc>
                <a:spcPct val="100000"/>
              </a:lnSpc>
              <a:spcBef>
                <a:spcPts val="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Registration and name writing</a:t>
            </a:r>
            <a:endParaRPr b="0" i="0" sz="11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Assembly</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RWI Phonics </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Free flow sessions between all rooms (Creating, Imagining and Exploring) and outside. During this time children can complete an adult led activity linked to phonics. There is also continuous provision available which is enhanced or changed each week in response to observations</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Self-service snack and milk (provided by school)</a:t>
            </a:r>
            <a:endParaRPr b="0" i="0" sz="11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Carpet focus: Maths</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Lunch </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Carpet focus: Power of Reading</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Free flow session across rooms and outside offering continuous provision throughout the afternoon alongside an adult led group activity that has a Maths focus</a:t>
            </a:r>
            <a:endParaRPr b="0" i="0" sz="11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Carpet focus: RE, Jigsaw, Music or Topic </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Singing and story</a:t>
            </a:r>
            <a:endParaRPr b="0" i="0" sz="11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Home time. </a:t>
            </a:r>
            <a:endParaRPr b="0" i="0" sz="1500" u="none" cap="none" strike="noStrike">
              <a:solidFill>
                <a:schemeClr val="dk1"/>
              </a:solidFill>
              <a:latin typeface="Playwrite GB S"/>
              <a:ea typeface="Playwrite GB S"/>
              <a:cs typeface="Playwrite GB S"/>
              <a:sym typeface="Playwrite GB S"/>
            </a:endParaRPr>
          </a:p>
          <a:p>
            <a:pPr indent="-266700" lvl="0" marL="285750" marR="0" rtl="0" algn="l">
              <a:lnSpc>
                <a:spcPct val="100000"/>
              </a:lnSpc>
              <a:spcBef>
                <a:spcPts val="600"/>
              </a:spcBef>
              <a:spcAft>
                <a:spcPts val="0"/>
              </a:spcAft>
              <a:buClr>
                <a:schemeClr val="dk1"/>
              </a:buClr>
              <a:buSzPts val="1500"/>
              <a:buFont typeface="Playwrite GB S"/>
              <a:buChar char="•"/>
            </a:pPr>
            <a:r>
              <a:rPr b="0" i="0" lang="en-GB" sz="1500" u="none" cap="none" strike="noStrike">
                <a:solidFill>
                  <a:schemeClr val="dk1"/>
                </a:solidFill>
                <a:latin typeface="Playwrite GB S"/>
                <a:ea typeface="Playwrite GB S"/>
                <a:cs typeface="Playwrite GB S"/>
                <a:sym typeface="Playwrite GB S"/>
              </a:rPr>
              <a:t>Every Wednesday, each class will visit the library and have a PE lesson in the hall</a:t>
            </a:r>
            <a:endParaRPr b="0" i="0" sz="1500" u="none" cap="none" strike="noStrike">
              <a:solidFill>
                <a:schemeClr val="dk1"/>
              </a:solidFill>
              <a:latin typeface="Playwrite GB S"/>
              <a:ea typeface="Playwrite GB S"/>
              <a:cs typeface="Playwrite GB S"/>
              <a:sym typeface="Playwrite GB 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21" name="Shape 421"/>
        <p:cNvGrpSpPr/>
        <p:nvPr/>
      </p:nvGrpSpPr>
      <p:grpSpPr>
        <a:xfrm>
          <a:off x="0" y="0"/>
          <a:ext cx="0" cy="0"/>
          <a:chOff x="0" y="0"/>
          <a:chExt cx="0" cy="0"/>
        </a:xfrm>
      </p:grpSpPr>
      <p:sp>
        <p:nvSpPr>
          <p:cNvPr id="422" name="Google Shape;422;p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23" name="Google Shape;423;p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24" name="Google Shape;424;p9"/>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25" name="Google Shape;425;p9"/>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26" name="Google Shape;426;p9"/>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27" name="Google Shape;427;p9"/>
          <p:cNvSpPr txBox="1"/>
          <p:nvPr>
            <p:ph type="ctrTitle"/>
          </p:nvPr>
        </p:nvSpPr>
        <p:spPr>
          <a:xfrm>
            <a:off x="308825" y="2493375"/>
            <a:ext cx="3581700" cy="1276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5400"/>
              <a:buFont typeface="Calibri"/>
              <a:buNone/>
            </a:pPr>
            <a:r>
              <a:rPr lang="en-GB" sz="4400">
                <a:solidFill>
                  <a:schemeClr val="lt1"/>
                </a:solidFill>
                <a:latin typeface="Playwrite GB S"/>
                <a:ea typeface="Playwrite GB S"/>
                <a:cs typeface="Playwrite GB S"/>
                <a:sym typeface="Playwrite GB S"/>
              </a:rPr>
              <a:t>Friday afternoon Enrichment</a:t>
            </a:r>
            <a:endParaRPr sz="3800">
              <a:solidFill>
                <a:schemeClr val="lt1"/>
              </a:solidFill>
              <a:highlight>
                <a:srgbClr val="FFFF00"/>
              </a:highlight>
              <a:latin typeface="Playwrite GB S"/>
              <a:ea typeface="Playwrite GB S"/>
              <a:cs typeface="Playwrite GB S"/>
              <a:sym typeface="Playwrite GB S"/>
            </a:endParaRPr>
          </a:p>
        </p:txBody>
      </p:sp>
      <p:sp>
        <p:nvSpPr>
          <p:cNvPr id="428" name="Google Shape;428;p9"/>
          <p:cNvSpPr txBox="1"/>
          <p:nvPr/>
        </p:nvSpPr>
        <p:spPr>
          <a:xfrm>
            <a:off x="3783978" y="621891"/>
            <a:ext cx="4935900" cy="5633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On a Friday, Nursery children finish at 1.40pm. Reception children finish at 1.50pm.</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Some Reception children will attend enrichment clubs in school.</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Those children going home are encouraged to access the brain booster and curious challenge each week. </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These can be found on the school website under Children and then Feel-Good Friday or on the Year Group Page under Life Skills Activities. </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Please feel free to send in pictures of your children completing these activities to the class email address as we would love to see the fabulous things the children do.</a:t>
            </a:r>
            <a:endParaRPr b="0" i="0" sz="1800" u="none" cap="none" strike="noStrike">
              <a:solidFill>
                <a:schemeClr val="dk1"/>
              </a:solidFill>
              <a:latin typeface="Playwrite GB S"/>
              <a:ea typeface="Playwrite GB S"/>
              <a:cs typeface="Playwrite GB S"/>
              <a:sym typeface="Playwrite GB 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32" name="Shape 432"/>
        <p:cNvGrpSpPr/>
        <p:nvPr/>
      </p:nvGrpSpPr>
      <p:grpSpPr>
        <a:xfrm>
          <a:off x="0" y="0"/>
          <a:ext cx="0" cy="0"/>
          <a:chOff x="0" y="0"/>
          <a:chExt cx="0" cy="0"/>
        </a:xfrm>
      </p:grpSpPr>
      <p:sp>
        <p:nvSpPr>
          <p:cNvPr id="433" name="Google Shape;433;g37ba5872375_2_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34" name="Google Shape;434;g37ba5872375_2_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35" name="Google Shape;435;g37ba5872375_2_7"/>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36" name="Google Shape;436;g37ba5872375_2_7"/>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37" name="Google Shape;437;g37ba5872375_2_7"/>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38" name="Google Shape;438;g37ba5872375_2_7"/>
          <p:cNvSpPr txBox="1"/>
          <p:nvPr>
            <p:ph type="ctrTitle"/>
          </p:nvPr>
        </p:nvSpPr>
        <p:spPr>
          <a:xfrm>
            <a:off x="443345" y="2493367"/>
            <a:ext cx="2851500" cy="1441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3100">
                <a:solidFill>
                  <a:schemeClr val="lt1"/>
                </a:solidFill>
                <a:latin typeface="Playwrite GB S"/>
                <a:ea typeface="Playwrite GB S"/>
                <a:cs typeface="Playwrite GB S"/>
                <a:sym typeface="Playwrite GB S"/>
              </a:rPr>
              <a:t>Nursery </a:t>
            </a:r>
            <a:endParaRPr sz="31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t/>
            </a:r>
            <a:endParaRPr sz="31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3100">
                <a:solidFill>
                  <a:schemeClr val="lt1"/>
                </a:solidFill>
                <a:latin typeface="Playwrite GB S"/>
                <a:ea typeface="Playwrite GB S"/>
                <a:cs typeface="Playwrite GB S"/>
                <a:sym typeface="Playwrite GB S"/>
              </a:rPr>
              <a:t>Personal, Social &amp; Emotional Development </a:t>
            </a:r>
            <a:br>
              <a:rPr lang="en-GB" sz="3100">
                <a:solidFill>
                  <a:schemeClr val="lt1"/>
                </a:solidFill>
                <a:latin typeface="Playwrite GB S"/>
                <a:ea typeface="Playwrite GB S"/>
                <a:cs typeface="Playwrite GB S"/>
                <a:sym typeface="Playwrite GB S"/>
              </a:rPr>
            </a:br>
            <a:r>
              <a:rPr lang="en-GB" sz="3100">
                <a:solidFill>
                  <a:schemeClr val="lt1"/>
                </a:solidFill>
                <a:latin typeface="Playwrite GB S"/>
                <a:ea typeface="Playwrite GB S"/>
                <a:cs typeface="Playwrite GB S"/>
                <a:sym typeface="Playwrite GB S"/>
              </a:rPr>
              <a:t>(P.S.E.D)</a:t>
            </a:r>
            <a:endParaRPr sz="4700">
              <a:solidFill>
                <a:schemeClr val="lt1"/>
              </a:solidFill>
              <a:latin typeface="Playwrite GB S"/>
              <a:ea typeface="Playwrite GB S"/>
              <a:cs typeface="Playwrite GB S"/>
              <a:sym typeface="Playwrite GB S"/>
            </a:endParaRPr>
          </a:p>
        </p:txBody>
      </p:sp>
      <p:sp>
        <p:nvSpPr>
          <p:cNvPr id="439" name="Google Shape;439;g37ba5872375_2_7"/>
          <p:cNvSpPr txBox="1"/>
          <p:nvPr/>
        </p:nvSpPr>
        <p:spPr>
          <a:xfrm>
            <a:off x="3954875" y="793625"/>
            <a:ext cx="4955700" cy="5110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GB" sz="1800" u="none" cap="none" strike="noStrike">
                <a:solidFill>
                  <a:schemeClr val="dk1"/>
                </a:solidFill>
                <a:latin typeface="Playwrite GB S"/>
                <a:ea typeface="Playwrite GB S"/>
                <a:cs typeface="Playwrite GB S"/>
                <a:sym typeface="Playwrite GB S"/>
              </a:rPr>
              <a:t>The EYFS curriculum has three main Prime areas – PSED, Communication &amp; Language and Physical Development.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800"/>
              <a:buFont typeface="Arial"/>
              <a:buNone/>
            </a:pPr>
            <a:r>
              <a:rPr b="0" i="0" lang="en-GB" sz="1800" u="none" cap="none" strike="noStrike">
                <a:solidFill>
                  <a:schemeClr val="dk1"/>
                </a:solidFill>
                <a:latin typeface="Playwrite GB S"/>
                <a:ea typeface="Playwrite GB S"/>
                <a:cs typeface="Playwrite GB S"/>
                <a:sym typeface="Playwrite GB S"/>
              </a:rPr>
              <a:t>In Nursery nearly every activity involves an aspect of PSED. The children will be given a variety of opportunities to play with their peers to develop relationships. They will be encouraged to take turns and share the resources.</a:t>
            </a:r>
            <a:endParaRPr b="0" i="0" sz="14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800"/>
              <a:buFont typeface="Arial"/>
              <a:buNone/>
            </a:pPr>
            <a:r>
              <a:rPr b="0" i="0" lang="en-GB" sz="1800" u="none" cap="none" strike="noStrike">
                <a:solidFill>
                  <a:schemeClr val="dk1"/>
                </a:solidFill>
                <a:latin typeface="Playwrite GB S"/>
                <a:ea typeface="Playwrite GB S"/>
                <a:cs typeface="Playwrite GB S"/>
                <a:sym typeface="Playwrite GB S"/>
              </a:rPr>
              <a:t>The children will be shown how to select their own resources and take responsibility to carry out tasks. They will be encouraged to have a go on their own but also develop the skills to know when to ask for help.</a:t>
            </a:r>
            <a:endParaRPr b="0" i="0" sz="1400" u="none" cap="none" strike="noStrike">
              <a:solidFill>
                <a:srgbClr val="000000"/>
              </a:solidFill>
              <a:latin typeface="Playwrite GB S"/>
              <a:ea typeface="Playwrite GB S"/>
              <a:cs typeface="Playwrite GB S"/>
              <a:sym typeface="Playwrite GB 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43" name="Shape 443"/>
        <p:cNvGrpSpPr/>
        <p:nvPr/>
      </p:nvGrpSpPr>
      <p:grpSpPr>
        <a:xfrm>
          <a:off x="0" y="0"/>
          <a:ext cx="0" cy="0"/>
          <a:chOff x="0" y="0"/>
          <a:chExt cx="0" cy="0"/>
        </a:xfrm>
      </p:grpSpPr>
      <p:sp>
        <p:nvSpPr>
          <p:cNvPr id="444" name="Google Shape;444;g37ba5872375_18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45" name="Google Shape;445;g37ba5872375_18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46" name="Google Shape;446;g37ba5872375_18_0"/>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47" name="Google Shape;447;g37ba5872375_18_0"/>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48" name="Google Shape;448;g37ba5872375_18_0"/>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49" name="Google Shape;449;g37ba5872375_18_0"/>
          <p:cNvSpPr txBox="1"/>
          <p:nvPr>
            <p:ph type="ctrTitle"/>
          </p:nvPr>
        </p:nvSpPr>
        <p:spPr>
          <a:xfrm>
            <a:off x="443345" y="2493367"/>
            <a:ext cx="2851500" cy="1441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3100">
                <a:solidFill>
                  <a:schemeClr val="lt1"/>
                </a:solidFill>
                <a:latin typeface="Playwrite GB S"/>
                <a:ea typeface="Playwrite GB S"/>
                <a:cs typeface="Playwrite GB S"/>
                <a:sym typeface="Playwrite GB S"/>
              </a:rPr>
              <a:t>Reception </a:t>
            </a:r>
            <a:endParaRPr sz="31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t/>
            </a:r>
            <a:endParaRPr sz="31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3100">
                <a:solidFill>
                  <a:schemeClr val="lt1"/>
                </a:solidFill>
                <a:latin typeface="Playwrite GB S"/>
                <a:ea typeface="Playwrite GB S"/>
                <a:cs typeface="Playwrite GB S"/>
                <a:sym typeface="Playwrite GB S"/>
              </a:rPr>
              <a:t>Personal, Social &amp; Emotional Development </a:t>
            </a:r>
            <a:br>
              <a:rPr lang="en-GB" sz="3100">
                <a:solidFill>
                  <a:schemeClr val="lt1"/>
                </a:solidFill>
                <a:latin typeface="Playwrite GB S"/>
                <a:ea typeface="Playwrite GB S"/>
                <a:cs typeface="Playwrite GB S"/>
                <a:sym typeface="Playwrite GB S"/>
              </a:rPr>
            </a:br>
            <a:r>
              <a:rPr lang="en-GB" sz="3100">
                <a:solidFill>
                  <a:schemeClr val="lt1"/>
                </a:solidFill>
                <a:latin typeface="Playwrite GB S"/>
                <a:ea typeface="Playwrite GB S"/>
                <a:cs typeface="Playwrite GB S"/>
                <a:sym typeface="Playwrite GB S"/>
              </a:rPr>
              <a:t>(P.S.E.D)</a:t>
            </a:r>
            <a:endParaRPr sz="4700">
              <a:solidFill>
                <a:schemeClr val="lt1"/>
              </a:solidFill>
              <a:latin typeface="Playwrite GB S"/>
              <a:ea typeface="Playwrite GB S"/>
              <a:cs typeface="Playwrite GB S"/>
              <a:sym typeface="Playwrite GB S"/>
            </a:endParaRPr>
          </a:p>
        </p:txBody>
      </p:sp>
      <p:sp>
        <p:nvSpPr>
          <p:cNvPr id="450" name="Google Shape;450;g37ba5872375_18_0"/>
          <p:cNvSpPr txBox="1"/>
          <p:nvPr/>
        </p:nvSpPr>
        <p:spPr>
          <a:xfrm>
            <a:off x="3722148" y="147793"/>
            <a:ext cx="5265300" cy="6557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Playwrite GB S"/>
                <a:ea typeface="Playwrite GB S"/>
                <a:cs typeface="Playwrite GB S"/>
                <a:sym typeface="Playwrite GB S"/>
              </a:rPr>
              <a:t>This is the part of the Curriculum that helps children to make relationships with the people around them and to develop their own self - confidence whilst managing their own feelings.</a:t>
            </a:r>
            <a:endParaRPr b="0" i="0" sz="12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600"/>
              <a:buFont typeface="Arial"/>
              <a:buNone/>
            </a:pPr>
            <a:r>
              <a:t/>
            </a:r>
            <a:endParaRPr b="0" i="0" sz="16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600"/>
              <a:buFont typeface="Arial"/>
              <a:buNone/>
            </a:pPr>
            <a:r>
              <a:rPr b="0" i="0" lang="en-GB" sz="1600" u="none" cap="none" strike="noStrike">
                <a:solidFill>
                  <a:schemeClr val="dk1"/>
                </a:solidFill>
                <a:latin typeface="Playwrite GB S"/>
                <a:ea typeface="Playwrite GB S"/>
                <a:cs typeface="Playwrite GB S"/>
                <a:sym typeface="Playwrite GB S"/>
              </a:rPr>
              <a:t>This is taught through Jigsaw scheme lessons that often include discussing scenarios that the children are familiar with. We then discuss these in real life situations as they occur.  We encourage the children to initiate conversations whilst taking account of others that are involved in the conversation. The children will develop their confidence to ask questions and to have a go in new situations. They will learn how to manage their own feelings and begin to negotiate and solve problems with the other children around them. </a:t>
            </a:r>
            <a:endParaRPr b="0" i="0" sz="12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600"/>
              <a:buFont typeface="Arial"/>
              <a:buNone/>
            </a:pPr>
            <a:r>
              <a:t/>
            </a:r>
            <a:endParaRPr b="0" i="0" sz="16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600"/>
              <a:buFont typeface="Arial"/>
              <a:buNone/>
            </a:pPr>
            <a:r>
              <a:rPr b="0" i="0" lang="en-GB" sz="1600" u="none" cap="none" strike="noStrike">
                <a:solidFill>
                  <a:schemeClr val="dk1"/>
                </a:solidFill>
                <a:latin typeface="Playwrite GB S"/>
                <a:ea typeface="Playwrite GB S"/>
                <a:cs typeface="Playwrite GB S"/>
                <a:sym typeface="Playwrite GB S"/>
              </a:rPr>
              <a:t>PSED also includes children learning how to manage their own personal needs.</a:t>
            </a:r>
            <a:r>
              <a:rPr b="0" i="0" lang="en-GB" sz="1600" u="none" cap="none" strike="noStrike">
                <a:solidFill>
                  <a:schemeClr val="dk1"/>
                </a:solidFill>
                <a:latin typeface="Playwrite GB S"/>
                <a:ea typeface="Playwrite GB S"/>
                <a:cs typeface="Playwrite GB S"/>
                <a:sym typeface="Playwrite GB S"/>
              </a:rPr>
              <a:t> The children will dress and undress themselves independently. This includes doing </a:t>
            </a:r>
            <a:r>
              <a:rPr b="0" i="0" lang="en-GB" sz="1600" u="none" cap="none" strike="noStrike">
                <a:solidFill>
                  <a:schemeClr val="dk1"/>
                </a:solidFill>
                <a:latin typeface="Playwrite GB S"/>
                <a:ea typeface="Playwrite GB S"/>
                <a:cs typeface="Playwrite GB S"/>
                <a:sym typeface="Playwrite GB S"/>
              </a:rPr>
              <a:t>up fasteners and manipulating clothing that is inside out. The children will learn the key things that are required to stay healthy.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54" name="Shape 454"/>
        <p:cNvGrpSpPr/>
        <p:nvPr/>
      </p:nvGrpSpPr>
      <p:grpSpPr>
        <a:xfrm>
          <a:off x="0" y="0"/>
          <a:ext cx="0" cy="0"/>
          <a:chOff x="0" y="0"/>
          <a:chExt cx="0" cy="0"/>
        </a:xfrm>
      </p:grpSpPr>
      <p:sp>
        <p:nvSpPr>
          <p:cNvPr id="455" name="Google Shape;455;g37ba5872375_2_1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56" name="Google Shape;456;g37ba5872375_2_1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57" name="Google Shape;457;g37ba5872375_2_17"/>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58" name="Google Shape;458;g37ba5872375_2_17"/>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59" name="Google Shape;459;g37ba5872375_2_17"/>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60" name="Google Shape;460;g37ba5872375_2_17"/>
          <p:cNvSpPr txBox="1"/>
          <p:nvPr>
            <p:ph type="ctrTitle"/>
          </p:nvPr>
        </p:nvSpPr>
        <p:spPr>
          <a:xfrm>
            <a:off x="443345" y="2493367"/>
            <a:ext cx="2851500" cy="1276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2500">
                <a:solidFill>
                  <a:schemeClr val="lt1"/>
                </a:solidFill>
                <a:latin typeface="Playwrite GB S"/>
                <a:ea typeface="Playwrite GB S"/>
                <a:cs typeface="Playwrite GB S"/>
                <a:sym typeface="Playwrite GB S"/>
              </a:rPr>
              <a:t>Nursery</a:t>
            </a:r>
            <a:endParaRPr sz="25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t/>
            </a:r>
            <a:endParaRPr sz="25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2500">
                <a:solidFill>
                  <a:schemeClr val="lt1"/>
                </a:solidFill>
                <a:latin typeface="Playwrite GB S"/>
                <a:ea typeface="Playwrite GB S"/>
                <a:cs typeface="Playwrite GB S"/>
                <a:sym typeface="Playwrite GB S"/>
              </a:rPr>
              <a:t>Communication</a:t>
            </a:r>
            <a:br>
              <a:rPr lang="en-GB" sz="2500">
                <a:solidFill>
                  <a:schemeClr val="lt1"/>
                </a:solidFill>
                <a:latin typeface="Playwrite GB S"/>
                <a:ea typeface="Playwrite GB S"/>
                <a:cs typeface="Playwrite GB S"/>
                <a:sym typeface="Playwrite GB S"/>
              </a:rPr>
            </a:br>
            <a:r>
              <a:rPr lang="en-GB" sz="2500">
                <a:solidFill>
                  <a:schemeClr val="lt1"/>
                </a:solidFill>
                <a:latin typeface="Playwrite GB S"/>
                <a:ea typeface="Playwrite GB S"/>
                <a:cs typeface="Playwrite GB S"/>
                <a:sym typeface="Playwrite GB S"/>
              </a:rPr>
              <a:t>&amp; Language</a:t>
            </a:r>
            <a:r>
              <a:rPr lang="en-GB" sz="2500">
                <a:solidFill>
                  <a:srgbClr val="FF0000"/>
                </a:solidFill>
                <a:latin typeface="Playwrite GB S"/>
                <a:ea typeface="Playwrite GB S"/>
                <a:cs typeface="Playwrite GB S"/>
                <a:sym typeface="Playwrite GB S"/>
              </a:rPr>
              <a:t> </a:t>
            </a:r>
            <a:endParaRPr sz="4100">
              <a:solidFill>
                <a:srgbClr val="FF0000"/>
              </a:solidFill>
              <a:latin typeface="Playwrite GB S"/>
              <a:ea typeface="Playwrite GB S"/>
              <a:cs typeface="Playwrite GB S"/>
              <a:sym typeface="Playwrite GB S"/>
            </a:endParaRPr>
          </a:p>
        </p:txBody>
      </p:sp>
      <p:sp>
        <p:nvSpPr>
          <p:cNvPr id="461" name="Google Shape;461;g37ba5872375_2_17"/>
          <p:cNvSpPr txBox="1"/>
          <p:nvPr/>
        </p:nvSpPr>
        <p:spPr>
          <a:xfrm>
            <a:off x="3890478" y="523791"/>
            <a:ext cx="4935900" cy="5864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700"/>
              <a:buFont typeface="Arial"/>
              <a:buNone/>
            </a:pPr>
            <a:r>
              <a:rPr b="0" i="0" lang="en-GB" sz="1700" u="none" cap="none" strike="noStrike">
                <a:solidFill>
                  <a:schemeClr val="dk1"/>
                </a:solidFill>
                <a:latin typeface="Playwrite GB S"/>
                <a:ea typeface="Playwrite GB S"/>
                <a:cs typeface="Playwrite GB S"/>
                <a:sym typeface="Playwrite GB S"/>
              </a:rPr>
              <a:t>The children will develop their listening skills in Nursery by listening to stories. They will listen to many of these stories several times. As they become familiar with the stories they will join in with repeated phrases. </a:t>
            </a:r>
            <a:endParaRPr b="0" i="0" sz="17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700"/>
              <a:buFont typeface="Arial"/>
              <a:buNone/>
            </a:pPr>
            <a:r>
              <a:t/>
            </a:r>
            <a:endParaRPr b="0" i="0" sz="17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700"/>
              <a:buFont typeface="Arial"/>
              <a:buNone/>
            </a:pPr>
            <a:r>
              <a:rPr b="0" i="0" lang="en-GB" sz="1700" u="none" cap="none" strike="noStrike">
                <a:solidFill>
                  <a:schemeClr val="dk1"/>
                </a:solidFill>
                <a:latin typeface="Playwrite GB S"/>
                <a:ea typeface="Playwrite GB S"/>
                <a:cs typeface="Playwrite GB S"/>
                <a:sym typeface="Playwrite GB S"/>
              </a:rPr>
              <a:t>As the children speak, they will be encouraged to extend their sentences using ‘and’ and ‘because’. </a:t>
            </a:r>
            <a:endParaRPr b="0" i="0" sz="17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700"/>
              <a:buFont typeface="Arial"/>
              <a:buNone/>
            </a:pPr>
            <a:r>
              <a:rPr b="0" i="0" lang="en-GB" sz="1700" u="none" cap="none" strike="noStrike">
                <a:solidFill>
                  <a:schemeClr val="dk1"/>
                </a:solidFill>
                <a:latin typeface="Playwrite GB S"/>
                <a:ea typeface="Playwrite GB S"/>
                <a:cs typeface="Playwrite GB S"/>
                <a:sym typeface="Playwrite GB S"/>
              </a:rPr>
              <a:t>They will be asked to explain what is happening and anticipate what will happen next in stories and in real life situations. </a:t>
            </a:r>
            <a:endParaRPr b="0" i="0" sz="17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700"/>
              <a:buFont typeface="Arial"/>
              <a:buNone/>
            </a:pPr>
            <a:r>
              <a:t/>
            </a:r>
            <a:endParaRPr b="0" i="0" sz="17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700"/>
              <a:buFont typeface="Arial"/>
              <a:buNone/>
            </a:pPr>
            <a:r>
              <a:rPr b="0" i="0" lang="en-GB" sz="1700" u="none" cap="none" strike="noStrike">
                <a:solidFill>
                  <a:schemeClr val="dk1"/>
                </a:solidFill>
                <a:latin typeface="Playwrite GB S"/>
                <a:ea typeface="Playwrite GB S"/>
                <a:cs typeface="Playwrite GB S"/>
                <a:sym typeface="Playwrite GB S"/>
              </a:rPr>
              <a:t>The children will develop their ability to describe their own feelings.</a:t>
            </a:r>
            <a:endParaRPr b="0" i="0" sz="13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700"/>
              <a:buFont typeface="Arial"/>
              <a:buNone/>
            </a:pPr>
            <a:r>
              <a:t/>
            </a:r>
            <a:endParaRPr b="0" i="0" sz="17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700"/>
              <a:buFont typeface="Arial"/>
              <a:buNone/>
            </a:pPr>
            <a:r>
              <a:rPr b="0" i="0" lang="en-GB" sz="1700" u="none" cap="none" strike="noStrike">
                <a:solidFill>
                  <a:schemeClr val="dk1"/>
                </a:solidFill>
                <a:latin typeface="Playwrite GB S"/>
                <a:ea typeface="Playwrite GB S"/>
                <a:cs typeface="Playwrite GB S"/>
                <a:sym typeface="Playwrite GB S"/>
              </a:rPr>
              <a:t>During the year, Nursery children will expand their vocabulary using words that reflect the experiences they have had. </a:t>
            </a:r>
            <a:endParaRPr b="0" i="0" sz="1700" u="none" cap="none" strike="noStrike">
              <a:solidFill>
                <a:schemeClr val="dk1"/>
              </a:solidFill>
              <a:latin typeface="Playwrite GB S"/>
              <a:ea typeface="Playwrite GB S"/>
              <a:cs typeface="Playwrite GB S"/>
              <a:sym typeface="Playwrite GB 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65" name="Shape 465"/>
        <p:cNvGrpSpPr/>
        <p:nvPr/>
      </p:nvGrpSpPr>
      <p:grpSpPr>
        <a:xfrm>
          <a:off x="0" y="0"/>
          <a:ext cx="0" cy="0"/>
          <a:chOff x="0" y="0"/>
          <a:chExt cx="0" cy="0"/>
        </a:xfrm>
      </p:grpSpPr>
      <p:sp>
        <p:nvSpPr>
          <p:cNvPr id="466" name="Google Shape;466;g37ba5872375_20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67" name="Google Shape;467;g37ba5872375_20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68" name="Google Shape;468;g37ba5872375_20_0"/>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69" name="Google Shape;469;g37ba5872375_20_0"/>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70" name="Google Shape;470;g37ba5872375_20_0"/>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71" name="Google Shape;471;g37ba5872375_20_0"/>
          <p:cNvSpPr txBox="1"/>
          <p:nvPr>
            <p:ph type="ctrTitle"/>
          </p:nvPr>
        </p:nvSpPr>
        <p:spPr>
          <a:xfrm>
            <a:off x="443345" y="2493367"/>
            <a:ext cx="2851500" cy="1276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2500">
                <a:solidFill>
                  <a:schemeClr val="lt1"/>
                </a:solidFill>
                <a:latin typeface="Playwrite GB S"/>
                <a:ea typeface="Playwrite GB S"/>
                <a:cs typeface="Playwrite GB S"/>
                <a:sym typeface="Playwrite GB S"/>
              </a:rPr>
              <a:t>Reception</a:t>
            </a:r>
            <a:endParaRPr sz="25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t/>
            </a:r>
            <a:endParaRPr sz="25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2500">
                <a:solidFill>
                  <a:schemeClr val="lt1"/>
                </a:solidFill>
                <a:latin typeface="Playwrite GB S"/>
                <a:ea typeface="Playwrite GB S"/>
                <a:cs typeface="Playwrite GB S"/>
                <a:sym typeface="Playwrite GB S"/>
              </a:rPr>
              <a:t>Communication</a:t>
            </a:r>
            <a:br>
              <a:rPr lang="en-GB" sz="2500">
                <a:solidFill>
                  <a:schemeClr val="lt1"/>
                </a:solidFill>
                <a:latin typeface="Playwrite GB S"/>
                <a:ea typeface="Playwrite GB S"/>
                <a:cs typeface="Playwrite GB S"/>
                <a:sym typeface="Playwrite GB S"/>
              </a:rPr>
            </a:br>
            <a:r>
              <a:rPr lang="en-GB" sz="2500">
                <a:solidFill>
                  <a:schemeClr val="lt1"/>
                </a:solidFill>
                <a:latin typeface="Playwrite GB S"/>
                <a:ea typeface="Playwrite GB S"/>
                <a:cs typeface="Playwrite GB S"/>
                <a:sym typeface="Playwrite GB S"/>
              </a:rPr>
              <a:t>&amp; Language </a:t>
            </a:r>
            <a:endParaRPr sz="4100">
              <a:solidFill>
                <a:schemeClr val="lt1"/>
              </a:solidFill>
              <a:latin typeface="Playwrite GB S"/>
              <a:ea typeface="Playwrite GB S"/>
              <a:cs typeface="Playwrite GB S"/>
              <a:sym typeface="Playwrite GB S"/>
            </a:endParaRPr>
          </a:p>
        </p:txBody>
      </p:sp>
      <p:sp>
        <p:nvSpPr>
          <p:cNvPr id="472" name="Google Shape;472;g37ba5872375_20_0"/>
          <p:cNvSpPr txBox="1"/>
          <p:nvPr/>
        </p:nvSpPr>
        <p:spPr>
          <a:xfrm>
            <a:off x="3890478" y="523791"/>
            <a:ext cx="4935900" cy="6064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Over time, the children in Reception will be expected to concentrate for longer periods of time on one task. They will learn how to listen and respond appropriately. This may be through stories or instructions that involve more than one step. The children will be encouraged to comment and ask questions about what they have heard. </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The children will be introduced to a wider vocabulary with words used in a variety of contexts. The children will be supported to use these new words appropriately. We will provide them with opportunities to develop their speech and language through </a:t>
            </a:r>
            <a:r>
              <a:rPr lang="en-GB" sz="1800">
                <a:solidFill>
                  <a:schemeClr val="dk1"/>
                </a:solidFill>
                <a:latin typeface="Playwrite GB S"/>
                <a:ea typeface="Playwrite GB S"/>
                <a:cs typeface="Playwrite GB S"/>
                <a:sym typeface="Playwrite GB S"/>
              </a:rPr>
              <a:t>storytelling</a:t>
            </a:r>
            <a:r>
              <a:rPr b="0" i="0" lang="en-GB" sz="1800" u="none" cap="none" strike="noStrike">
                <a:solidFill>
                  <a:schemeClr val="dk1"/>
                </a:solidFill>
                <a:latin typeface="Playwrite GB S"/>
                <a:ea typeface="Playwrite GB S"/>
                <a:cs typeface="Playwrite GB S"/>
                <a:sym typeface="Playwrite GB S"/>
              </a:rPr>
              <a:t> activities. During their play, they will be encouraged to use their own experiences and their imagination to develop the roles they are taking on. </a:t>
            </a:r>
            <a:endParaRPr b="0" i="0" sz="1400" u="none" cap="none" strike="noStrike">
              <a:solidFill>
                <a:srgbClr val="000000"/>
              </a:solidFill>
              <a:latin typeface="Playwrite GB S"/>
              <a:ea typeface="Playwrite GB S"/>
              <a:cs typeface="Playwrite GB S"/>
              <a:sym typeface="Playwrite GB 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76" name="Shape 476"/>
        <p:cNvGrpSpPr/>
        <p:nvPr/>
      </p:nvGrpSpPr>
      <p:grpSpPr>
        <a:xfrm>
          <a:off x="0" y="0"/>
          <a:ext cx="0" cy="0"/>
          <a:chOff x="0" y="0"/>
          <a:chExt cx="0" cy="0"/>
        </a:xfrm>
      </p:grpSpPr>
      <p:sp>
        <p:nvSpPr>
          <p:cNvPr id="477" name="Google Shape;477;g37ba5872375_2_2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78" name="Google Shape;478;g37ba5872375_2_2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79" name="Google Shape;479;g37ba5872375_2_27"/>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80" name="Google Shape;480;g37ba5872375_2_27"/>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81" name="Google Shape;481;g37ba5872375_2_27"/>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82" name="Google Shape;482;g37ba5872375_2_27"/>
          <p:cNvSpPr txBox="1"/>
          <p:nvPr>
            <p:ph type="ctrTitle"/>
          </p:nvPr>
        </p:nvSpPr>
        <p:spPr>
          <a:xfrm>
            <a:off x="443350" y="2493375"/>
            <a:ext cx="3028500" cy="1276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3200">
                <a:solidFill>
                  <a:schemeClr val="lt1"/>
                </a:solidFill>
                <a:latin typeface="Playwrite GB S"/>
                <a:ea typeface="Playwrite GB S"/>
                <a:cs typeface="Playwrite GB S"/>
                <a:sym typeface="Playwrite GB S"/>
              </a:rPr>
              <a:t>Nursery </a:t>
            </a:r>
            <a:endParaRPr sz="32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t/>
            </a:r>
            <a:endParaRPr sz="32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3200">
                <a:solidFill>
                  <a:schemeClr val="lt1"/>
                </a:solidFill>
                <a:latin typeface="Playwrite GB S"/>
                <a:ea typeface="Playwrite GB S"/>
                <a:cs typeface="Playwrite GB S"/>
                <a:sym typeface="Playwrite GB S"/>
              </a:rPr>
              <a:t>Physical Development</a:t>
            </a:r>
            <a:r>
              <a:rPr lang="en-GB" sz="3200">
                <a:solidFill>
                  <a:srgbClr val="FF0000"/>
                </a:solidFill>
                <a:latin typeface="Playwrite GB S"/>
                <a:ea typeface="Playwrite GB S"/>
                <a:cs typeface="Playwrite GB S"/>
                <a:sym typeface="Playwrite GB S"/>
              </a:rPr>
              <a:t> </a:t>
            </a:r>
            <a:endParaRPr>
              <a:solidFill>
                <a:srgbClr val="FF0000"/>
              </a:solidFill>
              <a:latin typeface="Playwrite GB S"/>
              <a:ea typeface="Playwrite GB S"/>
              <a:cs typeface="Playwrite GB S"/>
              <a:sym typeface="Playwrite GB S"/>
            </a:endParaRPr>
          </a:p>
        </p:txBody>
      </p:sp>
      <p:sp>
        <p:nvSpPr>
          <p:cNvPr id="483" name="Google Shape;483;g37ba5872375_2_27"/>
          <p:cNvSpPr txBox="1"/>
          <p:nvPr/>
        </p:nvSpPr>
        <p:spPr>
          <a:xfrm>
            <a:off x="3670438" y="158888"/>
            <a:ext cx="5322300" cy="640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500"/>
              <a:buFont typeface="Arial"/>
              <a:buNone/>
            </a:pPr>
            <a:r>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chemeClr val="dk1"/>
              </a:buClr>
              <a:buSzPts val="1500"/>
              <a:buFont typeface="Arial"/>
              <a:buNone/>
            </a:pPr>
            <a:r>
              <a:rPr b="0" i="0" lang="en-GB" sz="1500" u="none" cap="none" strike="noStrike">
                <a:solidFill>
                  <a:schemeClr val="dk1"/>
                </a:solidFill>
                <a:latin typeface="Playwrite GB S"/>
                <a:ea typeface="Playwrite GB S"/>
                <a:cs typeface="Playwrite GB S"/>
                <a:sym typeface="Playwrite GB S"/>
              </a:rPr>
              <a:t>The children will have their P.E. lesson on a Tuesday, but they will continue to develop physically throughout each day. The PE kit requirement for Nursery is for them to come into school wearing the Valley P.E kit and have a pair of pumps that can be kept in school in their purple drawstring bag.They can wear black trainers to school that day. They will access the outdoor area every day so please ensure that they have a coat in school every day.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500"/>
              <a:buFont typeface="Arial"/>
              <a:buNone/>
            </a:pPr>
            <a:r>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500"/>
              <a:buFont typeface="Arial"/>
              <a:buNone/>
            </a:pPr>
            <a:r>
              <a:rPr b="0" i="0" lang="en-GB" sz="1500" u="none" cap="none" strike="noStrike">
                <a:solidFill>
                  <a:schemeClr val="dk1"/>
                </a:solidFill>
                <a:latin typeface="Playwrite GB S"/>
                <a:ea typeface="Playwrite GB S"/>
                <a:cs typeface="Playwrite GB S"/>
                <a:sym typeface="Playwrite GB S"/>
              </a:rPr>
              <a:t>They will develop their skills to move in a variety of ways whilst negotiating obstacles and learn how to catch a large ball and climb equipment safely.  They will learn how to keep healthy and safe.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500"/>
              <a:buFont typeface="Arial"/>
              <a:buNone/>
            </a:pPr>
            <a:r>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500"/>
              <a:buFont typeface="Arial"/>
              <a:buNone/>
            </a:pPr>
            <a:r>
              <a:rPr b="0" i="0" lang="en-GB" sz="1500" u="none" cap="none" strike="noStrike">
                <a:solidFill>
                  <a:schemeClr val="dk1"/>
                </a:solidFill>
                <a:latin typeface="Playwrite GB S"/>
                <a:ea typeface="Playwrite GB S"/>
                <a:cs typeface="Playwrite GB S"/>
                <a:sym typeface="Playwrite GB S"/>
              </a:rPr>
              <a:t>Physical development also includes fine motor skills. The children will explore a selection of pre-writing activities such as threading, mark making, using children’s tweezers and they will use children’s safety scissors.</a:t>
            </a:r>
            <a:endParaRPr b="0" i="0" sz="11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500"/>
              <a:buFont typeface="Arial"/>
              <a:buNone/>
            </a:pPr>
            <a:r>
              <a:rPr b="0" i="0" lang="en-GB" sz="1500" u="none" cap="none" strike="noStrike">
                <a:solidFill>
                  <a:schemeClr val="dk1"/>
                </a:solidFill>
                <a:latin typeface="Playwrite GB S"/>
                <a:ea typeface="Playwrite GB S"/>
                <a:cs typeface="Playwrite GB S"/>
                <a:sym typeface="Playwrite GB S"/>
              </a:rPr>
              <a:t>You can purchase a pair of scissors like the ones used in school from Amazon.  </a:t>
            </a:r>
            <a:r>
              <a:rPr b="0" i="0" lang="en-GB" sz="1500" u="sng" cap="none" strike="noStrike">
                <a:solidFill>
                  <a:schemeClr val="dk1"/>
                </a:solidFill>
                <a:latin typeface="Playwrite GB S"/>
                <a:ea typeface="Playwrite GB S"/>
                <a:cs typeface="Playwrite GB S"/>
                <a:sym typeface="Playwrite GB S"/>
                <a:hlinkClick r:id="rId4">
                  <a:extLst>
                    <a:ext uri="{A12FA001-AC4F-418D-AE19-62706E023703}">
                      <ahyp:hlinkClr val="tx"/>
                    </a:ext>
                  </a:extLst>
                </a:hlinkClick>
              </a:rPr>
              <a:t>Amazon safety scissors</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chemeClr val="dk1"/>
              </a:solidFill>
              <a:latin typeface="Playwrite GB S"/>
              <a:ea typeface="Playwrite GB S"/>
              <a:cs typeface="Playwrite GB S"/>
              <a:sym typeface="Playwrite GB 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87" name="Shape 487"/>
        <p:cNvGrpSpPr/>
        <p:nvPr/>
      </p:nvGrpSpPr>
      <p:grpSpPr>
        <a:xfrm>
          <a:off x="0" y="0"/>
          <a:ext cx="0" cy="0"/>
          <a:chOff x="0" y="0"/>
          <a:chExt cx="0" cy="0"/>
        </a:xfrm>
      </p:grpSpPr>
      <p:sp>
        <p:nvSpPr>
          <p:cNvPr id="488" name="Google Shape;488;g37ba5872375_22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89" name="Google Shape;489;g37ba5872375_22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90" name="Google Shape;490;g37ba5872375_22_0"/>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91" name="Google Shape;491;g37ba5872375_22_0"/>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92" name="Google Shape;492;g37ba5872375_22_0"/>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493" name="Google Shape;493;g37ba5872375_22_0"/>
          <p:cNvSpPr txBox="1"/>
          <p:nvPr>
            <p:ph type="ctrTitle"/>
          </p:nvPr>
        </p:nvSpPr>
        <p:spPr>
          <a:xfrm>
            <a:off x="443350" y="2493375"/>
            <a:ext cx="3028500" cy="1276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3200">
                <a:solidFill>
                  <a:schemeClr val="lt1"/>
                </a:solidFill>
                <a:latin typeface="Playwrite GB S"/>
                <a:ea typeface="Playwrite GB S"/>
                <a:cs typeface="Playwrite GB S"/>
                <a:sym typeface="Playwrite GB S"/>
              </a:rPr>
              <a:t>Reception </a:t>
            </a:r>
            <a:endParaRPr sz="32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t/>
            </a:r>
            <a:endParaRPr sz="32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3200">
                <a:solidFill>
                  <a:schemeClr val="lt1"/>
                </a:solidFill>
                <a:latin typeface="Playwrite GB S"/>
                <a:ea typeface="Playwrite GB S"/>
                <a:cs typeface="Playwrite GB S"/>
                <a:sym typeface="Playwrite GB S"/>
              </a:rPr>
              <a:t>Physical Development</a:t>
            </a:r>
            <a:r>
              <a:rPr lang="en-GB" sz="3200">
                <a:solidFill>
                  <a:srgbClr val="FF0000"/>
                </a:solidFill>
                <a:latin typeface="Playwrite GB S"/>
                <a:ea typeface="Playwrite GB S"/>
                <a:cs typeface="Playwrite GB S"/>
                <a:sym typeface="Playwrite GB S"/>
              </a:rPr>
              <a:t> </a:t>
            </a:r>
            <a:endParaRPr>
              <a:solidFill>
                <a:srgbClr val="FF0000"/>
              </a:solidFill>
              <a:latin typeface="Playwrite GB S"/>
              <a:ea typeface="Playwrite GB S"/>
              <a:cs typeface="Playwrite GB S"/>
              <a:sym typeface="Playwrite GB S"/>
            </a:endParaRPr>
          </a:p>
        </p:txBody>
      </p:sp>
      <p:sp>
        <p:nvSpPr>
          <p:cNvPr id="494" name="Google Shape;494;g37ba5872375_22_0"/>
          <p:cNvSpPr txBox="1"/>
          <p:nvPr/>
        </p:nvSpPr>
        <p:spPr>
          <a:xfrm>
            <a:off x="3670438" y="158888"/>
            <a:ext cx="5322300" cy="6203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700"/>
              <a:buFont typeface="Arial"/>
              <a:buNone/>
            </a:pPr>
            <a:r>
              <a:rPr b="0" i="0" lang="en-GB" sz="1700" u="none" cap="none" strike="noStrike">
                <a:solidFill>
                  <a:schemeClr val="dk1"/>
                </a:solidFill>
                <a:latin typeface="Playwrite GB S"/>
                <a:ea typeface="Playwrite GB S"/>
                <a:cs typeface="Playwrite GB S"/>
                <a:sym typeface="Playwrite GB S"/>
              </a:rPr>
              <a:t>Physical development includes bigger gross motor movements and smaller fine motor movements.</a:t>
            </a:r>
            <a:endParaRPr b="0" i="0" sz="13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700"/>
              <a:buFont typeface="Arial"/>
              <a:buNone/>
            </a:pPr>
            <a:r>
              <a:rPr b="0" i="0" lang="en-GB" sz="1700" u="none" cap="none" strike="noStrike">
                <a:solidFill>
                  <a:schemeClr val="dk1"/>
                </a:solidFill>
                <a:latin typeface="Playwrite GB S"/>
                <a:ea typeface="Playwrite GB S"/>
                <a:cs typeface="Playwrite GB S"/>
                <a:sym typeface="Playwrite GB S"/>
              </a:rPr>
              <a:t>The children will be encouraged to experiment with movement and provided with resources that enables them to jump, climb, hop, skip and balance. </a:t>
            </a:r>
            <a:endParaRPr b="0" i="0" sz="13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700"/>
              <a:buFont typeface="Arial"/>
              <a:buNone/>
            </a:pPr>
            <a:r>
              <a:rPr b="0" i="0" lang="en-GB" sz="1700" u="none" cap="none" strike="noStrike">
                <a:solidFill>
                  <a:schemeClr val="dk1"/>
                </a:solidFill>
                <a:latin typeface="Playwrite GB S"/>
                <a:ea typeface="Playwrite GB S"/>
                <a:cs typeface="Playwrite GB S"/>
                <a:sym typeface="Playwrite GB S"/>
              </a:rPr>
              <a:t>During Reception, children will begin to use a dominant hand and hold a pencil effectively. Children will have handwriting sessions and be shown the correct way to form each letter. </a:t>
            </a:r>
            <a:endParaRPr b="0" i="0" sz="13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700"/>
              <a:buFont typeface="Arial"/>
              <a:buNone/>
            </a:pPr>
            <a:r>
              <a:rPr b="0" i="0" lang="en-GB" sz="1700" u="none" cap="none" strike="noStrike">
                <a:solidFill>
                  <a:schemeClr val="dk1"/>
                </a:solidFill>
                <a:latin typeface="Playwrite GB S"/>
                <a:ea typeface="Playwrite GB S"/>
                <a:cs typeface="Playwrite GB S"/>
                <a:sym typeface="Playwrite GB S"/>
              </a:rPr>
              <a:t>The children will also learn to use a variety of tools safely and competently such as paintbrushes, scissors and cutlery.</a:t>
            </a:r>
            <a:endParaRPr b="0" i="0" sz="13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700"/>
              <a:buFont typeface="Arial"/>
              <a:buNone/>
            </a:pPr>
            <a:r>
              <a:rPr b="0" i="0" lang="en-GB" sz="1700" u="none" cap="none" strike="noStrike">
                <a:solidFill>
                  <a:schemeClr val="dk1"/>
                </a:solidFill>
                <a:latin typeface="Playwrite GB S"/>
                <a:ea typeface="Playwrite GB S"/>
                <a:cs typeface="Playwrite GB S"/>
                <a:sym typeface="Playwrite GB S"/>
              </a:rPr>
              <a:t>They will begin to show accuracy and care when drawing.</a:t>
            </a:r>
            <a:endParaRPr b="0" i="0" sz="13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700"/>
              <a:buFont typeface="Arial"/>
              <a:buNone/>
            </a:pPr>
            <a:r>
              <a:rPr b="1" i="0" lang="en-GB" sz="1700" u="none" cap="none" strike="noStrike">
                <a:solidFill>
                  <a:schemeClr val="dk1"/>
                </a:solidFill>
                <a:latin typeface="Playwrite GB S"/>
                <a:ea typeface="Playwrite GB S"/>
                <a:cs typeface="Playwrite GB S"/>
                <a:sym typeface="Playwrite GB S"/>
              </a:rPr>
              <a:t>PE lessons: </a:t>
            </a:r>
            <a:r>
              <a:rPr b="0" i="0" lang="en-GB" sz="1700" u="none" cap="none" strike="noStrike">
                <a:solidFill>
                  <a:schemeClr val="dk1"/>
                </a:solidFill>
                <a:latin typeface="Playwrite GB S"/>
                <a:ea typeface="Playwrite GB S"/>
                <a:cs typeface="Playwrite GB S"/>
                <a:sym typeface="Playwrite GB S"/>
              </a:rPr>
              <a:t>(Reception children must come to school wearing their PE kit)</a:t>
            </a:r>
            <a:endParaRPr b="0" i="0" sz="17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700"/>
              <a:buFont typeface="Arial"/>
              <a:buNone/>
            </a:pPr>
            <a:r>
              <a:rPr b="0" i="0" lang="en-GB" sz="1700" u="none" cap="none" strike="noStrike">
                <a:solidFill>
                  <a:schemeClr val="dk1"/>
                </a:solidFill>
                <a:latin typeface="Playwrite GB S"/>
                <a:ea typeface="Playwrite GB S"/>
                <a:cs typeface="Playwrite GB S"/>
                <a:sym typeface="Playwrite GB S"/>
              </a:rPr>
              <a:t>Wednesday – Grylls</a:t>
            </a:r>
            <a:endParaRPr b="0" i="0" sz="13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700"/>
              <a:buFont typeface="Arial"/>
              <a:buNone/>
            </a:pPr>
            <a:r>
              <a:rPr b="0" i="0" lang="en-GB" sz="1700" u="none" cap="none" strike="noStrike">
                <a:solidFill>
                  <a:schemeClr val="dk1"/>
                </a:solidFill>
                <a:latin typeface="Playwrite GB S"/>
                <a:ea typeface="Playwrite GB S"/>
                <a:cs typeface="Playwrite GB S"/>
                <a:sym typeface="Playwrite GB S"/>
              </a:rPr>
              <a:t>Wednesday - Aston</a:t>
            </a:r>
            <a:endParaRPr b="0" i="0" sz="17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700"/>
              <a:buFont typeface="Arial"/>
              <a:buNone/>
            </a:pPr>
            <a:r>
              <a:rPr b="0" i="0" lang="en-GB" sz="1700" u="none" cap="none" strike="noStrike">
                <a:solidFill>
                  <a:schemeClr val="dk1"/>
                </a:solidFill>
                <a:latin typeface="Playwrite GB S"/>
                <a:ea typeface="Playwrite GB S"/>
                <a:cs typeface="Playwrite GB S"/>
                <a:sym typeface="Playwrite GB S"/>
              </a:rPr>
              <a:t>Wednesday - Peake</a:t>
            </a:r>
            <a:endParaRPr b="0" i="0" sz="1300" u="none" cap="none" strike="noStrike">
              <a:solidFill>
                <a:srgbClr val="000000"/>
              </a:solidFill>
              <a:latin typeface="Playwrite GB S"/>
              <a:ea typeface="Playwrite GB S"/>
              <a:cs typeface="Playwrite GB S"/>
              <a:sym typeface="Playwrite GB 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98" name="Shape 498"/>
        <p:cNvGrpSpPr/>
        <p:nvPr/>
      </p:nvGrpSpPr>
      <p:grpSpPr>
        <a:xfrm>
          <a:off x="0" y="0"/>
          <a:ext cx="0" cy="0"/>
          <a:chOff x="0" y="0"/>
          <a:chExt cx="0" cy="0"/>
        </a:xfrm>
      </p:grpSpPr>
      <p:sp>
        <p:nvSpPr>
          <p:cNvPr id="499" name="Google Shape;499;g37ba5872375_16_11"/>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00" name="Google Shape;500;g37ba5872375_16_11"/>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01" name="Google Shape;501;g37ba5872375_16_11"/>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02" name="Google Shape;502;g37ba5872375_16_11"/>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03" name="Google Shape;503;g37ba5872375_16_11"/>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04" name="Google Shape;504;g37ba5872375_16_11"/>
          <p:cNvSpPr txBox="1"/>
          <p:nvPr>
            <p:ph type="ctrTitle"/>
          </p:nvPr>
        </p:nvSpPr>
        <p:spPr>
          <a:xfrm>
            <a:off x="443345" y="2493367"/>
            <a:ext cx="2851500" cy="1276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3900">
                <a:solidFill>
                  <a:schemeClr val="lt1"/>
                </a:solidFill>
                <a:latin typeface="Playwrite GB S"/>
                <a:ea typeface="Playwrite GB S"/>
                <a:cs typeface="Playwrite GB S"/>
                <a:sym typeface="Playwrite GB S"/>
              </a:rPr>
              <a:t>Nursery </a:t>
            </a:r>
            <a:endParaRPr sz="39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3900">
                <a:solidFill>
                  <a:schemeClr val="lt1"/>
                </a:solidFill>
                <a:latin typeface="Playwrite GB S"/>
                <a:ea typeface="Playwrite GB S"/>
                <a:cs typeface="Playwrite GB S"/>
                <a:sym typeface="Playwrite GB S"/>
              </a:rPr>
              <a:t>Literacy</a:t>
            </a:r>
            <a:r>
              <a:rPr lang="en-GB" sz="3900">
                <a:solidFill>
                  <a:srgbClr val="FF0000"/>
                </a:solidFill>
                <a:latin typeface="Playwrite GB S"/>
                <a:ea typeface="Playwrite GB S"/>
                <a:cs typeface="Playwrite GB S"/>
                <a:sym typeface="Playwrite GB S"/>
              </a:rPr>
              <a:t>  </a:t>
            </a:r>
            <a:r>
              <a:rPr lang="en-GB" sz="3900">
                <a:solidFill>
                  <a:srgbClr val="FF0000"/>
                </a:solidFill>
                <a:latin typeface="Calibri"/>
                <a:ea typeface="Calibri"/>
                <a:cs typeface="Calibri"/>
                <a:sym typeface="Calibri"/>
              </a:rPr>
              <a:t> </a:t>
            </a:r>
            <a:br>
              <a:rPr lang="en-GB" sz="3200">
                <a:solidFill>
                  <a:schemeClr val="lt1"/>
                </a:solidFill>
                <a:latin typeface="Calibri"/>
                <a:ea typeface="Calibri"/>
                <a:cs typeface="Calibri"/>
                <a:sym typeface="Calibri"/>
              </a:rPr>
            </a:br>
            <a:r>
              <a:rPr lang="en-GB" sz="3200">
                <a:solidFill>
                  <a:schemeClr val="lt1"/>
                </a:solidFill>
                <a:latin typeface="Calibri"/>
                <a:ea typeface="Calibri"/>
                <a:cs typeface="Calibri"/>
                <a:sym typeface="Calibri"/>
              </a:rPr>
              <a:t> </a:t>
            </a:r>
            <a:endParaRPr/>
          </a:p>
        </p:txBody>
      </p:sp>
      <p:sp>
        <p:nvSpPr>
          <p:cNvPr id="505" name="Google Shape;505;g37ba5872375_16_11"/>
          <p:cNvSpPr txBox="1"/>
          <p:nvPr/>
        </p:nvSpPr>
        <p:spPr>
          <a:xfrm>
            <a:off x="3738149" y="391631"/>
            <a:ext cx="5146800" cy="939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600"/>
              </a:spcBef>
              <a:spcAft>
                <a:spcPts val="0"/>
              </a:spcAft>
              <a:buClr>
                <a:srgbClr val="000000"/>
              </a:buClr>
              <a:buSzPts val="1500"/>
              <a:buFont typeface="Arial"/>
              <a:buNone/>
            </a:pPr>
            <a:r>
              <a:rPr b="0" i="0" lang="en-GB" sz="1500" u="none" cap="none" strike="noStrike">
                <a:solidFill>
                  <a:schemeClr val="dk1"/>
                </a:solidFill>
                <a:latin typeface="Playwrite GB S"/>
                <a:ea typeface="Playwrite GB S"/>
                <a:cs typeface="Playwrite GB S"/>
                <a:sym typeface="Playwrite GB S"/>
              </a:rPr>
              <a:t>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t/>
            </a:r>
            <a:endParaRPr b="1"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t/>
            </a:r>
            <a:endParaRPr b="1" i="0" sz="1500" u="none" cap="none" strike="noStrike">
              <a:solidFill>
                <a:schemeClr val="dk1"/>
              </a:solidFill>
              <a:latin typeface="Playwrite GB S"/>
              <a:ea typeface="Playwrite GB S"/>
              <a:cs typeface="Playwrite GB S"/>
              <a:sym typeface="Playwrite GB S"/>
            </a:endParaRPr>
          </a:p>
        </p:txBody>
      </p:sp>
      <p:sp>
        <p:nvSpPr>
          <p:cNvPr id="506" name="Google Shape;506;g37ba5872375_16_11"/>
          <p:cNvSpPr txBox="1"/>
          <p:nvPr/>
        </p:nvSpPr>
        <p:spPr>
          <a:xfrm>
            <a:off x="3816500" y="391625"/>
            <a:ext cx="5068500" cy="5719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Playwrite GB S"/>
                <a:ea typeface="Playwrite GB S"/>
                <a:cs typeface="Playwrite GB S"/>
                <a:sym typeface="Playwrite GB S"/>
              </a:rPr>
              <a:t>As well as the Prime areas, the EYFS curriculum includes four Specific areas – Literacy, Maths, Understanding the World and Expressive Arts and Design.</a:t>
            </a:r>
            <a:endParaRPr b="0" i="0" sz="14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400"/>
              <a:buFont typeface="Arial"/>
              <a:buNone/>
            </a:pPr>
            <a:r>
              <a:rPr b="1" i="0" lang="en-GB" sz="1400" u="none" cap="none" strike="noStrike">
                <a:solidFill>
                  <a:schemeClr val="dk1"/>
                </a:solidFill>
                <a:latin typeface="Playwrite GB S"/>
                <a:ea typeface="Playwrite GB S"/>
                <a:cs typeface="Playwrite GB S"/>
                <a:sym typeface="Playwrite GB S"/>
              </a:rPr>
              <a:t>Reading</a:t>
            </a:r>
            <a:endParaRPr b="0" i="0" sz="10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Playwrite GB S"/>
                <a:ea typeface="Playwrite GB S"/>
                <a:cs typeface="Playwrite GB S"/>
                <a:sym typeface="Playwrite GB S"/>
              </a:rPr>
              <a:t>The children will listen to stories one to one with an adult, in </a:t>
            </a:r>
            <a:r>
              <a:rPr lang="en-GB">
                <a:solidFill>
                  <a:schemeClr val="dk1"/>
                </a:solidFill>
                <a:latin typeface="Playwrite GB S"/>
                <a:ea typeface="Playwrite GB S"/>
                <a:cs typeface="Playwrite GB S"/>
                <a:sym typeface="Playwrite GB S"/>
              </a:rPr>
              <a:t>family </a:t>
            </a:r>
            <a:r>
              <a:rPr b="0" i="0" lang="en-GB" sz="1400" u="none" cap="none" strike="noStrike">
                <a:solidFill>
                  <a:schemeClr val="dk1"/>
                </a:solidFill>
                <a:latin typeface="Playwrite GB S"/>
                <a:ea typeface="Playwrite GB S"/>
                <a:cs typeface="Playwrite GB S"/>
                <a:sym typeface="Playwrite GB S"/>
              </a:rPr>
              <a:t>groups and with their</a:t>
            </a:r>
            <a:r>
              <a:rPr lang="en-GB">
                <a:solidFill>
                  <a:schemeClr val="dk1"/>
                </a:solidFill>
                <a:latin typeface="Playwrite GB S"/>
                <a:ea typeface="Playwrite GB S"/>
                <a:cs typeface="Playwrite GB S"/>
                <a:sym typeface="Playwrite GB S"/>
              </a:rPr>
              <a:t> year group</a:t>
            </a:r>
            <a:r>
              <a:rPr b="0" i="0" lang="en-GB" sz="1400" u="none" cap="none" strike="noStrike">
                <a:solidFill>
                  <a:schemeClr val="dk1"/>
                </a:solidFill>
                <a:latin typeface="Playwrite GB S"/>
                <a:ea typeface="Playwrite GB S"/>
                <a:cs typeface="Playwrite GB S"/>
                <a:sym typeface="Playwrite GB S"/>
              </a:rPr>
              <a:t>. They will be encouraged to look at books independently handling them with care. Each child will bring home a library book each week that we would like you to read to your child several times. This will help them to understand that writing conveys meaning in readiness for them to become confident readers in the future. </a:t>
            </a:r>
            <a:endParaRPr b="0" i="0" sz="10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Playwrite GB S"/>
                <a:ea typeface="Playwrite GB S"/>
                <a:cs typeface="Playwrite GB S"/>
                <a:sym typeface="Playwrite GB S"/>
              </a:rPr>
              <a:t>Please point out print in your everyday activities such as shop names and brand names on boxes etc. </a:t>
            </a:r>
            <a:endParaRPr b="0" i="0" sz="14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chemeClr val="dk1"/>
                </a:solidFill>
                <a:latin typeface="Playwrite GB S"/>
                <a:ea typeface="Playwrite GB S"/>
                <a:cs typeface="Playwrite GB S"/>
                <a:sym typeface="Playwrite GB S"/>
              </a:rPr>
              <a:t>Writing </a:t>
            </a:r>
            <a:endParaRPr b="1" i="0" sz="14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Playwrite GB S"/>
                <a:ea typeface="Playwrite GB S"/>
                <a:cs typeface="Playwrite GB S"/>
                <a:sym typeface="Playwrite GB S"/>
              </a:rPr>
              <a:t>The children will be encouraged to use marks in their play to represent their ideas. They will learn to write their name </a:t>
            </a:r>
            <a:r>
              <a:rPr lang="en-GB">
                <a:solidFill>
                  <a:schemeClr val="dk1"/>
                </a:solidFill>
                <a:latin typeface="Playwrite GB S"/>
                <a:ea typeface="Playwrite GB S"/>
                <a:cs typeface="Playwrite GB S"/>
                <a:sym typeface="Playwrite GB S"/>
              </a:rPr>
              <a:t>and start to </a:t>
            </a:r>
            <a:r>
              <a:rPr lang="en-GB">
                <a:solidFill>
                  <a:schemeClr val="dk1"/>
                </a:solidFill>
                <a:latin typeface="Playwrite GB S"/>
                <a:ea typeface="Playwrite GB S"/>
                <a:cs typeface="Playwrite GB S"/>
                <a:sym typeface="Playwrite GB S"/>
              </a:rPr>
              <a:t>write simple words using their phonics as the year progresses.</a:t>
            </a:r>
            <a:endParaRPr b="0" i="0" sz="1400" u="none" cap="none" strike="noStrike">
              <a:solidFill>
                <a:srgbClr val="FEFEFE"/>
              </a:solidFill>
              <a:latin typeface="Century Gothic"/>
              <a:ea typeface="Century Gothic"/>
              <a:cs typeface="Century Gothic"/>
              <a:sym typeface="Century Gothic"/>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10" name="Shape 510"/>
        <p:cNvGrpSpPr/>
        <p:nvPr/>
      </p:nvGrpSpPr>
      <p:grpSpPr>
        <a:xfrm>
          <a:off x="0" y="0"/>
          <a:ext cx="0" cy="0"/>
          <a:chOff x="0" y="0"/>
          <a:chExt cx="0" cy="0"/>
        </a:xfrm>
      </p:grpSpPr>
      <p:sp>
        <p:nvSpPr>
          <p:cNvPr id="511" name="Google Shape;511;g37ba5872375_16_23"/>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12" name="Google Shape;512;g37ba5872375_16_23"/>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13" name="Google Shape;513;g37ba5872375_16_23"/>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14" name="Google Shape;514;g37ba5872375_16_23"/>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15" name="Google Shape;515;g37ba5872375_16_23"/>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16" name="Google Shape;516;g37ba5872375_16_23"/>
          <p:cNvSpPr txBox="1"/>
          <p:nvPr>
            <p:ph type="ctrTitle"/>
          </p:nvPr>
        </p:nvSpPr>
        <p:spPr>
          <a:xfrm>
            <a:off x="443345" y="2493367"/>
            <a:ext cx="2851500" cy="1276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3900">
                <a:solidFill>
                  <a:schemeClr val="lt1"/>
                </a:solidFill>
                <a:latin typeface="Playwrite GB S"/>
                <a:ea typeface="Playwrite GB S"/>
                <a:cs typeface="Playwrite GB S"/>
                <a:sym typeface="Playwrite GB S"/>
              </a:rPr>
              <a:t>Nursery </a:t>
            </a:r>
            <a:endParaRPr sz="39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t/>
            </a:r>
            <a:endParaRPr sz="39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3900">
                <a:solidFill>
                  <a:schemeClr val="lt1"/>
                </a:solidFill>
                <a:latin typeface="Playwrite GB S"/>
                <a:ea typeface="Playwrite GB S"/>
                <a:cs typeface="Playwrite GB S"/>
                <a:sym typeface="Playwrite GB S"/>
              </a:rPr>
              <a:t>Phonics</a:t>
            </a:r>
            <a:r>
              <a:rPr lang="en-GB" sz="3900">
                <a:solidFill>
                  <a:srgbClr val="FF0000"/>
                </a:solidFill>
                <a:latin typeface="Playwrite GB S"/>
                <a:ea typeface="Playwrite GB S"/>
                <a:cs typeface="Playwrite GB S"/>
                <a:sym typeface="Playwrite GB S"/>
              </a:rPr>
              <a:t>  </a:t>
            </a:r>
            <a:br>
              <a:rPr lang="en-GB" sz="3200">
                <a:solidFill>
                  <a:schemeClr val="lt1"/>
                </a:solidFill>
                <a:latin typeface="Calibri"/>
                <a:ea typeface="Calibri"/>
                <a:cs typeface="Calibri"/>
                <a:sym typeface="Calibri"/>
              </a:rPr>
            </a:br>
            <a:r>
              <a:rPr lang="en-GB" sz="3200">
                <a:solidFill>
                  <a:schemeClr val="lt1"/>
                </a:solidFill>
                <a:latin typeface="Calibri"/>
                <a:ea typeface="Calibri"/>
                <a:cs typeface="Calibri"/>
                <a:sym typeface="Calibri"/>
              </a:rPr>
              <a:t> </a:t>
            </a:r>
            <a:endParaRPr/>
          </a:p>
        </p:txBody>
      </p:sp>
      <p:sp>
        <p:nvSpPr>
          <p:cNvPr id="517" name="Google Shape;517;g37ba5872375_16_23"/>
          <p:cNvSpPr txBox="1"/>
          <p:nvPr/>
        </p:nvSpPr>
        <p:spPr>
          <a:xfrm>
            <a:off x="3738149" y="391631"/>
            <a:ext cx="5146800" cy="939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600"/>
              </a:spcBef>
              <a:spcAft>
                <a:spcPts val="0"/>
              </a:spcAft>
              <a:buClr>
                <a:srgbClr val="000000"/>
              </a:buClr>
              <a:buSzPts val="1500"/>
              <a:buFont typeface="Arial"/>
              <a:buNone/>
            </a:pPr>
            <a:r>
              <a:rPr b="0" i="0" lang="en-GB" sz="1500" u="none" cap="none" strike="noStrike">
                <a:solidFill>
                  <a:schemeClr val="dk1"/>
                </a:solidFill>
                <a:latin typeface="Playwrite GB S"/>
                <a:ea typeface="Playwrite GB S"/>
                <a:cs typeface="Playwrite GB S"/>
                <a:sym typeface="Playwrite GB S"/>
              </a:rPr>
              <a:t>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t/>
            </a:r>
            <a:endParaRPr b="1"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t/>
            </a:r>
            <a:endParaRPr b="1" i="0" sz="1500" u="none" cap="none" strike="noStrike">
              <a:solidFill>
                <a:schemeClr val="dk1"/>
              </a:solidFill>
              <a:latin typeface="Playwrite GB S"/>
              <a:ea typeface="Playwrite GB S"/>
              <a:cs typeface="Playwrite GB S"/>
              <a:sym typeface="Playwrite GB S"/>
            </a:endParaRPr>
          </a:p>
        </p:txBody>
      </p:sp>
      <p:sp>
        <p:nvSpPr>
          <p:cNvPr id="518" name="Google Shape;518;g37ba5872375_16_23"/>
          <p:cNvSpPr txBox="1"/>
          <p:nvPr/>
        </p:nvSpPr>
        <p:spPr>
          <a:xfrm>
            <a:off x="3816500" y="391625"/>
            <a:ext cx="5068500" cy="6564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600"/>
              <a:buFont typeface="Arial"/>
              <a:buNone/>
            </a:pPr>
            <a:r>
              <a:rPr b="1" i="0" lang="en-GB" sz="1600" u="none" cap="none" strike="noStrike">
                <a:solidFill>
                  <a:schemeClr val="dk1"/>
                </a:solidFill>
                <a:latin typeface="Playwrite GB S"/>
                <a:ea typeface="Playwrite GB S"/>
                <a:cs typeface="Playwrite GB S"/>
                <a:sym typeface="Playwrite GB S"/>
              </a:rPr>
              <a:t>Phonics </a:t>
            </a:r>
            <a:endParaRPr b="0" i="0" sz="12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600"/>
              <a:buFont typeface="Arial"/>
              <a:buNone/>
            </a:pPr>
            <a:r>
              <a:rPr b="0" i="0" lang="en-GB" sz="1600" u="none" cap="none" strike="noStrike">
                <a:solidFill>
                  <a:schemeClr val="dk1"/>
                </a:solidFill>
                <a:latin typeface="Playwrite GB S"/>
                <a:ea typeface="Playwrite GB S"/>
                <a:cs typeface="Playwrite GB S"/>
                <a:sym typeface="Playwrite GB S"/>
              </a:rPr>
              <a:t>The children in Nursery will take part in phonics sessions with their family group teacher. The sessions will concentrate on developing children's speaking and listening skills and lay the foundations for the phonic work which starts in Reception. The emphasis during Nursery is to get children attuned to the sounds around them and ready to begin developing oral blending and segmenting skills required for reading and writing.</a:t>
            </a:r>
            <a:endParaRPr b="0" i="0" sz="12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Playwrite GB S"/>
                <a:ea typeface="Playwrite GB S"/>
                <a:cs typeface="Playwrite GB S"/>
                <a:sym typeface="Playwrite GB S"/>
              </a:rPr>
              <a:t>Throughout the year the children will explore:</a:t>
            </a:r>
            <a:endParaRPr b="0" i="0" sz="12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Environmental sounds</a:t>
            </a:r>
            <a:endParaRPr b="0" i="0" sz="12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Instrumental sounds</a:t>
            </a:r>
            <a:endParaRPr b="0" i="0" sz="12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Body percussion</a:t>
            </a:r>
            <a:endParaRPr b="0" i="0" sz="12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Rhythm and rhyme</a:t>
            </a:r>
            <a:endParaRPr b="0" i="0" sz="12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Alliteration</a:t>
            </a:r>
            <a:endParaRPr b="0" i="0" sz="12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Vocal sounds.</a:t>
            </a:r>
            <a:endParaRPr b="0" i="0" sz="1200" u="none" cap="none" strike="noStrike">
              <a:solidFill>
                <a:schemeClr val="dk1"/>
              </a:solidFill>
              <a:latin typeface="Playwrite GB S"/>
              <a:ea typeface="Playwrite GB S"/>
              <a:cs typeface="Playwrite GB S"/>
              <a:sym typeface="Playwrite GB S"/>
            </a:endParaRPr>
          </a:p>
          <a:p>
            <a:pPr indent="-171450" lvl="0" marL="285750" marR="0" rtl="0" algn="l">
              <a:lnSpc>
                <a:spcPct val="100000"/>
              </a:lnSpc>
              <a:spcBef>
                <a:spcPts val="0"/>
              </a:spcBef>
              <a:spcAft>
                <a:spcPts val="0"/>
              </a:spcAft>
              <a:buClr>
                <a:schemeClr val="lt1"/>
              </a:buClr>
              <a:buSzPts val="1800"/>
              <a:buFont typeface="Arial"/>
              <a:buNone/>
            </a:pPr>
            <a:r>
              <a:t/>
            </a:r>
            <a:endParaRPr b="0" i="0" sz="16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chemeClr val="dk1"/>
              </a:buClr>
              <a:buSzPts val="1600"/>
              <a:buFont typeface="Arial"/>
              <a:buNone/>
            </a:pPr>
            <a:r>
              <a:rPr b="0" i="0" lang="en-GB" sz="1600" u="none" cap="none" strike="noStrike">
                <a:solidFill>
                  <a:schemeClr val="dk1"/>
                </a:solidFill>
                <a:latin typeface="Playwrite GB S"/>
                <a:ea typeface="Playwrite GB S"/>
                <a:cs typeface="Playwrite GB S"/>
                <a:sym typeface="Playwrite GB S"/>
              </a:rPr>
              <a:t>In the summer term, the children will begin to orally blend and segment words. This will prepare the children to break words into sounds e.g. cat = c-a-t. This will prepare children for learning to read and write words in Reception.</a:t>
            </a:r>
            <a:endParaRPr b="0" i="0" sz="1200" u="none" cap="none" strike="noStrike">
              <a:solidFill>
                <a:schemeClr val="dk1"/>
              </a:solidFill>
              <a:latin typeface="Playwrite GB S"/>
              <a:ea typeface="Playwrite GB S"/>
              <a:cs typeface="Playwrite GB S"/>
              <a:sym typeface="Playwrite GB 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22" name="Shape 522"/>
        <p:cNvGrpSpPr/>
        <p:nvPr/>
      </p:nvGrpSpPr>
      <p:grpSpPr>
        <a:xfrm>
          <a:off x="0" y="0"/>
          <a:ext cx="0" cy="0"/>
          <a:chOff x="0" y="0"/>
          <a:chExt cx="0" cy="0"/>
        </a:xfrm>
      </p:grpSpPr>
      <p:sp>
        <p:nvSpPr>
          <p:cNvPr id="523" name="Google Shape;523;g37ba5872375_2_3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24" name="Google Shape;524;g37ba5872375_2_3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25" name="Google Shape;525;g37ba5872375_2_37"/>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26" name="Google Shape;526;g37ba5872375_2_37"/>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27" name="Google Shape;527;g37ba5872375_2_37"/>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28" name="Google Shape;528;g37ba5872375_2_37"/>
          <p:cNvSpPr txBox="1"/>
          <p:nvPr>
            <p:ph type="ctrTitle"/>
          </p:nvPr>
        </p:nvSpPr>
        <p:spPr>
          <a:xfrm>
            <a:off x="443345" y="2493367"/>
            <a:ext cx="2851500" cy="1276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3900">
                <a:solidFill>
                  <a:schemeClr val="lt1"/>
                </a:solidFill>
                <a:latin typeface="Playwrite GB S"/>
                <a:ea typeface="Playwrite GB S"/>
                <a:cs typeface="Playwrite GB S"/>
                <a:sym typeface="Playwrite GB S"/>
              </a:rPr>
              <a:t>Reception </a:t>
            </a:r>
            <a:endParaRPr sz="39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t/>
            </a:r>
            <a:endParaRPr sz="39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3900">
                <a:solidFill>
                  <a:schemeClr val="lt1"/>
                </a:solidFill>
                <a:latin typeface="Playwrite GB S"/>
                <a:ea typeface="Playwrite GB S"/>
                <a:cs typeface="Playwrite GB S"/>
                <a:sym typeface="Playwrite GB S"/>
              </a:rPr>
              <a:t>Literacy </a:t>
            </a:r>
            <a:br>
              <a:rPr lang="en-GB" sz="3200">
                <a:solidFill>
                  <a:schemeClr val="lt1"/>
                </a:solidFill>
                <a:latin typeface="Calibri"/>
                <a:ea typeface="Calibri"/>
                <a:cs typeface="Calibri"/>
                <a:sym typeface="Calibri"/>
              </a:rPr>
            </a:br>
            <a:r>
              <a:rPr lang="en-GB" sz="3200">
                <a:solidFill>
                  <a:schemeClr val="lt1"/>
                </a:solidFill>
                <a:latin typeface="Calibri"/>
                <a:ea typeface="Calibri"/>
                <a:cs typeface="Calibri"/>
                <a:sym typeface="Calibri"/>
              </a:rPr>
              <a:t> </a:t>
            </a:r>
            <a:endParaRPr/>
          </a:p>
        </p:txBody>
      </p:sp>
      <p:sp>
        <p:nvSpPr>
          <p:cNvPr id="529" name="Google Shape;529;g37ba5872375_2_37"/>
          <p:cNvSpPr txBox="1"/>
          <p:nvPr/>
        </p:nvSpPr>
        <p:spPr>
          <a:xfrm>
            <a:off x="3738149" y="391631"/>
            <a:ext cx="5146800" cy="6634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500"/>
              <a:buFont typeface="Arial"/>
              <a:buNone/>
            </a:pPr>
            <a:r>
              <a:rPr b="1" i="0" lang="en-GB" sz="1500" u="none" cap="none" strike="noStrike">
                <a:solidFill>
                  <a:schemeClr val="dk1"/>
                </a:solidFill>
                <a:latin typeface="Playwrite GB S"/>
                <a:ea typeface="Playwrite GB S"/>
                <a:cs typeface="Playwrite GB S"/>
                <a:sym typeface="Playwrite GB S"/>
              </a:rPr>
              <a:t>Reading</a:t>
            </a:r>
            <a:endParaRPr b="0" i="0" sz="11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rPr b="0" i="0" lang="en-GB" sz="1500" u="none" cap="none" strike="noStrike">
                <a:solidFill>
                  <a:schemeClr val="dk1"/>
                </a:solidFill>
                <a:latin typeface="Playwrite GB S"/>
                <a:ea typeface="Playwrite GB S"/>
                <a:cs typeface="Playwrite GB S"/>
                <a:sym typeface="Playwrite GB S"/>
              </a:rPr>
              <a:t>The children will initially bring home a library book for you to read to them. Hearing as many stories as possible will support the children to be ready to read for themselves as they will understand the functions of reading and text. They are also bringing home a sheet that shows you which sound they learned in phonics that day. Reading books will follow at a later date and initially will be picture books for you to talk about the pictures which will then move onto books with words. It is beneficial if the children read the book several times as this will aid their fluency so that they are not sounding out every word. </a:t>
            </a:r>
            <a:r>
              <a:rPr b="0" i="0" lang="en-GB" sz="1300" u="none" cap="none" strike="noStrike">
                <a:solidFill>
                  <a:schemeClr val="dk1"/>
                </a:solidFill>
                <a:latin typeface="Playwrite GB S"/>
                <a:ea typeface="Playwrite GB S"/>
                <a:cs typeface="Playwrite GB S"/>
                <a:sym typeface="Playwrite GB S"/>
              </a:rPr>
              <a:t>WE EXPECT EVERY CHILD TO READ AT LEAST 3 TIMES PER WEEK FOR A MINIMUM OF 10 MINUTES EACH TIME AND FOR THIS TO BE NOTED IN THEIR READING DIARIES BY AN ADULT. </a:t>
            </a:r>
            <a:endParaRPr b="0" i="0" sz="13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300"/>
              <a:buFont typeface="Arial"/>
              <a:buNone/>
            </a:pPr>
            <a:r>
              <a:t/>
            </a:r>
            <a:endParaRPr b="0" i="0" sz="13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rPr b="1" i="0" lang="en-GB" sz="1500" u="none" cap="none" strike="noStrike">
                <a:solidFill>
                  <a:schemeClr val="dk1"/>
                </a:solidFill>
                <a:latin typeface="Playwrite GB S"/>
                <a:ea typeface="Playwrite GB S"/>
                <a:cs typeface="Playwrite GB S"/>
                <a:sym typeface="Playwrite GB S"/>
              </a:rPr>
              <a:t>Writing </a:t>
            </a:r>
            <a:endParaRPr b="0" i="0" sz="11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rPr b="0" i="0" lang="en-GB" sz="1500" u="none" cap="none" strike="noStrike">
                <a:solidFill>
                  <a:schemeClr val="dk1"/>
                </a:solidFill>
                <a:latin typeface="Playwrite GB S"/>
                <a:ea typeface="Playwrite GB S"/>
                <a:cs typeface="Playwrite GB S"/>
                <a:sym typeface="Playwrite GB S"/>
              </a:rPr>
              <a:t>Children will follow a similar process with their writing. They will initially use their own marks to convey meaning and then learn how to write some letter shapes. They will use these letters to build words and eventually will write simple sentences.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t/>
            </a:r>
            <a:endParaRPr b="1"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t/>
            </a:r>
            <a:endParaRPr b="1" i="0" sz="1500" u="none" cap="none" strike="noStrike">
              <a:solidFill>
                <a:schemeClr val="dk1"/>
              </a:solidFill>
              <a:latin typeface="Playwrite GB S"/>
              <a:ea typeface="Playwrite GB S"/>
              <a:cs typeface="Playwrite GB S"/>
              <a:sym typeface="Playwrite GB 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3" name="Shape 533"/>
        <p:cNvGrpSpPr/>
        <p:nvPr/>
      </p:nvGrpSpPr>
      <p:grpSpPr>
        <a:xfrm>
          <a:off x="0" y="0"/>
          <a:ext cx="0" cy="0"/>
          <a:chOff x="0" y="0"/>
          <a:chExt cx="0" cy="0"/>
        </a:xfrm>
      </p:grpSpPr>
      <p:sp>
        <p:nvSpPr>
          <p:cNvPr id="534" name="Google Shape;534;g37ba5872375_2_4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35" name="Google Shape;535;g37ba5872375_2_4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36" name="Google Shape;536;g37ba5872375_2_47"/>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37" name="Google Shape;537;g37ba5872375_2_47"/>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38" name="Google Shape;538;g37ba5872375_2_47"/>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39" name="Google Shape;539;g37ba5872375_2_47"/>
          <p:cNvSpPr txBox="1"/>
          <p:nvPr>
            <p:ph type="ctrTitle"/>
          </p:nvPr>
        </p:nvSpPr>
        <p:spPr>
          <a:xfrm>
            <a:off x="588063" y="2112625"/>
            <a:ext cx="2851500" cy="17763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3200">
                <a:solidFill>
                  <a:schemeClr val="lt1"/>
                </a:solidFill>
                <a:latin typeface="Playwrite GB S"/>
                <a:ea typeface="Playwrite GB S"/>
                <a:cs typeface="Playwrite GB S"/>
                <a:sym typeface="Playwrite GB S"/>
              </a:rPr>
              <a:t>Literacy:</a:t>
            </a:r>
            <a:br>
              <a:rPr lang="en-GB" sz="3200">
                <a:solidFill>
                  <a:schemeClr val="lt1"/>
                </a:solidFill>
                <a:latin typeface="Playwrite GB S"/>
                <a:ea typeface="Playwrite GB S"/>
                <a:cs typeface="Playwrite GB S"/>
                <a:sym typeface="Playwrite GB S"/>
              </a:rPr>
            </a:br>
            <a:r>
              <a:rPr lang="en-GB" sz="3200">
                <a:solidFill>
                  <a:schemeClr val="lt1"/>
                </a:solidFill>
                <a:latin typeface="Playwrite GB S"/>
                <a:ea typeface="Playwrite GB S"/>
                <a:cs typeface="Playwrite GB S"/>
                <a:sym typeface="Playwrite GB S"/>
              </a:rPr>
              <a:t>Phonics in Reception</a:t>
            </a:r>
            <a:endParaRPr/>
          </a:p>
        </p:txBody>
      </p:sp>
      <p:sp>
        <p:nvSpPr>
          <p:cNvPr id="540" name="Google Shape;540;g37ba5872375_2_47"/>
          <p:cNvSpPr txBox="1"/>
          <p:nvPr/>
        </p:nvSpPr>
        <p:spPr>
          <a:xfrm>
            <a:off x="3738149" y="391631"/>
            <a:ext cx="5094000" cy="7280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chemeClr val="dk1"/>
                </a:solidFill>
                <a:latin typeface="Playwrite GB S"/>
                <a:ea typeface="Playwrite GB S"/>
                <a:cs typeface="Playwrite GB S"/>
                <a:sym typeface="Playwrite GB S"/>
              </a:rPr>
              <a:t>Phonics </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Phonics is the key to reading and writing as it breaks words down into the individual sounds. We teach phonics using the Read Write Inc system. The Reception children have started the Set 1 sounds and later in the year they will learn the Set 2 sounds.  The children are taught the sound of the letter and how to sound out words. We call this Fred Talk. </a:t>
            </a:r>
            <a:r>
              <a:rPr b="0" i="0" lang="en-GB" sz="1800" u="sng" cap="none" strike="noStrike">
                <a:solidFill>
                  <a:schemeClr val="dk1"/>
                </a:solidFill>
                <a:latin typeface="Playwrite GB S"/>
                <a:ea typeface="Playwrite GB S"/>
                <a:cs typeface="Playwrite GB S"/>
                <a:sym typeface="Playwrite GB S"/>
                <a:hlinkClick r:id="rId4">
                  <a:extLst>
                    <a:ext uri="{A12FA001-AC4F-418D-AE19-62706E023703}">
                      <ahyp:hlinkClr val="tx"/>
                    </a:ext>
                  </a:extLst>
                </a:hlinkClick>
              </a:rPr>
              <a:t>How to say the sounds</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You can buy your own set of flashcards from Amazon. </a:t>
            </a:r>
            <a:r>
              <a:rPr b="0" i="0" lang="en-GB" sz="1800" u="sng" cap="none" strike="noStrike">
                <a:solidFill>
                  <a:schemeClr val="dk1"/>
                </a:solidFill>
                <a:latin typeface="Playwrite GB S"/>
                <a:ea typeface="Playwrite GB S"/>
                <a:cs typeface="Playwrite GB S"/>
                <a:sym typeface="Playwrite GB S"/>
                <a:hlinkClick r:id="rId5">
                  <a:extLst>
                    <a:ext uri="{A12FA001-AC4F-418D-AE19-62706E023703}">
                      <ahyp:hlinkClr val="tx"/>
                    </a:ext>
                  </a:extLst>
                </a:hlinkClick>
              </a:rPr>
              <a:t>Link to Amazon</a:t>
            </a:r>
            <a:r>
              <a:rPr b="0" i="0" lang="en-GB" sz="1800" u="none" cap="none" strike="noStrike">
                <a:solidFill>
                  <a:schemeClr val="dk1"/>
                </a:solidFill>
                <a:latin typeface="Playwrite GB S"/>
                <a:ea typeface="Playwrite GB S"/>
                <a:cs typeface="Playwrite GB S"/>
                <a:sym typeface="Playwrite GB S"/>
              </a:rPr>
              <a:t> </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Once the children have learned the sound that each letter makes, they learn how to put the sounds together through oral blending and then how to read words and spell. They will then bring home a Read Write Inc reading book that includes the sounds that they know.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Arial"/>
              <a:buNone/>
            </a:pPr>
            <a:r>
              <a:t/>
            </a:r>
            <a:endParaRPr b="1" i="0" sz="1800" u="none" cap="none" strike="noStrike">
              <a:solidFill>
                <a:schemeClr val="dk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Arial"/>
              <a:buNone/>
            </a:pPr>
            <a:r>
              <a:t/>
            </a:r>
            <a:endParaRPr b="1" i="0" sz="1800" u="none" cap="none" strike="noStrike">
              <a:solidFill>
                <a:schemeClr val="dk1"/>
              </a:solidFill>
              <a:latin typeface="Calibri"/>
              <a:ea typeface="Calibri"/>
              <a:cs typeface="Calibri"/>
              <a:sym typeface="Calibri"/>
            </a:endParaRPr>
          </a:p>
        </p:txBody>
      </p:sp>
      <p:pic>
        <p:nvPicPr>
          <p:cNvPr id="541" name="Google Shape;541;g37ba5872375_2_47"/>
          <p:cNvPicPr preferRelativeResize="0"/>
          <p:nvPr/>
        </p:nvPicPr>
        <p:blipFill rotWithShape="1">
          <a:blip r:embed="rId6">
            <a:alphaModFix/>
          </a:blip>
          <a:srcRect b="0" l="0" r="0" t="0"/>
          <a:stretch/>
        </p:blipFill>
        <p:spPr>
          <a:xfrm>
            <a:off x="1372608" y="4122240"/>
            <a:ext cx="1282422" cy="1920857"/>
          </a:xfrm>
          <a:prstGeom prst="rect">
            <a:avLst/>
          </a:prstGeom>
          <a:noFill/>
          <a:ln>
            <a:noFill/>
          </a:ln>
        </p:spPr>
      </p:pic>
      <p:pic>
        <p:nvPicPr>
          <p:cNvPr id="542" name="Google Shape;542;g37ba5872375_2_47"/>
          <p:cNvPicPr preferRelativeResize="0"/>
          <p:nvPr/>
        </p:nvPicPr>
        <p:blipFill rotWithShape="1">
          <a:blip r:embed="rId7">
            <a:alphaModFix/>
          </a:blip>
          <a:srcRect b="0" l="0" r="0" t="0"/>
          <a:stretch/>
        </p:blipFill>
        <p:spPr>
          <a:xfrm>
            <a:off x="866056" y="650571"/>
            <a:ext cx="2295525" cy="12287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47" name="Shape 547"/>
        <p:cNvGrpSpPr/>
        <p:nvPr/>
      </p:nvGrpSpPr>
      <p:grpSpPr>
        <a:xfrm>
          <a:off x="0" y="0"/>
          <a:ext cx="0" cy="0"/>
          <a:chOff x="0" y="0"/>
          <a:chExt cx="0" cy="0"/>
        </a:xfrm>
      </p:grpSpPr>
      <p:sp>
        <p:nvSpPr>
          <p:cNvPr id="548" name="Google Shape;548;g37ba5872375_12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49" name="Google Shape;549;g37ba5872375_12_0"/>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50" name="Google Shape;550;g37ba5872375_12_0"/>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51" name="Google Shape;551;g37ba5872375_12_0"/>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52" name="Google Shape;552;g37ba5872375_12_0"/>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53" name="Google Shape;553;g37ba5872375_12_0"/>
          <p:cNvSpPr txBox="1"/>
          <p:nvPr/>
        </p:nvSpPr>
        <p:spPr>
          <a:xfrm>
            <a:off x="317501" y="2442881"/>
            <a:ext cx="3403200" cy="12747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Playwrite GB S"/>
                <a:ea typeface="Playwrite GB S"/>
                <a:cs typeface="Playwrite GB S"/>
                <a:sym typeface="Playwrite GB S"/>
              </a:rPr>
              <a:t>Homework</a:t>
            </a:r>
            <a:endParaRPr b="0" i="0" sz="14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4400"/>
              <a:buFont typeface="Arial"/>
              <a:buNone/>
            </a:pPr>
            <a:r>
              <a:t/>
            </a:r>
            <a:endParaRPr b="0" i="0" sz="44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2000"/>
              <a:buFont typeface="Arial"/>
              <a:buNone/>
            </a:pPr>
            <a:r>
              <a:rPr b="0" i="0" lang="en-GB" sz="2000" u="none" cap="none" strike="noStrike">
                <a:solidFill>
                  <a:schemeClr val="lt1"/>
                </a:solidFill>
                <a:latin typeface="Playwrite GB S"/>
                <a:ea typeface="Playwrite GB S"/>
                <a:cs typeface="Playwrite GB S"/>
                <a:sym typeface="Playwrite GB S"/>
              </a:rPr>
              <a:t>Will begin at different points in the year</a:t>
            </a:r>
            <a:endParaRPr b="0" i="0" sz="1400" u="none" cap="none" strike="noStrike">
              <a:solidFill>
                <a:schemeClr val="lt1"/>
              </a:solidFill>
              <a:latin typeface="Playwrite GB S"/>
              <a:ea typeface="Playwrite GB S"/>
              <a:cs typeface="Playwrite GB S"/>
              <a:sym typeface="Playwrite GB S"/>
            </a:endParaRPr>
          </a:p>
        </p:txBody>
      </p:sp>
      <p:sp>
        <p:nvSpPr>
          <p:cNvPr id="554" name="Google Shape;554;g37ba5872375_12_0"/>
          <p:cNvSpPr txBox="1"/>
          <p:nvPr/>
        </p:nvSpPr>
        <p:spPr>
          <a:xfrm>
            <a:off x="3635718" y="186476"/>
            <a:ext cx="5423400" cy="723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55" name="Google Shape;555;g37ba5872375_12_0"/>
          <p:cNvSpPr txBox="1"/>
          <p:nvPr/>
        </p:nvSpPr>
        <p:spPr>
          <a:xfrm>
            <a:off x="3717100" y="139550"/>
            <a:ext cx="5427000" cy="6126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600"/>
              </a:spcBef>
              <a:spcAft>
                <a:spcPts val="0"/>
              </a:spcAft>
              <a:buClr>
                <a:srgbClr val="000000"/>
              </a:buClr>
              <a:buSzPts val="1800"/>
              <a:buFont typeface="Arial"/>
              <a:buNone/>
            </a:pPr>
            <a:r>
              <a:rPr b="1" i="0" lang="en-GB" sz="1800" u="none" cap="none" strike="noStrike">
                <a:solidFill>
                  <a:schemeClr val="dk1"/>
                </a:solidFill>
                <a:latin typeface="Playwrite GB S"/>
                <a:ea typeface="Playwrite GB S"/>
                <a:cs typeface="Playwrite GB S"/>
                <a:sym typeface="Playwrite GB S"/>
              </a:rPr>
              <a:t>ENGLISH</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t/>
            </a:r>
            <a:endParaRPr b="1"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rPr b="1" i="0" lang="en-GB" sz="1800" u="none" cap="none" strike="noStrike">
                <a:solidFill>
                  <a:schemeClr val="dk1"/>
                </a:solidFill>
                <a:latin typeface="Playwrite GB S"/>
                <a:ea typeface="Playwrite GB S"/>
                <a:cs typeface="Playwrite GB S"/>
                <a:sym typeface="Playwrite GB S"/>
              </a:rPr>
              <a:t>Reading books</a:t>
            </a:r>
            <a:endParaRPr b="1" i="0" sz="1800" u="none" cap="none" strike="noStrike">
              <a:solidFill>
                <a:schemeClr val="dk1"/>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chemeClr val="dk1"/>
              </a:buClr>
              <a:buSzPts val="1800"/>
              <a:buFont typeface="Playwrite GB S"/>
              <a:buChar char="•"/>
            </a:pPr>
            <a:r>
              <a:rPr b="0" i="0" lang="en-GB" sz="1800" u="none" cap="none" strike="noStrike">
                <a:solidFill>
                  <a:schemeClr val="dk1"/>
                </a:solidFill>
                <a:latin typeface="Playwrite GB S"/>
                <a:ea typeface="Playwrite GB S"/>
                <a:cs typeface="Playwrite GB S"/>
                <a:sym typeface="Playwrite GB S"/>
              </a:rPr>
              <a:t>We expect every child to read at least 3 times per week for a minimum of 10 minutes each time and this to be noted in their reading diaries.</a:t>
            </a:r>
            <a:endParaRPr b="0" i="0" sz="1400" u="none" cap="none" strike="noStrike">
              <a:solidFill>
                <a:srgbClr val="000000"/>
              </a:solidFill>
              <a:latin typeface="Playwrite GB S"/>
              <a:ea typeface="Playwrite GB S"/>
              <a:cs typeface="Playwrite GB S"/>
              <a:sym typeface="Playwrite GB S"/>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rPr b="1" i="0" lang="en-GB" sz="1800" u="none" cap="none" strike="noStrike">
                <a:solidFill>
                  <a:schemeClr val="dk1"/>
                </a:solidFill>
                <a:latin typeface="Playwrite GB S"/>
                <a:ea typeface="Playwrite GB S"/>
                <a:cs typeface="Playwrite GB S"/>
                <a:sym typeface="Playwrite GB S"/>
              </a:rPr>
              <a:t>Phonics</a:t>
            </a:r>
            <a:endParaRPr b="0" i="0" sz="1400" u="none" cap="none" strike="noStrike">
              <a:solidFill>
                <a:srgbClr val="000000"/>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chemeClr val="dk1"/>
              </a:buClr>
              <a:buSzPts val="1800"/>
              <a:buFont typeface="Playwrite GB S"/>
              <a:buChar char="•"/>
            </a:pPr>
            <a:r>
              <a:rPr b="0" i="0" lang="en-GB" sz="1800" u="none" cap="none" strike="noStrike">
                <a:solidFill>
                  <a:schemeClr val="dk1"/>
                </a:solidFill>
                <a:latin typeface="Playwrite GB S"/>
                <a:ea typeface="Playwrite GB S"/>
                <a:cs typeface="Playwrite GB S"/>
                <a:sym typeface="Playwrite GB S"/>
              </a:rPr>
              <a:t>We expect every child to practi</a:t>
            </a:r>
            <a:r>
              <a:rPr lang="en-GB" sz="1800">
                <a:solidFill>
                  <a:schemeClr val="dk1"/>
                </a:solidFill>
                <a:latin typeface="Playwrite GB S"/>
                <a:ea typeface="Playwrite GB S"/>
                <a:cs typeface="Playwrite GB S"/>
                <a:sym typeface="Playwrite GB S"/>
              </a:rPr>
              <a:t>s</a:t>
            </a:r>
            <a:r>
              <a:rPr b="0" i="0" lang="en-GB" sz="1800" u="none" cap="none" strike="noStrike">
                <a:solidFill>
                  <a:schemeClr val="dk1"/>
                </a:solidFill>
                <a:latin typeface="Playwrite GB S"/>
                <a:ea typeface="Playwrite GB S"/>
                <a:cs typeface="Playwrite GB S"/>
                <a:sym typeface="Playwrite GB S"/>
              </a:rPr>
              <a:t>e their sounds daily, using the sheet sent home. These sheets do not need to be sent back into school.</a:t>
            </a:r>
            <a:endParaRPr b="0" i="0" sz="1800" u="none" cap="none" strike="noStrike">
              <a:solidFill>
                <a:schemeClr val="dk1"/>
              </a:solidFill>
              <a:latin typeface="Playwrite GB S"/>
              <a:ea typeface="Playwrite GB S"/>
              <a:cs typeface="Playwrite GB S"/>
              <a:sym typeface="Playwrite GB S"/>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rPr b="1" i="0" lang="en-GB" sz="1800" u="none" cap="none" strike="noStrike">
                <a:solidFill>
                  <a:schemeClr val="dk1"/>
                </a:solidFill>
                <a:latin typeface="Playwrite GB S"/>
                <a:ea typeface="Playwrite GB S"/>
                <a:cs typeface="Playwrite GB S"/>
                <a:sym typeface="Playwrite GB S"/>
              </a:rPr>
              <a:t>Red words</a:t>
            </a:r>
            <a:endParaRPr b="0" i="0" sz="1400" u="none" cap="none" strike="noStrike">
              <a:solidFill>
                <a:srgbClr val="000000"/>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chemeClr val="dk1"/>
              </a:buClr>
              <a:buSzPts val="1800"/>
              <a:buFont typeface="Playwrite GB S"/>
              <a:buChar char="•"/>
            </a:pPr>
            <a:r>
              <a:rPr b="0" i="0" lang="en-GB" sz="1800" u="none" cap="none" strike="noStrike">
                <a:solidFill>
                  <a:schemeClr val="dk1"/>
                </a:solidFill>
                <a:latin typeface="Playwrite GB S"/>
                <a:ea typeface="Playwrite GB S"/>
                <a:cs typeface="Playwrite GB S"/>
                <a:sym typeface="Playwrite GB S"/>
              </a:rPr>
              <a:t>We expect every child to practi</a:t>
            </a:r>
            <a:r>
              <a:rPr lang="en-GB" sz="1800">
                <a:solidFill>
                  <a:schemeClr val="dk1"/>
                </a:solidFill>
                <a:latin typeface="Playwrite GB S"/>
                <a:ea typeface="Playwrite GB S"/>
                <a:cs typeface="Playwrite GB S"/>
                <a:sym typeface="Playwrite GB S"/>
              </a:rPr>
              <a:t>s</a:t>
            </a:r>
            <a:r>
              <a:rPr b="0" i="0" lang="en-GB" sz="1800" u="none" cap="none" strike="noStrike">
                <a:solidFill>
                  <a:schemeClr val="dk1"/>
                </a:solidFill>
                <a:latin typeface="Playwrite GB S"/>
                <a:ea typeface="Playwrite GB S"/>
                <a:cs typeface="Playwrite GB S"/>
                <a:sym typeface="Playwrite GB S"/>
              </a:rPr>
              <a:t>e their red words at least 3 times per week for a minimum of 5 minutes.</a:t>
            </a:r>
            <a:endParaRPr b="0" i="0" sz="1400" u="none" cap="none" strike="noStrike">
              <a:solidFill>
                <a:srgbClr val="000000"/>
              </a:solidFill>
              <a:latin typeface="Playwrite GB S"/>
              <a:ea typeface="Playwrite GB S"/>
              <a:cs typeface="Playwrite GB S"/>
              <a:sym typeface="Playwrite GB S"/>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59" name="Shape 559"/>
        <p:cNvGrpSpPr/>
        <p:nvPr/>
      </p:nvGrpSpPr>
      <p:grpSpPr>
        <a:xfrm>
          <a:off x="0" y="0"/>
          <a:ext cx="0" cy="0"/>
          <a:chOff x="0" y="0"/>
          <a:chExt cx="0" cy="0"/>
        </a:xfrm>
      </p:grpSpPr>
      <p:sp>
        <p:nvSpPr>
          <p:cNvPr id="560" name="Google Shape;560;g37ba5872375_16_291"/>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61" name="Google Shape;561;g37ba5872375_16_291"/>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62" name="Google Shape;562;g37ba5872375_16_291"/>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63" name="Google Shape;563;g37ba5872375_16_291"/>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64" name="Google Shape;564;g37ba5872375_16_291"/>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65" name="Google Shape;565;g37ba5872375_16_291"/>
          <p:cNvSpPr txBox="1"/>
          <p:nvPr>
            <p:ph type="ctrTitle"/>
          </p:nvPr>
        </p:nvSpPr>
        <p:spPr>
          <a:xfrm>
            <a:off x="443350" y="2493375"/>
            <a:ext cx="3127200" cy="17721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3200">
                <a:latin typeface="Playwrite GB S"/>
                <a:ea typeface="Playwrite GB S"/>
                <a:cs typeface="Playwrite GB S"/>
                <a:sym typeface="Playwrite GB S"/>
              </a:rPr>
              <a:t>Nursery </a:t>
            </a:r>
            <a:endParaRPr sz="3200">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3200">
                <a:latin typeface="Playwrite GB S"/>
                <a:ea typeface="Playwrite GB S"/>
                <a:cs typeface="Playwrite GB S"/>
                <a:sym typeface="Playwrite GB S"/>
              </a:rPr>
              <a:t>Mathematical Development</a:t>
            </a:r>
            <a:endParaRPr sz="3200">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t/>
            </a:r>
            <a:endParaRPr sz="3200">
              <a:latin typeface="Playwrite GB S"/>
              <a:ea typeface="Playwrite GB S"/>
              <a:cs typeface="Playwrite GB S"/>
              <a:sym typeface="Playwrite GB S"/>
            </a:endParaRPr>
          </a:p>
          <a:p>
            <a:pPr indent="0" lvl="0" marL="0" rtl="0" algn="ctr">
              <a:lnSpc>
                <a:spcPct val="100000"/>
              </a:lnSpc>
              <a:spcBef>
                <a:spcPts val="0"/>
              </a:spcBef>
              <a:spcAft>
                <a:spcPts val="0"/>
              </a:spcAft>
              <a:buClr>
                <a:schemeClr val="lt1"/>
              </a:buClr>
              <a:buSzPts val="3200"/>
              <a:buFont typeface="Calibri"/>
              <a:buNone/>
            </a:pPr>
            <a:r>
              <a:rPr lang="en-GB" sz="2900">
                <a:latin typeface="Playwrite GB S"/>
                <a:ea typeface="Playwrite GB S"/>
                <a:cs typeface="Playwrite GB S"/>
                <a:sym typeface="Playwrite GB S"/>
              </a:rPr>
              <a:t>Maths Workshop on Tuesday 7th October at 8.45-9.15am</a:t>
            </a:r>
            <a:endParaRPr sz="2900">
              <a:latin typeface="Playwrite GB S"/>
              <a:ea typeface="Playwrite GB S"/>
              <a:cs typeface="Playwrite GB S"/>
              <a:sym typeface="Playwrite GB S"/>
            </a:endParaRPr>
          </a:p>
        </p:txBody>
      </p:sp>
      <p:sp>
        <p:nvSpPr>
          <p:cNvPr id="566" name="Google Shape;566;g37ba5872375_16_291"/>
          <p:cNvSpPr txBox="1"/>
          <p:nvPr/>
        </p:nvSpPr>
        <p:spPr>
          <a:xfrm>
            <a:off x="3738148" y="562566"/>
            <a:ext cx="5265300" cy="5633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chemeClr val="dk1"/>
                </a:solidFill>
                <a:latin typeface="Playwrite GB S"/>
                <a:ea typeface="Playwrite GB S"/>
                <a:cs typeface="Playwrite GB S"/>
                <a:sym typeface="Playwrite GB S"/>
              </a:rPr>
              <a:t>The children will be exposed to numbers and patterns in their play.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rPr b="0" i="0" lang="en-GB" sz="1500" u="none" cap="none" strike="noStrike">
                <a:solidFill>
                  <a:schemeClr val="dk1"/>
                </a:solidFill>
                <a:latin typeface="Playwrite GB S"/>
                <a:ea typeface="Playwrite GB S"/>
                <a:cs typeface="Playwrite GB S"/>
                <a:sym typeface="Playwrite GB S"/>
              </a:rPr>
              <a:t>Nursery children will explore patterns in a variety of situations. They will create, continue and find the errors in patterns.</a:t>
            </a:r>
            <a:endParaRPr b="0" i="0" sz="11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rPr b="0" i="0" lang="en-GB" sz="1500" u="none" cap="none" strike="noStrike">
                <a:solidFill>
                  <a:schemeClr val="dk1"/>
                </a:solidFill>
                <a:latin typeface="Playwrite GB S"/>
                <a:ea typeface="Playwrite GB S"/>
                <a:cs typeface="Playwrite GB S"/>
                <a:sym typeface="Playwrite GB S"/>
              </a:rPr>
              <a:t>The children will develop a deep understanding of numbers up to 5 and learn how to count beyond 5. They will explore how to represent the numbers using fingers, marks on paper and objects. The children will count objects and be shown that it is not just objects that can be counted e.g. claps, jumps etc. They will be shown that if a set of objects is shared the total will remain the same.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t/>
            </a:r>
            <a:endParaRPr b="0" i="0" sz="15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500"/>
              <a:buFont typeface="Arial"/>
              <a:buNone/>
            </a:pPr>
            <a:r>
              <a:rPr b="0" i="0" lang="en-GB" sz="1500" u="none" cap="none" strike="noStrike">
                <a:solidFill>
                  <a:schemeClr val="dk1"/>
                </a:solidFill>
                <a:latin typeface="Playwrite GB S"/>
                <a:ea typeface="Playwrite GB S"/>
                <a:cs typeface="Playwrite GB S"/>
                <a:sym typeface="Playwrite GB S"/>
              </a:rPr>
              <a:t>Nursery children will look for shapes in the environment and begin to describe them and look for similarities between shapes. They will use shapes in their play that are suitable for the task asked of them. Through play, the children will begin to use language linked to position, capacity and measure. </a:t>
            </a:r>
            <a:endParaRPr b="0" i="0" sz="1500" u="none" cap="none" strike="noStrike">
              <a:solidFill>
                <a:schemeClr val="dk1"/>
              </a:solidFill>
              <a:latin typeface="Playwrite GB S"/>
              <a:ea typeface="Playwrite GB S"/>
              <a:cs typeface="Playwrite GB S"/>
              <a:sym typeface="Playwrite GB S"/>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70" name="Shape 570"/>
        <p:cNvGrpSpPr/>
        <p:nvPr/>
      </p:nvGrpSpPr>
      <p:grpSpPr>
        <a:xfrm>
          <a:off x="0" y="0"/>
          <a:ext cx="0" cy="0"/>
          <a:chOff x="0" y="0"/>
          <a:chExt cx="0" cy="0"/>
        </a:xfrm>
      </p:grpSpPr>
      <p:sp>
        <p:nvSpPr>
          <p:cNvPr id="571" name="Google Shape;571;g37ba5872375_2_5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72" name="Google Shape;572;g37ba5872375_2_5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73" name="Google Shape;573;g37ba5872375_2_59"/>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74" name="Google Shape;574;g37ba5872375_2_59"/>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75" name="Google Shape;575;g37ba5872375_2_59"/>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76" name="Google Shape;576;g37ba5872375_2_59"/>
          <p:cNvSpPr txBox="1"/>
          <p:nvPr>
            <p:ph type="ctrTitle"/>
          </p:nvPr>
        </p:nvSpPr>
        <p:spPr>
          <a:xfrm>
            <a:off x="443350" y="1835979"/>
            <a:ext cx="2851500" cy="19335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3200"/>
              <a:buFont typeface="Calibri"/>
              <a:buNone/>
            </a:pPr>
            <a:r>
              <a:rPr lang="en-GB" sz="2900">
                <a:solidFill>
                  <a:schemeClr val="lt1"/>
                </a:solidFill>
                <a:latin typeface="Playwrite GB S"/>
                <a:ea typeface="Playwrite GB S"/>
                <a:cs typeface="Playwrite GB S"/>
                <a:sym typeface="Playwrite GB S"/>
              </a:rPr>
              <a:t>Reception </a:t>
            </a:r>
            <a:endParaRPr sz="29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t/>
            </a:r>
            <a:endParaRPr sz="2900">
              <a:solidFill>
                <a:schemeClr val="lt1"/>
              </a:solidFill>
              <a:latin typeface="Playwrite GB S"/>
              <a:ea typeface="Playwrite GB S"/>
              <a:cs typeface="Playwrite GB S"/>
              <a:sym typeface="Playwrite GB S"/>
            </a:endParaRPr>
          </a:p>
          <a:p>
            <a:pPr indent="0" lvl="0" marL="0" rtl="0" algn="l">
              <a:lnSpc>
                <a:spcPct val="100000"/>
              </a:lnSpc>
              <a:spcBef>
                <a:spcPts val="0"/>
              </a:spcBef>
              <a:spcAft>
                <a:spcPts val="0"/>
              </a:spcAft>
              <a:buClr>
                <a:schemeClr val="lt1"/>
              </a:buClr>
              <a:buSzPts val="3200"/>
              <a:buFont typeface="Calibri"/>
              <a:buNone/>
            </a:pPr>
            <a:r>
              <a:rPr lang="en-GB" sz="2900">
                <a:solidFill>
                  <a:schemeClr val="lt1"/>
                </a:solidFill>
                <a:latin typeface="Playwrite GB S"/>
                <a:ea typeface="Playwrite GB S"/>
                <a:cs typeface="Playwrite GB S"/>
                <a:sym typeface="Playwrite GB S"/>
              </a:rPr>
              <a:t>Mathematical Development</a:t>
            </a:r>
            <a:endParaRPr sz="4500">
              <a:solidFill>
                <a:schemeClr val="lt1"/>
              </a:solidFill>
              <a:latin typeface="Playwrite GB S"/>
              <a:ea typeface="Playwrite GB S"/>
              <a:cs typeface="Playwrite GB S"/>
              <a:sym typeface="Playwrite GB S"/>
            </a:endParaRPr>
          </a:p>
        </p:txBody>
      </p:sp>
      <p:sp>
        <p:nvSpPr>
          <p:cNvPr id="577" name="Google Shape;577;g37ba5872375_2_59"/>
          <p:cNvSpPr txBox="1"/>
          <p:nvPr/>
        </p:nvSpPr>
        <p:spPr>
          <a:xfrm>
            <a:off x="3911173" y="510988"/>
            <a:ext cx="4952400" cy="5510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Playwrite GB S"/>
                <a:ea typeface="Playwrite GB S"/>
                <a:cs typeface="Playwrite GB S"/>
                <a:sym typeface="Playwrite GB S"/>
              </a:rPr>
              <a:t>The children will explore aspects of Maths through a variety of experiences to develop a deep understanding of each area. </a:t>
            </a:r>
            <a:endParaRPr b="0" i="0" sz="12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Playwrite GB S"/>
                <a:ea typeface="Playwrite GB S"/>
                <a:cs typeface="Playwrite GB S"/>
                <a:sym typeface="Playwrite GB S"/>
              </a:rPr>
              <a:t>Children will develop a deep understanding of numbers within 10. They will learn to subitise (recognise quantities without counting) to 5 and automatically recall number bonds to 5 and then 10. They will count confidently beyond 10. They will count, match numbers to amounts, use the language of fewer and more and solve problems that involve halving, doubling and sharing. </a:t>
            </a:r>
            <a:endParaRPr b="0" i="0" sz="12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1"/>
                </a:solidFill>
                <a:latin typeface="Playwrite GB S"/>
                <a:ea typeface="Playwrite GB S"/>
                <a:cs typeface="Playwrite GB S"/>
                <a:sym typeface="Playwrite GB S"/>
              </a:rPr>
              <a:t>Children will use everyday language to talk about size, weight, capacity, position, distance, time and money to compare quantities and objects and to solve problems. They  will recognise, create and describe patterns. They will explore characteristics of everyday objects and shapes and use mathematical language to describe them.</a:t>
            </a:r>
            <a:endParaRPr b="0" i="0" sz="1200" u="none" cap="none" strike="noStrike">
              <a:solidFill>
                <a:srgbClr val="000000"/>
              </a:solidFill>
              <a:latin typeface="Playwrite GB S"/>
              <a:ea typeface="Playwrite GB S"/>
              <a:cs typeface="Playwrite GB S"/>
              <a:sym typeface="Playwrite GB 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2" name="Shape 582"/>
        <p:cNvGrpSpPr/>
        <p:nvPr/>
      </p:nvGrpSpPr>
      <p:grpSpPr>
        <a:xfrm>
          <a:off x="0" y="0"/>
          <a:ext cx="0" cy="0"/>
          <a:chOff x="0" y="0"/>
          <a:chExt cx="0" cy="0"/>
        </a:xfrm>
      </p:grpSpPr>
      <p:sp>
        <p:nvSpPr>
          <p:cNvPr id="583" name="Google Shape;583;g37ba5872375_16_34"/>
          <p:cNvSpPr txBox="1"/>
          <p:nvPr>
            <p:ph type="ctrTitle"/>
          </p:nvPr>
        </p:nvSpPr>
        <p:spPr>
          <a:xfrm>
            <a:off x="6226200" y="2346499"/>
            <a:ext cx="2370900" cy="19065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EBEBEB"/>
              </a:buClr>
              <a:buSzPts val="3200"/>
              <a:buFont typeface="Calibri"/>
              <a:buNone/>
            </a:pPr>
            <a:r>
              <a:rPr lang="en-GB" sz="2800">
                <a:solidFill>
                  <a:schemeClr val="lt1"/>
                </a:solidFill>
                <a:latin typeface="Playwrite GB S"/>
                <a:ea typeface="Playwrite GB S"/>
                <a:cs typeface="Playwrite GB S"/>
                <a:sym typeface="Playwrite GB S"/>
              </a:rPr>
              <a:t>Nursery</a:t>
            </a:r>
            <a:br>
              <a:rPr lang="en-GB" sz="2800">
                <a:solidFill>
                  <a:schemeClr val="lt1"/>
                </a:solidFill>
                <a:latin typeface="Playwrite GB S"/>
                <a:ea typeface="Playwrite GB S"/>
                <a:cs typeface="Playwrite GB S"/>
                <a:sym typeface="Playwrite GB S"/>
              </a:rPr>
            </a:br>
            <a:r>
              <a:rPr lang="en-GB" sz="2800">
                <a:solidFill>
                  <a:schemeClr val="lt1"/>
                </a:solidFill>
                <a:latin typeface="Playwrite GB S"/>
                <a:ea typeface="Playwrite GB S"/>
                <a:cs typeface="Playwrite GB S"/>
                <a:sym typeface="Playwrite GB S"/>
              </a:rPr>
              <a:t>Curriculum Themes</a:t>
            </a:r>
            <a:r>
              <a:rPr lang="en-GB" sz="3200">
                <a:solidFill>
                  <a:schemeClr val="lt1"/>
                </a:solidFill>
                <a:latin typeface="Calibri"/>
                <a:ea typeface="Calibri"/>
                <a:cs typeface="Calibri"/>
                <a:sym typeface="Calibri"/>
              </a:rPr>
              <a:t> </a:t>
            </a:r>
            <a:endParaRPr>
              <a:solidFill>
                <a:schemeClr val="lt1"/>
              </a:solidFill>
            </a:endParaRPr>
          </a:p>
        </p:txBody>
      </p:sp>
      <p:grpSp>
        <p:nvGrpSpPr>
          <p:cNvPr id="584" name="Google Shape;584;g37ba5872375_16_34"/>
          <p:cNvGrpSpPr/>
          <p:nvPr/>
        </p:nvGrpSpPr>
        <p:grpSpPr>
          <a:xfrm>
            <a:off x="317524" y="384421"/>
            <a:ext cx="6029202" cy="6071444"/>
            <a:chOff x="423365" y="384421"/>
            <a:chExt cx="8038936" cy="6071444"/>
          </a:xfrm>
        </p:grpSpPr>
        <p:sp>
          <p:nvSpPr>
            <p:cNvPr id="585" name="Google Shape;585;g37ba5872375_16_34"/>
            <p:cNvSpPr/>
            <p:nvPr/>
          </p:nvSpPr>
          <p:spPr>
            <a:xfrm flipH="1">
              <a:off x="423365" y="402165"/>
              <a:ext cx="6785100" cy="605370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86" name="Google Shape;586;g37ba5872375_16_34"/>
            <p:cNvSpPr/>
            <p:nvPr/>
          </p:nvSpPr>
          <p:spPr>
            <a:xfrm flipH="1" rot="5400000">
              <a:off x="4616672" y="2801718"/>
              <a:ext cx="6053675" cy="1254560"/>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587" name="Google Shape;587;g37ba5872375_16_34"/>
            <p:cNvSpPr/>
            <p:nvPr/>
          </p:nvSpPr>
          <p:spPr>
            <a:xfrm flipH="1" rot="5677505">
              <a:off x="6459825" y="1826075"/>
              <a:ext cx="3299419" cy="440920"/>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graphicFrame>
        <p:nvGraphicFramePr>
          <p:cNvPr id="588" name="Google Shape;588;g37ba5872375_16_34"/>
          <p:cNvGraphicFramePr/>
          <p:nvPr/>
        </p:nvGraphicFramePr>
        <p:xfrm>
          <a:off x="0" y="2582951"/>
          <a:ext cx="3000000" cy="3000000"/>
        </p:xfrm>
        <a:graphic>
          <a:graphicData uri="http://schemas.openxmlformats.org/drawingml/2006/table">
            <a:tbl>
              <a:tblPr bandRow="1" firstRow="1">
                <a:noFill/>
                <a:tableStyleId>{015E516D-DEBE-4587-82AD-94AA02E894DA}</a:tableStyleId>
              </a:tblPr>
              <a:tblGrid>
                <a:gridCol w="645025"/>
                <a:gridCol w="892100"/>
                <a:gridCol w="921000"/>
                <a:gridCol w="769975"/>
                <a:gridCol w="843050"/>
                <a:gridCol w="874900"/>
                <a:gridCol w="900550"/>
              </a:tblGrid>
              <a:tr h="931950">
                <a:tc>
                  <a:txBody>
                    <a:bodyPr/>
                    <a:lstStyle/>
                    <a:p>
                      <a:pPr indent="0" lvl="0" marL="0" marR="0" rtl="0" algn="l">
                        <a:lnSpc>
                          <a:spcPct val="100000"/>
                        </a:lnSpc>
                        <a:spcBef>
                          <a:spcPts val="0"/>
                        </a:spcBef>
                        <a:spcAft>
                          <a:spcPts val="0"/>
                        </a:spcAft>
                        <a:buClr>
                          <a:srgbClr val="000000"/>
                        </a:buClr>
                        <a:buSzPts val="1300"/>
                        <a:buFont typeface="Arial"/>
                        <a:buNone/>
                      </a:pPr>
                      <a:r>
                        <a:t/>
                      </a:r>
                      <a:endParaRPr b="0" sz="1300" u="none" cap="none" strike="noStrike">
                        <a:solidFill>
                          <a:schemeClr val="dk1"/>
                        </a:solidFill>
                        <a:latin typeface="Playwrite GB S"/>
                        <a:ea typeface="Playwrite GB S"/>
                        <a:cs typeface="Playwrite GB S"/>
                        <a:sym typeface="Playwrite GB S"/>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solidFill>
                            <a:schemeClr val="dk1"/>
                          </a:solidFill>
                          <a:latin typeface="Playwrite GB S"/>
                          <a:ea typeface="Playwrite GB S"/>
                          <a:cs typeface="Playwrite GB S"/>
                          <a:sym typeface="Playwrite GB S"/>
                        </a:rPr>
                        <a:t>Autumn 1</a:t>
                      </a:r>
                      <a:endParaRPr b="0" sz="1200" u="none" cap="none" strike="noStrike">
                        <a:solidFill>
                          <a:schemeClr val="dk1"/>
                        </a:solidFill>
                        <a:latin typeface="Playwrite GB S"/>
                        <a:ea typeface="Playwrite GB S"/>
                        <a:cs typeface="Playwrite GB S"/>
                        <a:sym typeface="Playwrite GB S"/>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solidFill>
                            <a:schemeClr val="dk1"/>
                          </a:solidFill>
                          <a:latin typeface="Playwrite GB S"/>
                          <a:ea typeface="Playwrite GB S"/>
                          <a:cs typeface="Playwrite GB S"/>
                          <a:sym typeface="Playwrite GB S"/>
                        </a:rPr>
                        <a:t>Autumn 2</a:t>
                      </a:r>
                      <a:endParaRPr sz="1200" u="none" cap="none" strike="noStrike">
                        <a:latin typeface="Playwrite GB S"/>
                        <a:ea typeface="Playwrite GB S"/>
                        <a:cs typeface="Playwrite GB S"/>
                        <a:sym typeface="Playwrite GB S"/>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solidFill>
                            <a:schemeClr val="dk1"/>
                          </a:solidFill>
                          <a:latin typeface="Playwrite GB S"/>
                          <a:ea typeface="Playwrite GB S"/>
                          <a:cs typeface="Playwrite GB S"/>
                          <a:sym typeface="Playwrite GB S"/>
                        </a:rPr>
                        <a:t>Spring 1</a:t>
                      </a:r>
                      <a:endParaRPr sz="1200" u="none" cap="none" strike="noStrike">
                        <a:latin typeface="Playwrite GB S"/>
                        <a:ea typeface="Playwrite GB S"/>
                        <a:cs typeface="Playwrite GB S"/>
                        <a:sym typeface="Playwrite GB S"/>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solidFill>
                            <a:schemeClr val="dk1"/>
                          </a:solidFill>
                          <a:latin typeface="Playwrite GB S"/>
                          <a:ea typeface="Playwrite GB S"/>
                          <a:cs typeface="Playwrite GB S"/>
                          <a:sym typeface="Playwrite GB S"/>
                        </a:rPr>
                        <a:t>Spring 2</a:t>
                      </a:r>
                      <a:endParaRPr sz="1200" u="none" cap="none" strike="noStrike">
                        <a:latin typeface="Playwrite GB S"/>
                        <a:ea typeface="Playwrite GB S"/>
                        <a:cs typeface="Playwrite GB S"/>
                        <a:sym typeface="Playwrite GB S"/>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solidFill>
                            <a:schemeClr val="dk1"/>
                          </a:solidFill>
                          <a:latin typeface="Playwrite GB S"/>
                          <a:ea typeface="Playwrite GB S"/>
                          <a:cs typeface="Playwrite GB S"/>
                          <a:sym typeface="Playwrite GB S"/>
                        </a:rPr>
                        <a:t>Summer 1</a:t>
                      </a:r>
                      <a:endParaRPr sz="1200" u="none" cap="none" strike="noStrike">
                        <a:latin typeface="Playwrite GB S"/>
                        <a:ea typeface="Playwrite GB S"/>
                        <a:cs typeface="Playwrite GB S"/>
                        <a:sym typeface="Playwrite GB S"/>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solidFill>
                            <a:schemeClr val="dk1"/>
                          </a:solidFill>
                          <a:latin typeface="Playwrite GB S"/>
                          <a:ea typeface="Playwrite GB S"/>
                          <a:cs typeface="Playwrite GB S"/>
                          <a:sym typeface="Playwrite GB S"/>
                        </a:rPr>
                        <a:t>Summer 2</a:t>
                      </a:r>
                      <a:endParaRPr sz="1200" u="none" cap="none" strike="noStrike">
                        <a:latin typeface="Playwrite GB S"/>
                        <a:ea typeface="Playwrite GB S"/>
                        <a:cs typeface="Playwrite GB S"/>
                        <a:sym typeface="Playwrite GB S"/>
                      </a:endParaRPr>
                    </a:p>
                  </a:txBody>
                  <a:tcPr marT="31700" marB="63375" marR="31700" marL="31700"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7601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Playwrite GB S"/>
                          <a:ea typeface="Playwrite GB S"/>
                          <a:cs typeface="Playwrite GB S"/>
                          <a:sym typeface="Playwrite GB S"/>
                        </a:rPr>
                        <a:t>Topic</a:t>
                      </a:r>
                      <a:endParaRPr sz="1600" u="none" cap="none" strike="noStrike">
                        <a:latin typeface="Playwrite GB S"/>
                        <a:ea typeface="Playwrite GB S"/>
                        <a:cs typeface="Playwrite GB S"/>
                        <a:sym typeface="Playwrite GB S"/>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solidFill>
                            <a:schemeClr val="dk1"/>
                          </a:solidFill>
                          <a:latin typeface="Playwrite GB S"/>
                          <a:ea typeface="Playwrite GB S"/>
                          <a:cs typeface="Playwrite GB S"/>
                          <a:sym typeface="Playwrite GB S"/>
                        </a:rPr>
                        <a:t>Me, Myself </a:t>
                      </a:r>
                      <a:endParaRPr sz="12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200"/>
                        <a:buFont typeface="Arial"/>
                        <a:buNone/>
                      </a:pPr>
                      <a:r>
                        <a:rPr lang="en-GB" sz="1200" u="none" cap="none" strike="noStrike">
                          <a:solidFill>
                            <a:schemeClr val="dk1"/>
                          </a:solidFill>
                          <a:latin typeface="Playwrite GB S"/>
                          <a:ea typeface="Playwrite GB S"/>
                          <a:cs typeface="Playwrite GB S"/>
                          <a:sym typeface="Playwrite GB S"/>
                        </a:rPr>
                        <a:t>and I</a:t>
                      </a:r>
                      <a:endParaRPr sz="1200" u="none" cap="none" strike="noStrike">
                        <a:solidFill>
                          <a:schemeClr val="dk1"/>
                        </a:solidFill>
                        <a:latin typeface="Playwrite GB S"/>
                        <a:ea typeface="Playwrite GB S"/>
                        <a:cs typeface="Playwrite GB S"/>
                        <a:sym typeface="Playwrite GB S"/>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lang="en-GB" sz="1100" u="none" cap="none" strike="noStrike">
                          <a:solidFill>
                            <a:schemeClr val="dk1"/>
                          </a:solidFill>
                          <a:latin typeface="Playwrite GB S"/>
                          <a:ea typeface="Playwrite GB S"/>
                          <a:cs typeface="Playwrite GB S"/>
                          <a:sym typeface="Playwrite GB S"/>
                        </a:rPr>
                        <a:t>Our         </a:t>
                      </a:r>
                      <a:endParaRPr sz="1100">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200"/>
                        <a:buFont typeface="Arial"/>
                        <a:buNone/>
                      </a:pPr>
                      <a:r>
                        <a:rPr lang="en-GB" sz="1100" u="none" cap="none" strike="noStrike">
                          <a:solidFill>
                            <a:schemeClr val="dk1"/>
                          </a:solidFill>
                          <a:latin typeface="Playwrite GB S"/>
                          <a:ea typeface="Playwrite GB S"/>
                          <a:cs typeface="Playwrite GB S"/>
                          <a:sym typeface="Playwrite GB S"/>
                        </a:rPr>
                        <a:t>Community </a:t>
                      </a:r>
                      <a:endParaRPr sz="11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200"/>
                        <a:buFont typeface="Arial"/>
                        <a:buNone/>
                      </a:pPr>
                      <a:r>
                        <a:rPr lang="en-GB" sz="1100" u="none" cap="none" strike="noStrike">
                          <a:solidFill>
                            <a:schemeClr val="dk1"/>
                          </a:solidFill>
                          <a:latin typeface="Playwrite GB S"/>
                          <a:ea typeface="Playwrite GB S"/>
                          <a:cs typeface="Playwrite GB S"/>
                          <a:sym typeface="Playwrite GB S"/>
                        </a:rPr>
                        <a:t>and its People </a:t>
                      </a:r>
                      <a:r>
                        <a:rPr lang="en-GB" sz="1200" u="none" cap="none" strike="noStrike">
                          <a:solidFill>
                            <a:schemeClr val="dk1"/>
                          </a:solidFill>
                          <a:latin typeface="Playwrite GB S"/>
                          <a:ea typeface="Playwrite GB S"/>
                          <a:cs typeface="Playwrite GB S"/>
                          <a:sym typeface="Playwrite GB S"/>
                        </a:rPr>
                        <a:t>              </a:t>
                      </a:r>
                      <a:endParaRPr sz="1200" u="none" cap="none" strike="noStrike">
                        <a:solidFill>
                          <a:schemeClr val="dk1"/>
                        </a:solidFill>
                        <a:latin typeface="Playwrite GB S"/>
                        <a:ea typeface="Playwrite GB S"/>
                        <a:cs typeface="Playwrite GB S"/>
                        <a:sym typeface="Playwrite GB S"/>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lang="en-GB" sz="1100" u="none" cap="none" strike="noStrike">
                          <a:solidFill>
                            <a:schemeClr val="dk1"/>
                          </a:solidFill>
                          <a:latin typeface="Playwrite GB S"/>
                          <a:ea typeface="Playwrite GB S"/>
                          <a:cs typeface="Playwrite GB S"/>
                          <a:sym typeface="Playwrite GB S"/>
                        </a:rPr>
                        <a:t>Opposites</a:t>
                      </a:r>
                      <a:endParaRPr sz="1500" u="none" cap="none" strike="noStrike">
                        <a:latin typeface="Playwrite GB S"/>
                        <a:ea typeface="Playwrite GB S"/>
                        <a:cs typeface="Playwrite GB S"/>
                        <a:sym typeface="Playwrite GB S"/>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gridSpan="2">
                  <a:txBody>
                    <a:bodyPr/>
                    <a:lstStyle/>
                    <a:p>
                      <a:pPr indent="0" lvl="0" marL="0" marR="0" rtl="0" algn="ctr">
                        <a:lnSpc>
                          <a:spcPct val="100000"/>
                        </a:lnSpc>
                        <a:spcBef>
                          <a:spcPts val="0"/>
                        </a:spcBef>
                        <a:spcAft>
                          <a:spcPts val="0"/>
                        </a:spcAft>
                        <a:buClr>
                          <a:srgbClr val="000000"/>
                        </a:buClr>
                        <a:buSzPts val="1200"/>
                        <a:buFont typeface="Arial"/>
                        <a:buNone/>
                      </a:pPr>
                      <a:r>
                        <a:rPr lang="en-GB" sz="1200" u="none" cap="none" strike="noStrike">
                          <a:solidFill>
                            <a:schemeClr val="dk1"/>
                          </a:solidFill>
                          <a:latin typeface="Playwrite GB S"/>
                          <a:ea typeface="Playwrite GB S"/>
                          <a:cs typeface="Playwrite GB S"/>
                          <a:sym typeface="Playwrite GB S"/>
                        </a:rPr>
                        <a:t>British Countryside </a:t>
                      </a:r>
                      <a:endParaRPr sz="12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200"/>
                        <a:buFont typeface="Arial"/>
                        <a:buNone/>
                      </a:pPr>
                      <a:r>
                        <a:rPr lang="en-GB" sz="1200" u="none" cap="none" strike="noStrike">
                          <a:solidFill>
                            <a:schemeClr val="dk1"/>
                          </a:solidFill>
                          <a:latin typeface="Playwrite GB S"/>
                          <a:ea typeface="Playwrite GB S"/>
                          <a:cs typeface="Playwrite GB S"/>
                          <a:sym typeface="Playwrite GB S"/>
                        </a:rPr>
                        <a:t>                             </a:t>
                      </a:r>
                      <a:endParaRPr sz="1600" u="none" cap="none" strike="noStrike">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200"/>
                        <a:buFont typeface="Arial"/>
                        <a:buNone/>
                      </a:pPr>
                      <a:r>
                        <a:rPr lang="en-GB" sz="1200" u="none" cap="none" strike="noStrike">
                          <a:solidFill>
                            <a:schemeClr val="dk1"/>
                          </a:solidFill>
                          <a:latin typeface="Playwrite GB S"/>
                          <a:ea typeface="Playwrite GB S"/>
                          <a:cs typeface="Playwrite GB S"/>
                          <a:sym typeface="Playwrite GB S"/>
                        </a:rPr>
                        <a:t>                               </a:t>
                      </a:r>
                      <a:endParaRPr sz="1200" u="none" cap="none" strike="noStrike">
                        <a:solidFill>
                          <a:schemeClr val="dk1"/>
                        </a:solidFill>
                        <a:latin typeface="Playwrite GB S"/>
                        <a:ea typeface="Playwrite GB S"/>
                        <a:cs typeface="Playwrite GB S"/>
                        <a:sym typeface="Playwrite GB S"/>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c hMerge="1"/>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solidFill>
                            <a:schemeClr val="dk1"/>
                          </a:solidFill>
                          <a:latin typeface="Playwrite GB S"/>
                          <a:ea typeface="Playwrite GB S"/>
                          <a:cs typeface="Playwrite GB S"/>
                          <a:sym typeface="Playwrite GB S"/>
                        </a:rPr>
                        <a:t>We’re all going on a summer holiday</a:t>
                      </a:r>
                      <a:endParaRPr sz="1600" u="none" cap="none" strike="noStrike">
                        <a:latin typeface="Playwrite GB S"/>
                        <a:ea typeface="Playwrite GB S"/>
                        <a:cs typeface="Playwrite GB S"/>
                        <a:sym typeface="Playwrite GB S"/>
                      </a:endParaRPr>
                    </a:p>
                  </a:txBody>
                  <a:tcPr marT="31700" marB="63375" marR="31700" marL="3170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accent1"/>
                      </a:solidFill>
                      <a:prstDash val="solid"/>
                      <a:round/>
                      <a:headEnd len="sm" w="sm" type="none"/>
                      <a:tailEnd len="sm" w="sm" type="none"/>
                    </a:lnB>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3" name="Shape 593"/>
        <p:cNvGrpSpPr/>
        <p:nvPr/>
      </p:nvGrpSpPr>
      <p:grpSpPr>
        <a:xfrm>
          <a:off x="0" y="0"/>
          <a:ext cx="0" cy="0"/>
          <a:chOff x="0" y="0"/>
          <a:chExt cx="0" cy="0"/>
        </a:xfrm>
      </p:grpSpPr>
      <p:sp>
        <p:nvSpPr>
          <p:cNvPr id="594" name="Google Shape;594;g37ba5872375_2_69"/>
          <p:cNvSpPr txBox="1"/>
          <p:nvPr>
            <p:ph type="ctrTitle"/>
          </p:nvPr>
        </p:nvSpPr>
        <p:spPr>
          <a:xfrm>
            <a:off x="6286133" y="2827927"/>
            <a:ext cx="2370900" cy="8763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EBEBEB"/>
              </a:buClr>
              <a:buSzPts val="3200"/>
              <a:buFont typeface="Calibri"/>
              <a:buNone/>
            </a:pPr>
            <a:r>
              <a:rPr lang="en-GB" sz="2900">
                <a:solidFill>
                  <a:schemeClr val="lt1"/>
                </a:solidFill>
                <a:latin typeface="Playwrite GB S"/>
                <a:ea typeface="Playwrite GB S"/>
                <a:cs typeface="Playwrite GB S"/>
                <a:sym typeface="Playwrite GB S"/>
              </a:rPr>
              <a:t>Reception Curriculum Themes </a:t>
            </a:r>
            <a:endParaRPr sz="4500">
              <a:solidFill>
                <a:schemeClr val="lt1"/>
              </a:solidFill>
              <a:latin typeface="Playwrite GB S"/>
              <a:ea typeface="Playwrite GB S"/>
              <a:cs typeface="Playwrite GB S"/>
              <a:sym typeface="Playwrite GB S"/>
            </a:endParaRPr>
          </a:p>
        </p:txBody>
      </p:sp>
      <p:grpSp>
        <p:nvGrpSpPr>
          <p:cNvPr id="595" name="Google Shape;595;g37ba5872375_2_69"/>
          <p:cNvGrpSpPr/>
          <p:nvPr/>
        </p:nvGrpSpPr>
        <p:grpSpPr>
          <a:xfrm>
            <a:off x="317524" y="384421"/>
            <a:ext cx="6029202" cy="6071444"/>
            <a:chOff x="423365" y="384421"/>
            <a:chExt cx="8038936" cy="6071444"/>
          </a:xfrm>
        </p:grpSpPr>
        <p:sp>
          <p:nvSpPr>
            <p:cNvPr id="596" name="Google Shape;596;g37ba5872375_2_69"/>
            <p:cNvSpPr/>
            <p:nvPr/>
          </p:nvSpPr>
          <p:spPr>
            <a:xfrm flipH="1">
              <a:off x="423365" y="402165"/>
              <a:ext cx="6785100" cy="6053700"/>
            </a:xfrm>
            <a:prstGeom prst="rect">
              <a:avLst/>
            </a:pr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597" name="Google Shape;597;g37ba5872375_2_69"/>
            <p:cNvSpPr/>
            <p:nvPr/>
          </p:nvSpPr>
          <p:spPr>
            <a:xfrm flipH="1" rot="5400000">
              <a:off x="4616672" y="2801718"/>
              <a:ext cx="6053675" cy="1254560"/>
            </a:xfrm>
            <a:custGeom>
              <a:rect b="b" l="l" r="r" t="t"/>
              <a:pathLst>
                <a:path extrusionOk="0" h="8000" w="10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598" name="Google Shape;598;g37ba5872375_2_69"/>
            <p:cNvSpPr/>
            <p:nvPr/>
          </p:nvSpPr>
          <p:spPr>
            <a:xfrm flipH="1" rot="5677505">
              <a:off x="6459825" y="1826075"/>
              <a:ext cx="3299419" cy="440920"/>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graphicFrame>
        <p:nvGraphicFramePr>
          <p:cNvPr id="599" name="Google Shape;599;g37ba5872375_2_69"/>
          <p:cNvGraphicFramePr/>
          <p:nvPr/>
        </p:nvGraphicFramePr>
        <p:xfrm>
          <a:off x="61548" y="2341419"/>
          <a:ext cx="3000000" cy="3000000"/>
        </p:xfrm>
        <a:graphic>
          <a:graphicData uri="http://schemas.openxmlformats.org/drawingml/2006/table">
            <a:tbl>
              <a:tblPr bandRow="1" firstRow="1">
                <a:noFill/>
                <a:tableStyleId>{015E516D-DEBE-4587-82AD-94AA02E894DA}</a:tableStyleId>
              </a:tblPr>
              <a:tblGrid>
                <a:gridCol w="499825"/>
                <a:gridCol w="851000"/>
                <a:gridCol w="904625"/>
                <a:gridCol w="848550"/>
                <a:gridCol w="659100"/>
                <a:gridCol w="1064075"/>
                <a:gridCol w="1142600"/>
              </a:tblGrid>
              <a:tr h="806300">
                <a:tc>
                  <a:txBody>
                    <a:bodyPr/>
                    <a:lstStyle/>
                    <a:p>
                      <a:pPr indent="0" lvl="0" marL="0" marR="0" rtl="0" algn="l">
                        <a:lnSpc>
                          <a:spcPct val="100000"/>
                        </a:lnSpc>
                        <a:spcBef>
                          <a:spcPts val="0"/>
                        </a:spcBef>
                        <a:spcAft>
                          <a:spcPts val="0"/>
                        </a:spcAft>
                        <a:buClr>
                          <a:srgbClr val="000000"/>
                        </a:buClr>
                        <a:buSzPts val="1100"/>
                        <a:buFont typeface="Arial"/>
                        <a:buNone/>
                      </a:pPr>
                      <a:r>
                        <a:t/>
                      </a:r>
                      <a:endParaRPr b="0" sz="1100" u="none" cap="none" strike="noStrike">
                        <a:solidFill>
                          <a:schemeClr val="dk1"/>
                        </a:solidFill>
                        <a:latin typeface="Calibri"/>
                        <a:ea typeface="Calibri"/>
                        <a:cs typeface="Calibri"/>
                        <a:sym typeface="Calibri"/>
                      </a:endParaRPr>
                    </a:p>
                  </a:txBody>
                  <a:tcPr marT="31700" marB="63375" marR="31700" marL="3170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Playwrite GB S"/>
                          <a:ea typeface="Playwrite GB S"/>
                          <a:cs typeface="Playwrite GB S"/>
                          <a:sym typeface="Playwrite GB S"/>
                        </a:rPr>
                        <a:t>Autumn 1</a:t>
                      </a:r>
                      <a:endParaRPr sz="1400" u="none" cap="none" strike="noStrike">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txBody>
                  <a:tcPr marT="31700" marB="63375" marR="31700" marL="3170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Playwrite GB S"/>
                          <a:ea typeface="Playwrite GB S"/>
                          <a:cs typeface="Playwrite GB S"/>
                          <a:sym typeface="Playwrite GB S"/>
                        </a:rPr>
                        <a:t>Autumn 2</a:t>
                      </a:r>
                      <a:endParaRPr sz="1400" u="none" cap="none" strike="noStrike">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txBody>
                  <a:tcPr marT="31700" marB="63375" marR="31700" marL="3170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Playwrite GB S"/>
                          <a:ea typeface="Playwrite GB S"/>
                          <a:cs typeface="Playwrite GB S"/>
                          <a:sym typeface="Playwrite GB S"/>
                        </a:rPr>
                        <a:t>Spring 1</a:t>
                      </a:r>
                      <a:endParaRPr sz="1400" u="none" cap="none" strike="noStrike">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txBody>
                  <a:tcPr marT="31700" marB="63375" marR="31700" marL="3170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Playwrite GB S"/>
                          <a:ea typeface="Playwrite GB S"/>
                          <a:cs typeface="Playwrite GB S"/>
                          <a:sym typeface="Playwrite GB S"/>
                        </a:rPr>
                        <a:t>Spring 2</a:t>
                      </a:r>
                      <a:endParaRPr sz="1400" u="none" cap="none" strike="noStrike">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txBody>
                  <a:tcPr marT="31700" marB="63375" marR="31700" marL="3170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Playwrite GB S"/>
                          <a:ea typeface="Playwrite GB S"/>
                          <a:cs typeface="Playwrite GB S"/>
                          <a:sym typeface="Playwrite GB S"/>
                        </a:rPr>
                        <a:t>Summer 1</a:t>
                      </a:r>
                      <a:endParaRPr sz="1400" u="none" cap="none" strike="noStrike">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txBody>
                  <a:tcPr marT="31700" marB="63375" marR="31700" marL="3170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solidFill>
                            <a:schemeClr val="dk1"/>
                          </a:solidFill>
                          <a:latin typeface="Playwrite GB S"/>
                          <a:ea typeface="Playwrite GB S"/>
                          <a:cs typeface="Playwrite GB S"/>
                          <a:sym typeface="Playwrite GB S"/>
                        </a:rPr>
                        <a:t>Summer 2</a:t>
                      </a:r>
                      <a:endParaRPr sz="1400" u="none" cap="none" strike="noStrike">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400"/>
                        <a:buFont typeface="Arial"/>
                        <a:buNone/>
                      </a:pPr>
                      <a:r>
                        <a:t/>
                      </a:r>
                      <a:endParaRPr sz="1400" u="none" cap="none" strike="noStrike">
                        <a:solidFill>
                          <a:schemeClr val="dk1"/>
                        </a:solidFill>
                        <a:latin typeface="Playwrite GB S"/>
                        <a:ea typeface="Playwrite GB S"/>
                        <a:cs typeface="Playwrite GB S"/>
                        <a:sym typeface="Playwrite GB S"/>
                      </a:endParaRPr>
                    </a:p>
                  </a:txBody>
                  <a:tcPr marT="31700" marB="63375" marR="31700" marL="31700"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5767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dk1"/>
                          </a:solidFill>
                          <a:latin typeface="Playwrite GB S"/>
                          <a:ea typeface="Playwrite GB S"/>
                          <a:cs typeface="Playwrite GB S"/>
                          <a:sym typeface="Playwrite GB S"/>
                        </a:rPr>
                        <a:t>Topi</a:t>
                      </a:r>
                      <a:r>
                        <a:rPr b="1" lang="en-GB" sz="1200" u="none" cap="none" strike="noStrike">
                          <a:solidFill>
                            <a:schemeClr val="dk1"/>
                          </a:solidFill>
                          <a:latin typeface="Calibri"/>
                          <a:ea typeface="Calibri"/>
                          <a:cs typeface="Calibri"/>
                          <a:sym typeface="Calibri"/>
                        </a:rPr>
                        <a:t>c</a:t>
                      </a:r>
                      <a:endParaRPr sz="1400" u="none" cap="none" strike="noStrike"/>
                    </a:p>
                  </a:txBody>
                  <a:tcPr marT="31700" marB="63375" marR="31700" marL="317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300"/>
                        <a:buFont typeface="Arial"/>
                        <a:buNone/>
                      </a:pPr>
                      <a:r>
                        <a:rPr lang="en-GB" sz="1300" u="none" cap="none" strike="noStrike">
                          <a:solidFill>
                            <a:schemeClr val="dk1"/>
                          </a:solidFill>
                          <a:latin typeface="Playwrite GB S"/>
                          <a:ea typeface="Playwrite GB S"/>
                          <a:cs typeface="Playwrite GB S"/>
                          <a:sym typeface="Playwrite GB S"/>
                        </a:rPr>
                        <a:t>All About Me</a:t>
                      </a:r>
                      <a:endParaRPr sz="1400" u="none" cap="none" strike="noStrike">
                        <a:latin typeface="Playwrite GB S"/>
                        <a:ea typeface="Playwrite GB S"/>
                        <a:cs typeface="Playwrite GB S"/>
                        <a:sym typeface="Playwrite GB S"/>
                      </a:endParaRPr>
                    </a:p>
                  </a:txBody>
                  <a:tcPr marT="31700" marB="63375" marR="31700" marL="317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300"/>
                        <a:buFont typeface="Arial"/>
                        <a:buNone/>
                      </a:pPr>
                      <a:r>
                        <a:rPr lang="en-GB" sz="1300" u="none" cap="none" strike="noStrike">
                          <a:solidFill>
                            <a:schemeClr val="dk1"/>
                          </a:solidFill>
                          <a:latin typeface="Playwrite GB S"/>
                          <a:ea typeface="Playwrite GB S"/>
                          <a:cs typeface="Playwrite GB S"/>
                          <a:sym typeface="Playwrite GB S"/>
                        </a:rPr>
                        <a:t>Then and Now</a:t>
                      </a:r>
                      <a:endParaRPr sz="1400" u="none" cap="none" strike="noStrike">
                        <a:latin typeface="Playwrite GB S"/>
                        <a:ea typeface="Playwrite GB S"/>
                        <a:cs typeface="Playwrite GB S"/>
                        <a:sym typeface="Playwrite GB S"/>
                      </a:endParaRPr>
                    </a:p>
                  </a:txBody>
                  <a:tcPr marT="31700" marB="63375" marR="31700" marL="317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300"/>
                        <a:buFont typeface="Arial"/>
                        <a:buNone/>
                      </a:pPr>
                      <a:r>
                        <a:rPr lang="en-GB" sz="1300" u="none" cap="none" strike="noStrike">
                          <a:solidFill>
                            <a:schemeClr val="dk1"/>
                          </a:solidFill>
                          <a:latin typeface="Playwrite GB S"/>
                          <a:ea typeface="Playwrite GB S"/>
                          <a:cs typeface="Playwrite GB S"/>
                          <a:sym typeface="Playwrite GB S"/>
                        </a:rPr>
                        <a:t>Monsters</a:t>
                      </a:r>
                      <a:endParaRPr sz="1400" u="none" cap="none" strike="noStrike">
                        <a:latin typeface="Playwrite GB S"/>
                        <a:ea typeface="Playwrite GB S"/>
                        <a:cs typeface="Playwrite GB S"/>
                        <a:sym typeface="Playwrite GB S"/>
                      </a:endParaRPr>
                    </a:p>
                  </a:txBody>
                  <a:tcPr marT="31700" marB="63375" marR="31700" marL="317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gridSpan="2">
                  <a:txBody>
                    <a:bodyPr/>
                    <a:lstStyle/>
                    <a:p>
                      <a:pPr indent="0" lvl="0" marL="0" marR="0" rtl="0" algn="ctr">
                        <a:lnSpc>
                          <a:spcPct val="100000"/>
                        </a:lnSpc>
                        <a:spcBef>
                          <a:spcPts val="0"/>
                        </a:spcBef>
                        <a:spcAft>
                          <a:spcPts val="0"/>
                        </a:spcAft>
                        <a:buClr>
                          <a:srgbClr val="000000"/>
                        </a:buClr>
                        <a:buSzPts val="1300"/>
                        <a:buFont typeface="Arial"/>
                        <a:buNone/>
                      </a:pPr>
                      <a:r>
                        <a:rPr lang="en-GB" sz="1300" u="none" cap="none" strike="noStrike">
                          <a:solidFill>
                            <a:schemeClr val="dk1"/>
                          </a:solidFill>
                          <a:latin typeface="Playwrite GB S"/>
                          <a:ea typeface="Playwrite GB S"/>
                          <a:cs typeface="Playwrite GB S"/>
                          <a:sym typeface="Playwrite GB S"/>
                        </a:rPr>
                        <a:t>Our Garden</a:t>
                      </a:r>
                      <a:endParaRPr sz="1400" u="none" cap="none" strike="noStrike">
                        <a:latin typeface="Playwrite GB S"/>
                        <a:ea typeface="Playwrite GB S"/>
                        <a:cs typeface="Playwrite GB S"/>
                        <a:sym typeface="Playwrite GB S"/>
                      </a:endParaRPr>
                    </a:p>
                    <a:p>
                      <a:pPr indent="0" lvl="0" marL="0" marR="0" rtl="0" algn="ctr">
                        <a:lnSpc>
                          <a:spcPct val="100000"/>
                        </a:lnSpc>
                        <a:spcBef>
                          <a:spcPts val="0"/>
                        </a:spcBef>
                        <a:spcAft>
                          <a:spcPts val="0"/>
                        </a:spcAft>
                        <a:buClr>
                          <a:schemeClr val="dk1"/>
                        </a:buClr>
                        <a:buSzPts val="1300"/>
                        <a:buFont typeface="Calibri"/>
                        <a:buNone/>
                      </a:pPr>
                      <a:r>
                        <a:rPr lang="en-GB" sz="1300" u="none" cap="none" strike="noStrike">
                          <a:solidFill>
                            <a:schemeClr val="dk1"/>
                          </a:solidFill>
                          <a:latin typeface="Playwrite GB S"/>
                          <a:ea typeface="Playwrite GB S"/>
                          <a:cs typeface="Playwrite GB S"/>
                          <a:sym typeface="Playwrite GB S"/>
                        </a:rPr>
                        <a:t>Spring 2 – Plants</a:t>
                      </a:r>
                      <a:endParaRPr sz="1400" u="none" cap="none" strike="noStrike">
                        <a:latin typeface="Playwrite GB S"/>
                        <a:ea typeface="Playwrite GB S"/>
                        <a:cs typeface="Playwrite GB S"/>
                        <a:sym typeface="Playwrite GB S"/>
                      </a:endParaRPr>
                    </a:p>
                    <a:p>
                      <a:pPr indent="0" lvl="0" marL="0" marR="0" rtl="0" algn="ctr">
                        <a:lnSpc>
                          <a:spcPct val="100000"/>
                        </a:lnSpc>
                        <a:spcBef>
                          <a:spcPts val="0"/>
                        </a:spcBef>
                        <a:spcAft>
                          <a:spcPts val="0"/>
                        </a:spcAft>
                        <a:buClr>
                          <a:schemeClr val="dk1"/>
                        </a:buClr>
                        <a:buSzPts val="1300"/>
                        <a:buFont typeface="Calibri"/>
                        <a:buNone/>
                      </a:pPr>
                      <a:r>
                        <a:rPr lang="en-GB" sz="1300" u="none" cap="none" strike="noStrike">
                          <a:solidFill>
                            <a:schemeClr val="dk1"/>
                          </a:solidFill>
                          <a:latin typeface="Playwrite GB S"/>
                          <a:ea typeface="Playwrite GB S"/>
                          <a:cs typeface="Playwrite GB S"/>
                          <a:sym typeface="Playwrite GB S"/>
                        </a:rPr>
                        <a:t>S</a:t>
                      </a:r>
                      <a:r>
                        <a:rPr lang="en-GB" sz="1300">
                          <a:latin typeface="Playwrite GB S"/>
                          <a:ea typeface="Playwrite GB S"/>
                          <a:cs typeface="Playwrite GB S"/>
                          <a:sym typeface="Playwrite GB S"/>
                        </a:rPr>
                        <a:t>ummer 1</a:t>
                      </a:r>
                      <a:r>
                        <a:rPr lang="en-GB" sz="1300" u="none" cap="none" strike="noStrike">
                          <a:solidFill>
                            <a:schemeClr val="dk1"/>
                          </a:solidFill>
                          <a:latin typeface="Playwrite GB S"/>
                          <a:ea typeface="Playwrite GB S"/>
                          <a:cs typeface="Playwrite GB S"/>
                          <a:sym typeface="Playwrite GB S"/>
                        </a:rPr>
                        <a:t> - Minibeasts</a:t>
                      </a:r>
                      <a:endParaRPr sz="1400" u="none" cap="none" strike="noStrike">
                        <a:latin typeface="Playwrite GB S"/>
                        <a:ea typeface="Playwrite GB S"/>
                        <a:cs typeface="Playwrite GB S"/>
                        <a:sym typeface="Playwrite GB S"/>
                      </a:endParaRPr>
                    </a:p>
                  </a:txBody>
                  <a:tcPr marT="31700" marB="63375" marR="31700" marL="317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ctr">
                        <a:lnSpc>
                          <a:spcPct val="100000"/>
                        </a:lnSpc>
                        <a:spcBef>
                          <a:spcPts val="0"/>
                        </a:spcBef>
                        <a:spcAft>
                          <a:spcPts val="0"/>
                        </a:spcAft>
                        <a:buClr>
                          <a:srgbClr val="000000"/>
                        </a:buClr>
                        <a:buSzPts val="1300"/>
                        <a:buFont typeface="Arial"/>
                        <a:buNone/>
                      </a:pPr>
                      <a:r>
                        <a:rPr lang="en-GB" sz="1300" u="none" cap="none" strike="noStrike">
                          <a:solidFill>
                            <a:schemeClr val="dk1"/>
                          </a:solidFill>
                          <a:latin typeface="Playwrite GB S"/>
                          <a:ea typeface="Playwrite GB S"/>
                          <a:cs typeface="Playwrite GB S"/>
                          <a:sym typeface="Playwrite GB S"/>
                        </a:rPr>
                        <a:t>Safari</a:t>
                      </a:r>
                      <a:endParaRPr sz="1400" u="none" cap="none" strike="noStrike">
                        <a:latin typeface="Playwrite GB S"/>
                        <a:ea typeface="Playwrite GB S"/>
                        <a:cs typeface="Playwrite GB S"/>
                        <a:sym typeface="Playwrite GB S"/>
                      </a:endParaRPr>
                    </a:p>
                    <a:p>
                      <a:pPr indent="0" lvl="0" marL="0" marR="0" rtl="0" algn="ctr">
                        <a:lnSpc>
                          <a:spcPct val="100000"/>
                        </a:lnSpc>
                        <a:spcBef>
                          <a:spcPts val="0"/>
                        </a:spcBef>
                        <a:spcAft>
                          <a:spcPts val="0"/>
                        </a:spcAft>
                        <a:buClr>
                          <a:srgbClr val="000000"/>
                        </a:buClr>
                        <a:buSzPts val="1300"/>
                        <a:buFont typeface="Arial"/>
                        <a:buNone/>
                      </a:pPr>
                      <a:r>
                        <a:rPr lang="en-GB" sz="1300" u="none" cap="none" strike="noStrike">
                          <a:solidFill>
                            <a:schemeClr val="dk1"/>
                          </a:solidFill>
                          <a:latin typeface="Playwrite GB S"/>
                          <a:ea typeface="Playwrite GB S"/>
                          <a:cs typeface="Playwrite GB S"/>
                          <a:sym typeface="Playwrite GB S"/>
                        </a:rPr>
                        <a:t>Adventures</a:t>
                      </a:r>
                      <a:endParaRPr sz="1400" u="none" cap="none" strike="noStrike">
                        <a:latin typeface="Playwrite GB S"/>
                        <a:ea typeface="Playwrite GB S"/>
                        <a:cs typeface="Playwrite GB S"/>
                        <a:sym typeface="Playwrite GB S"/>
                      </a:endParaRPr>
                    </a:p>
                  </a:txBody>
                  <a:tcPr marT="31700" marB="63375" marR="31700" marL="317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04" name="Shape 604"/>
        <p:cNvGrpSpPr/>
        <p:nvPr/>
      </p:nvGrpSpPr>
      <p:grpSpPr>
        <a:xfrm>
          <a:off x="0" y="0"/>
          <a:ext cx="0" cy="0"/>
          <a:chOff x="0" y="0"/>
          <a:chExt cx="0" cy="0"/>
        </a:xfrm>
      </p:grpSpPr>
      <p:sp>
        <p:nvSpPr>
          <p:cNvPr id="605" name="Google Shape;605;g37ba5872375_6_801"/>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06" name="Google Shape;606;g37ba5872375_6_801"/>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07" name="Google Shape;607;g37ba5872375_6_801"/>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08" name="Google Shape;608;g37ba5872375_6_801"/>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09" name="Google Shape;609;g37ba5872375_6_801"/>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10" name="Google Shape;610;g37ba5872375_6_801"/>
          <p:cNvSpPr txBox="1"/>
          <p:nvPr/>
        </p:nvSpPr>
        <p:spPr>
          <a:xfrm>
            <a:off x="317501" y="2442881"/>
            <a:ext cx="3403200" cy="1972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3500"/>
              <a:buFont typeface="Arial"/>
              <a:buNone/>
            </a:pPr>
            <a:r>
              <a:rPr b="0" i="0" lang="en-GB" sz="3500" u="none" cap="none" strike="noStrike">
                <a:solidFill>
                  <a:schemeClr val="lt1"/>
                </a:solidFill>
                <a:latin typeface="Playwrite GB S"/>
                <a:ea typeface="Playwrite GB S"/>
                <a:cs typeface="Playwrite GB S"/>
                <a:sym typeface="Playwrite GB S"/>
              </a:rPr>
              <a:t>Other Curriculum Opportunities</a:t>
            </a:r>
            <a:endParaRPr b="0" i="0" sz="500" u="none" cap="none" strike="noStrike">
              <a:solidFill>
                <a:schemeClr val="lt1"/>
              </a:solidFill>
              <a:latin typeface="Playwrite GB S"/>
              <a:ea typeface="Playwrite GB S"/>
              <a:cs typeface="Playwrite GB S"/>
              <a:sym typeface="Playwrite GB S"/>
            </a:endParaRPr>
          </a:p>
        </p:txBody>
      </p:sp>
      <p:sp>
        <p:nvSpPr>
          <p:cNvPr id="611" name="Google Shape;611;g37ba5872375_6_801"/>
          <p:cNvSpPr txBox="1"/>
          <p:nvPr/>
        </p:nvSpPr>
        <p:spPr>
          <a:xfrm>
            <a:off x="3717110" y="139550"/>
            <a:ext cx="5427000" cy="8250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We will have carpet sessions where we will explore our topic through class discussions, stories and research.</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This will then be followed up with learning opportunities during continuous provision. </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rPr b="1" i="0" lang="en-GB" sz="1800" u="none" cap="none" strike="noStrike">
                <a:solidFill>
                  <a:schemeClr val="dk1"/>
                </a:solidFill>
                <a:latin typeface="Playwrite GB S"/>
                <a:ea typeface="Playwrite GB S"/>
                <a:cs typeface="Playwrite GB S"/>
                <a:sym typeface="Playwrite GB S"/>
              </a:rPr>
              <a:t>Understanding of the World</a:t>
            </a:r>
            <a:endParaRPr b="0" i="0" sz="1400" u="none" cap="none" strike="noStrike">
              <a:solidFill>
                <a:srgbClr val="000000"/>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chemeClr val="dk1"/>
              </a:buClr>
              <a:buSzPts val="1800"/>
              <a:buFont typeface="Playwrite GB S"/>
              <a:buChar char="•"/>
            </a:pPr>
            <a:r>
              <a:rPr b="0" i="0" lang="en-GB" sz="1800" u="none" cap="none" strike="noStrike">
                <a:solidFill>
                  <a:schemeClr val="dk1"/>
                </a:solidFill>
                <a:latin typeface="Playwrite GB S"/>
                <a:ea typeface="Playwrite GB S"/>
                <a:cs typeface="Playwrite GB S"/>
                <a:sym typeface="Playwrite GB S"/>
              </a:rPr>
              <a:t>The children will learn about their environment and make comparisons between their lives and those of others. </a:t>
            </a:r>
            <a:endParaRPr b="0" i="0" sz="1800" u="none" cap="none" strike="noStrike">
              <a:solidFill>
                <a:schemeClr val="dk1"/>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chemeClr val="dk1"/>
              </a:buClr>
              <a:buSzPts val="1800"/>
              <a:buFont typeface="Playwrite GB S"/>
              <a:buChar char="•"/>
            </a:pPr>
            <a:r>
              <a:rPr b="0" i="0" lang="en-GB" sz="1800" u="none" cap="none" strike="noStrike">
                <a:solidFill>
                  <a:schemeClr val="dk1"/>
                </a:solidFill>
                <a:latin typeface="Playwrite GB S"/>
                <a:ea typeface="Playwrite GB S"/>
                <a:cs typeface="Playwrite GB S"/>
                <a:sym typeface="Playwrite GB S"/>
              </a:rPr>
              <a:t>They will look at similarities between things and events in the past compared to now.</a:t>
            </a:r>
            <a:endParaRPr b="0" i="0" sz="1400" u="none" cap="none" strike="noStrike">
              <a:solidFill>
                <a:srgbClr val="000000"/>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chemeClr val="dk1"/>
              </a:buClr>
              <a:buSzPts val="1800"/>
              <a:buFont typeface="Playwrite GB S"/>
              <a:buChar char="•"/>
            </a:pPr>
            <a:r>
              <a:rPr b="0" i="0" lang="en-GB" sz="1800" u="none" cap="none" strike="noStrike">
                <a:solidFill>
                  <a:schemeClr val="dk1"/>
                </a:solidFill>
                <a:latin typeface="Playwrite GB S"/>
                <a:ea typeface="Playwrite GB S"/>
                <a:cs typeface="Playwrite GB S"/>
                <a:sym typeface="Playwrite GB S"/>
              </a:rPr>
              <a:t>They will use and create simple maps.</a:t>
            </a:r>
            <a:endParaRPr b="0" i="0" sz="1400" u="none" cap="none" strike="noStrike">
              <a:solidFill>
                <a:srgbClr val="000000"/>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chemeClr val="dk1"/>
              </a:buClr>
              <a:buSzPts val="1800"/>
              <a:buFont typeface="Playwrite GB S"/>
              <a:buChar char="•"/>
            </a:pPr>
            <a:r>
              <a:rPr b="0" i="0" lang="en-GB" sz="1800" u="none" cap="none" strike="noStrike">
                <a:solidFill>
                  <a:schemeClr val="dk1"/>
                </a:solidFill>
                <a:latin typeface="Playwrite GB S"/>
                <a:ea typeface="Playwrite GB S"/>
                <a:cs typeface="Playwrite GB S"/>
                <a:sym typeface="Playwrite GB S"/>
              </a:rPr>
              <a:t>They will make observations linked to the seasons and the natural world.</a:t>
            </a:r>
            <a:endParaRPr b="0" i="0" sz="1400" u="none" cap="none" strike="noStrike">
              <a:solidFill>
                <a:srgbClr val="000000"/>
              </a:solidFill>
              <a:latin typeface="Playwrite GB S"/>
              <a:ea typeface="Playwrite GB S"/>
              <a:cs typeface="Playwrite GB S"/>
              <a:sym typeface="Playwrite GB S"/>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16" name="Shape 616"/>
        <p:cNvGrpSpPr/>
        <p:nvPr/>
      </p:nvGrpSpPr>
      <p:grpSpPr>
        <a:xfrm>
          <a:off x="0" y="0"/>
          <a:ext cx="0" cy="0"/>
          <a:chOff x="0" y="0"/>
          <a:chExt cx="0" cy="0"/>
        </a:xfrm>
      </p:grpSpPr>
      <p:sp>
        <p:nvSpPr>
          <p:cNvPr id="617" name="Google Shape;617;g37ba5872375_23_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18" name="Google Shape;618;g37ba5872375_23_6"/>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19" name="Google Shape;619;g37ba5872375_23_6"/>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20" name="Google Shape;620;g37ba5872375_23_6"/>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21" name="Google Shape;621;g37ba5872375_23_6"/>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22" name="Google Shape;622;g37ba5872375_23_6"/>
          <p:cNvSpPr txBox="1"/>
          <p:nvPr/>
        </p:nvSpPr>
        <p:spPr>
          <a:xfrm>
            <a:off x="317501" y="2442881"/>
            <a:ext cx="3403200" cy="1972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3500"/>
              <a:buFont typeface="Arial"/>
              <a:buNone/>
            </a:pPr>
            <a:r>
              <a:rPr b="0" i="0" lang="en-GB" sz="3500" u="none" cap="none" strike="noStrike">
                <a:solidFill>
                  <a:schemeClr val="lt1"/>
                </a:solidFill>
                <a:latin typeface="Playwrite GB S"/>
                <a:ea typeface="Playwrite GB S"/>
                <a:cs typeface="Playwrite GB S"/>
                <a:sym typeface="Playwrite GB S"/>
              </a:rPr>
              <a:t>Other Curriculum Opportunities</a:t>
            </a:r>
            <a:endParaRPr b="0" i="0" sz="500" u="none" cap="none" strike="noStrike">
              <a:solidFill>
                <a:schemeClr val="lt1"/>
              </a:solidFill>
              <a:latin typeface="Playwrite GB S"/>
              <a:ea typeface="Playwrite GB S"/>
              <a:cs typeface="Playwrite GB S"/>
              <a:sym typeface="Playwrite GB S"/>
            </a:endParaRPr>
          </a:p>
        </p:txBody>
      </p:sp>
      <p:sp>
        <p:nvSpPr>
          <p:cNvPr id="623" name="Google Shape;623;g37ba5872375_23_6"/>
          <p:cNvSpPr txBox="1"/>
          <p:nvPr/>
        </p:nvSpPr>
        <p:spPr>
          <a:xfrm>
            <a:off x="3717110" y="139550"/>
            <a:ext cx="5427000" cy="6526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rPr b="1" i="0" lang="en-GB" sz="1800" u="none" cap="none" strike="noStrike">
                <a:solidFill>
                  <a:srgbClr val="000000"/>
                </a:solidFill>
                <a:latin typeface="Playwrite GB S"/>
                <a:ea typeface="Playwrite GB S"/>
                <a:cs typeface="Playwrite GB S"/>
                <a:sym typeface="Playwrite GB S"/>
              </a:rPr>
              <a:t>Expressive Arts and Design  </a:t>
            </a:r>
            <a:endParaRPr b="1" i="0" sz="18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rgbClr val="000000"/>
              </a:buClr>
              <a:buSzPts val="1800"/>
              <a:buFont typeface="Arial"/>
              <a:buNone/>
            </a:pPr>
            <a:r>
              <a:t/>
            </a:r>
            <a:endParaRPr b="1" i="0" sz="1800" u="none" cap="none" strike="noStrike">
              <a:solidFill>
                <a:srgbClr val="000000"/>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rgbClr val="000000"/>
              </a:buClr>
              <a:buSzPts val="1800"/>
              <a:buFont typeface="Playwrite GB S"/>
              <a:buChar char="•"/>
            </a:pPr>
            <a:r>
              <a:rPr b="0" i="0" lang="en-GB" sz="1800" u="none" cap="none" strike="noStrike">
                <a:solidFill>
                  <a:srgbClr val="000000"/>
                </a:solidFill>
                <a:latin typeface="Playwrite GB S"/>
                <a:ea typeface="Playwrite GB S"/>
                <a:cs typeface="Playwrite GB S"/>
                <a:sym typeface="Playwrite GB S"/>
              </a:rPr>
              <a:t>The children will experiment with resources to create colour and textures. </a:t>
            </a:r>
            <a:endParaRPr b="0" i="0" sz="1400" u="none" cap="none" strike="noStrike">
              <a:solidFill>
                <a:srgbClr val="000000"/>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rgbClr val="000000"/>
              </a:buClr>
              <a:buSzPts val="1800"/>
              <a:buFont typeface="Playwrite GB S"/>
              <a:buChar char="•"/>
            </a:pPr>
            <a:r>
              <a:rPr b="0" i="0" lang="en-GB" sz="1800" u="none" cap="none" strike="noStrike">
                <a:solidFill>
                  <a:srgbClr val="000000"/>
                </a:solidFill>
                <a:latin typeface="Playwrite GB S"/>
                <a:ea typeface="Playwrite GB S"/>
                <a:cs typeface="Playwrite GB S"/>
                <a:sym typeface="Playwrite GB S"/>
              </a:rPr>
              <a:t>They will explore music through dance, singing and the use of musical instruments. </a:t>
            </a:r>
            <a:endParaRPr b="0" i="0" sz="1400" u="none" cap="none" strike="noStrike">
              <a:solidFill>
                <a:srgbClr val="000000"/>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rgbClr val="000000"/>
              </a:buClr>
              <a:buSzPts val="1800"/>
              <a:buFont typeface="Playwrite GB S"/>
              <a:buChar char="•"/>
            </a:pPr>
            <a:r>
              <a:rPr b="0" i="0" lang="en-GB" sz="1800" u="none" cap="none" strike="noStrike">
                <a:solidFill>
                  <a:srgbClr val="000000"/>
                </a:solidFill>
                <a:latin typeface="Playwrite GB S"/>
                <a:ea typeface="Playwrite GB S"/>
                <a:cs typeface="Playwrite GB S"/>
                <a:sym typeface="Playwrite GB S"/>
              </a:rPr>
              <a:t>They will have opportunities to perform songs, rhymes, poems and stories with their peers in a variety of situations. </a:t>
            </a:r>
            <a:endParaRPr b="0" i="0" sz="1400" u="none" cap="none" strike="noStrike">
              <a:solidFill>
                <a:srgbClr val="000000"/>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rgbClr val="000000"/>
              </a:buClr>
              <a:buSzPts val="1800"/>
              <a:buFont typeface="Playwrite GB S"/>
              <a:buChar char="•"/>
            </a:pPr>
            <a:r>
              <a:rPr b="0" i="0" lang="en-GB" sz="1800" u="none" cap="none" strike="noStrike">
                <a:solidFill>
                  <a:srgbClr val="000000"/>
                </a:solidFill>
                <a:latin typeface="Playwrite GB S"/>
                <a:ea typeface="Playwrite GB S"/>
                <a:cs typeface="Playwrite GB S"/>
                <a:sym typeface="Playwrite GB S"/>
              </a:rPr>
              <a:t>Once they have explored and experimented with a range of resources, they will use them to represent their thoughts and feelings and then explain the processes they used. </a:t>
            </a:r>
            <a:endParaRPr b="0" i="0" sz="1800" u="none" cap="none" strike="noStrike">
              <a:solidFill>
                <a:srgbClr val="000000"/>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rgbClr val="000000"/>
              </a:buClr>
              <a:buSzPts val="1800"/>
              <a:buFont typeface="Playwrite GB S"/>
              <a:buChar char="•"/>
            </a:pPr>
            <a:r>
              <a:rPr b="0" i="0" lang="en-GB" sz="1800" u="none" cap="none" strike="noStrike">
                <a:solidFill>
                  <a:srgbClr val="000000"/>
                </a:solidFill>
                <a:latin typeface="Playwrite GB S"/>
                <a:ea typeface="Playwrite GB S"/>
                <a:cs typeface="Playwrite GB S"/>
                <a:sym typeface="Playwrite GB S"/>
              </a:rPr>
              <a:t>They will develop their skills to recount, adapt and invent narratives in their play, making use of props and resources available.</a:t>
            </a:r>
            <a:endParaRPr b="0" i="0" sz="1800" u="none" cap="none" strike="noStrike">
              <a:solidFill>
                <a:srgbClr val="000000"/>
              </a:solidFill>
              <a:latin typeface="Playwrite GB S"/>
              <a:ea typeface="Playwrite GB S"/>
              <a:cs typeface="Playwrite GB S"/>
              <a:sym typeface="Playwrite GB S"/>
            </a:endParaRPr>
          </a:p>
          <a:p>
            <a:pPr indent="-171450" lvl="0" marL="285750" marR="0" rtl="0" algn="l">
              <a:lnSpc>
                <a:spcPct val="100000"/>
              </a:lnSpc>
              <a:spcBef>
                <a:spcPts val="600"/>
              </a:spcBef>
              <a:spcAft>
                <a:spcPts val="0"/>
              </a:spcAft>
              <a:buClr>
                <a:schemeClr val="lt1"/>
              </a:buClr>
              <a:buSzPts val="1800"/>
              <a:buFont typeface="Arial"/>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28" name="Shape 628"/>
        <p:cNvGrpSpPr/>
        <p:nvPr/>
      </p:nvGrpSpPr>
      <p:grpSpPr>
        <a:xfrm>
          <a:off x="0" y="0"/>
          <a:ext cx="0" cy="0"/>
          <a:chOff x="0" y="0"/>
          <a:chExt cx="0" cy="0"/>
        </a:xfrm>
      </p:grpSpPr>
      <p:sp>
        <p:nvSpPr>
          <p:cNvPr id="629" name="Google Shape;629;p1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30" name="Google Shape;630;p19"/>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31" name="Google Shape;631;p19"/>
          <p:cNvSpPr/>
          <p:nvPr/>
        </p:nvSpPr>
        <p:spPr>
          <a:xfrm rot="-5677505">
            <a:off x="1942934" y="1881188"/>
            <a:ext cx="3299419"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32" name="Google Shape;632;p19"/>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33" name="Google Shape;633;p19"/>
          <p:cNvSpPr/>
          <p:nvPr/>
        </p:nvSpPr>
        <p:spPr>
          <a:xfrm>
            <a:off x="0" y="1587"/>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34" name="Google Shape;634;p19"/>
          <p:cNvSpPr txBox="1"/>
          <p:nvPr/>
        </p:nvSpPr>
        <p:spPr>
          <a:xfrm>
            <a:off x="317501" y="2442881"/>
            <a:ext cx="3403200" cy="1972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3600" u="none" cap="none" strike="noStrike">
                <a:solidFill>
                  <a:schemeClr val="lt1"/>
                </a:solidFill>
                <a:latin typeface="Playwrite GB S"/>
                <a:ea typeface="Playwrite GB S"/>
                <a:cs typeface="Playwrite GB S"/>
                <a:sym typeface="Playwrite GB S"/>
              </a:rPr>
              <a:t>PE Reminders</a:t>
            </a:r>
            <a:endParaRPr b="0" i="0" sz="600" u="none" cap="none" strike="noStrike">
              <a:solidFill>
                <a:schemeClr val="lt1"/>
              </a:solidFill>
              <a:latin typeface="Playwrite GB S"/>
              <a:ea typeface="Playwrite GB S"/>
              <a:cs typeface="Playwrite GB S"/>
              <a:sym typeface="Playwrite GB S"/>
            </a:endParaRPr>
          </a:p>
        </p:txBody>
      </p:sp>
      <p:sp>
        <p:nvSpPr>
          <p:cNvPr id="635" name="Google Shape;635;p19"/>
          <p:cNvSpPr txBox="1"/>
          <p:nvPr/>
        </p:nvSpPr>
        <p:spPr>
          <a:xfrm>
            <a:off x="3815950" y="325500"/>
            <a:ext cx="4957200" cy="6310800"/>
          </a:xfrm>
          <a:prstGeom prst="rect">
            <a:avLst/>
          </a:prstGeom>
          <a:noFill/>
          <a:ln>
            <a:noFill/>
          </a:ln>
        </p:spPr>
        <p:txBody>
          <a:bodyPr anchorCtr="0" anchor="t" bIns="45700" lIns="91425" spcFirstLastPara="1" rIns="91425" wrap="square" tIns="45700">
            <a:spAutoFit/>
          </a:bodyPr>
          <a:lstStyle/>
          <a:p>
            <a:pPr indent="0" lvl="0" marL="457200" marR="0" rtl="0" algn="l">
              <a:lnSpc>
                <a:spcPct val="100000"/>
              </a:lnSpc>
              <a:spcBef>
                <a:spcPts val="600"/>
              </a:spcBef>
              <a:spcAft>
                <a:spcPts val="0"/>
              </a:spcAft>
              <a:buClr>
                <a:srgbClr val="000000"/>
              </a:buClr>
              <a:buSzPts val="1800"/>
              <a:buFont typeface="Arial"/>
              <a:buNone/>
            </a:pPr>
            <a:r>
              <a:rPr b="0" i="0" lang="en-GB" sz="1600" u="none" cap="none" strike="noStrike">
                <a:solidFill>
                  <a:schemeClr val="dk1"/>
                </a:solidFill>
                <a:latin typeface="Playwrite GB S"/>
                <a:ea typeface="Playwrite GB S"/>
                <a:cs typeface="Playwrite GB S"/>
                <a:sym typeface="Playwrite GB S"/>
              </a:rPr>
              <a:t>Nursery </a:t>
            </a:r>
            <a:endParaRPr b="0" i="0" sz="1600" u="none" cap="none" strike="noStrike">
              <a:solidFill>
                <a:schemeClr val="dk1"/>
              </a:solidFill>
              <a:latin typeface="Playwrite GB S"/>
              <a:ea typeface="Playwrite GB S"/>
              <a:cs typeface="Playwrite GB S"/>
              <a:sym typeface="Playwrite GB S"/>
            </a:endParaRPr>
          </a:p>
          <a:p>
            <a:pPr indent="-330200" lvl="0" marL="457200" marR="0" rtl="0" algn="l">
              <a:lnSpc>
                <a:spcPct val="100000"/>
              </a:lnSpc>
              <a:spcBef>
                <a:spcPts val="600"/>
              </a:spcBef>
              <a:spcAft>
                <a:spcPts val="0"/>
              </a:spcAft>
              <a:buClr>
                <a:schemeClr val="dk1"/>
              </a:buClr>
              <a:buSzPts val="1600"/>
              <a:buFont typeface="Playwrite GB S"/>
              <a:buChar char="●"/>
            </a:pPr>
            <a:r>
              <a:rPr lang="en-GB" sz="1600">
                <a:solidFill>
                  <a:schemeClr val="dk1"/>
                </a:solidFill>
                <a:latin typeface="Playwrite GB S"/>
                <a:ea typeface="Playwrite GB S"/>
                <a:cs typeface="Playwrite GB S"/>
                <a:sym typeface="Playwrite GB S"/>
              </a:rPr>
              <a:t>P.E will begin from Tuesday 14th October</a:t>
            </a:r>
            <a:endParaRPr sz="1600">
              <a:solidFill>
                <a:schemeClr val="dk1"/>
              </a:solidFill>
              <a:latin typeface="Playwrite GB S"/>
              <a:ea typeface="Playwrite GB S"/>
              <a:cs typeface="Playwrite GB S"/>
              <a:sym typeface="Playwrite GB S"/>
            </a:endParaRPr>
          </a:p>
          <a:p>
            <a:pPr indent="-330200" lvl="0" marL="457200" marR="0" rtl="0" algn="l">
              <a:lnSpc>
                <a:spcPct val="100000"/>
              </a:lnSpc>
              <a:spcBef>
                <a:spcPts val="600"/>
              </a:spcBef>
              <a:spcAft>
                <a:spcPts val="0"/>
              </a:spcAft>
              <a:buClr>
                <a:schemeClr val="dk1"/>
              </a:buClr>
              <a:buSzPts val="1600"/>
              <a:buFont typeface="Playwrite GB S"/>
              <a:buChar char="●"/>
            </a:pPr>
            <a:r>
              <a:rPr lang="en-GB" sz="1600">
                <a:solidFill>
                  <a:schemeClr val="dk1"/>
                </a:solidFill>
                <a:latin typeface="Playwrite GB S"/>
                <a:ea typeface="Playwrite GB S"/>
                <a:cs typeface="Playwrite GB S"/>
                <a:sym typeface="Playwrite GB S"/>
              </a:rPr>
              <a:t>Children</a:t>
            </a:r>
            <a:r>
              <a:rPr lang="en-GB" sz="1600">
                <a:solidFill>
                  <a:schemeClr val="dk1"/>
                </a:solidFill>
                <a:latin typeface="Playwrite GB S"/>
                <a:ea typeface="Playwrite GB S"/>
                <a:cs typeface="Playwrite GB S"/>
                <a:sym typeface="Playwrite GB S"/>
              </a:rPr>
              <a:t> to come into school in their P.E kits every Tuesday</a:t>
            </a:r>
            <a:endParaRPr sz="1600">
              <a:solidFill>
                <a:schemeClr val="dk1"/>
              </a:solidFill>
              <a:latin typeface="Playwrite GB S"/>
              <a:ea typeface="Playwrite GB S"/>
              <a:cs typeface="Playwrite GB S"/>
              <a:sym typeface="Playwrite GB S"/>
            </a:endParaRPr>
          </a:p>
          <a:p>
            <a:pPr indent="-330200" lvl="0" marL="457200" rtl="0" algn="l">
              <a:spcBef>
                <a:spcPts val="600"/>
              </a:spcBef>
              <a:spcAft>
                <a:spcPts val="0"/>
              </a:spcAft>
              <a:buClr>
                <a:schemeClr val="dk1"/>
              </a:buClr>
              <a:buSzPts val="1600"/>
              <a:buFont typeface="Playwrite GB S"/>
              <a:buChar char="●"/>
            </a:pPr>
            <a:r>
              <a:rPr lang="en-GB" sz="1600">
                <a:solidFill>
                  <a:schemeClr val="dk1"/>
                </a:solidFill>
                <a:latin typeface="Playwrite GB S"/>
                <a:ea typeface="Playwrite GB S"/>
                <a:cs typeface="Playwrite GB S"/>
                <a:sym typeface="Playwrite GB S"/>
              </a:rPr>
              <a:t>Please ensure that any earrings are covered or removed on PE days.</a:t>
            </a:r>
            <a:endParaRPr sz="1600">
              <a:solidFill>
                <a:schemeClr val="dk1"/>
              </a:solidFill>
              <a:latin typeface="Playwrite GB S"/>
              <a:ea typeface="Playwrite GB S"/>
              <a:cs typeface="Playwrite GB S"/>
              <a:sym typeface="Playwrite GB S"/>
            </a:endParaRPr>
          </a:p>
          <a:p>
            <a:pPr indent="-330200" lvl="0" marL="457200" rtl="0" algn="l">
              <a:spcBef>
                <a:spcPts val="600"/>
              </a:spcBef>
              <a:spcAft>
                <a:spcPts val="0"/>
              </a:spcAft>
              <a:buClr>
                <a:schemeClr val="dk1"/>
              </a:buClr>
              <a:buSzPts val="1600"/>
              <a:buFont typeface="Playwrite GB S"/>
              <a:buChar char="●"/>
            </a:pPr>
            <a:r>
              <a:rPr lang="en-GB" sz="1600">
                <a:solidFill>
                  <a:schemeClr val="dk1"/>
                </a:solidFill>
                <a:latin typeface="Playwrite GB S"/>
                <a:ea typeface="Playwrite GB S"/>
                <a:cs typeface="Playwrite GB S"/>
                <a:sym typeface="Playwrite GB S"/>
              </a:rPr>
              <a:t>Pumps will be kept in school in a drawstring bag to change into for indoor sessions. PLEASE NAME ALL ITEMS.</a:t>
            </a:r>
            <a:endParaRPr sz="1600">
              <a:solidFill>
                <a:schemeClr val="dk1"/>
              </a:solidFill>
              <a:latin typeface="Playwrite GB S"/>
              <a:ea typeface="Playwrite GB S"/>
              <a:cs typeface="Playwrite GB S"/>
              <a:sym typeface="Playwrite GB S"/>
            </a:endParaRPr>
          </a:p>
          <a:p>
            <a:pPr indent="0" lvl="0" marL="457200" rtl="0" algn="l">
              <a:spcBef>
                <a:spcPts val="600"/>
              </a:spcBef>
              <a:spcAft>
                <a:spcPts val="0"/>
              </a:spcAft>
              <a:buNone/>
            </a:pPr>
            <a:r>
              <a:t/>
            </a:r>
            <a:endParaRPr sz="1600">
              <a:solidFill>
                <a:schemeClr val="dk1"/>
              </a:solidFill>
              <a:latin typeface="Playwrite GB S"/>
              <a:ea typeface="Playwrite GB S"/>
              <a:cs typeface="Playwrite GB S"/>
              <a:sym typeface="Playwrite GB S"/>
            </a:endParaRPr>
          </a:p>
          <a:p>
            <a:pPr indent="0" lvl="0" marL="457200" marR="0" rtl="0" algn="l">
              <a:lnSpc>
                <a:spcPct val="100000"/>
              </a:lnSpc>
              <a:spcBef>
                <a:spcPts val="600"/>
              </a:spcBef>
              <a:spcAft>
                <a:spcPts val="0"/>
              </a:spcAft>
              <a:buClr>
                <a:srgbClr val="000000"/>
              </a:buClr>
              <a:buSzPts val="1800"/>
              <a:buFont typeface="Arial"/>
              <a:buNone/>
            </a:pPr>
            <a:r>
              <a:rPr b="0" i="0" lang="en-GB" sz="1600" u="none" cap="none" strike="noStrike">
                <a:solidFill>
                  <a:schemeClr val="dk1"/>
                </a:solidFill>
                <a:latin typeface="Playwrite GB S"/>
                <a:ea typeface="Playwrite GB S"/>
                <a:cs typeface="Playwrite GB S"/>
                <a:sym typeface="Playwrite GB S"/>
              </a:rPr>
              <a:t>Reception</a:t>
            </a:r>
            <a:endParaRPr b="0" i="0" sz="1600" u="none" cap="none" strike="noStrike">
              <a:solidFill>
                <a:schemeClr val="dk1"/>
              </a:solidFill>
              <a:latin typeface="Playwrite GB S"/>
              <a:ea typeface="Playwrite GB S"/>
              <a:cs typeface="Playwrite GB S"/>
              <a:sym typeface="Playwrite GB S"/>
            </a:endParaRPr>
          </a:p>
          <a:p>
            <a:pPr indent="0" lvl="0" marL="457200" marR="0" rtl="0" algn="l">
              <a:lnSpc>
                <a:spcPct val="100000"/>
              </a:lnSpc>
              <a:spcBef>
                <a:spcPts val="600"/>
              </a:spcBef>
              <a:spcAft>
                <a:spcPts val="0"/>
              </a:spcAft>
              <a:buClr>
                <a:srgbClr val="000000"/>
              </a:buClr>
              <a:buSzPts val="1400"/>
              <a:buFont typeface="Arial"/>
              <a:buNone/>
            </a:pPr>
            <a:r>
              <a:t/>
            </a:r>
            <a:endParaRPr b="0" i="0" sz="1600" u="none" cap="none" strike="noStrike">
              <a:solidFill>
                <a:srgbClr val="000000"/>
              </a:solidFill>
              <a:latin typeface="Playwrite GB S"/>
              <a:ea typeface="Playwrite GB S"/>
              <a:cs typeface="Playwrite GB S"/>
              <a:sym typeface="Playwrite GB S"/>
            </a:endParaRPr>
          </a:p>
          <a:p>
            <a:pPr indent="-330200" lvl="0" marL="457200" marR="0" rtl="0" algn="l">
              <a:lnSpc>
                <a:spcPct val="100000"/>
              </a:lnSpc>
              <a:spcBef>
                <a:spcPts val="60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Please ensure that any earrings are covered or removed on </a:t>
            </a:r>
            <a:r>
              <a:rPr lang="en-GB" sz="1600">
                <a:solidFill>
                  <a:schemeClr val="dk1"/>
                </a:solidFill>
                <a:latin typeface="Playwrite GB S"/>
                <a:ea typeface="Playwrite GB S"/>
                <a:cs typeface="Playwrite GB S"/>
                <a:sym typeface="Playwrite GB S"/>
              </a:rPr>
              <a:t>Wednes</a:t>
            </a:r>
            <a:r>
              <a:rPr b="0" i="0" lang="en-GB" sz="1600" u="none" cap="none" strike="noStrike">
                <a:solidFill>
                  <a:schemeClr val="dk1"/>
                </a:solidFill>
                <a:latin typeface="Playwrite GB S"/>
                <a:ea typeface="Playwrite GB S"/>
                <a:cs typeface="Playwrite GB S"/>
                <a:sym typeface="Playwrite GB S"/>
              </a:rPr>
              <a:t>days.</a:t>
            </a:r>
            <a:endParaRPr b="0" i="0" sz="16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60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Please ensure that your child comes to school in their PE kit – plain black trainers, black bottoms (jogging bottoms or appropriate shorts depending on the weather), purple PE top and purple fleece.</a:t>
            </a:r>
            <a:endParaRPr b="0" i="0" sz="1600" u="none" cap="none" strike="noStrike">
              <a:solidFill>
                <a:schemeClr val="dk1"/>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chemeClr val="dk1"/>
              </a:buClr>
              <a:buSzPts val="1800"/>
              <a:buFont typeface="Playwrite GB S"/>
              <a:buChar char="•"/>
            </a:pPr>
            <a:r>
              <a:rPr b="0" i="0" lang="en-GB" sz="1600" u="none" cap="none" strike="noStrike">
                <a:solidFill>
                  <a:schemeClr val="dk1"/>
                </a:solidFill>
                <a:latin typeface="Playwrite GB S"/>
                <a:ea typeface="Playwrite GB S"/>
                <a:cs typeface="Playwrite GB S"/>
                <a:sym typeface="Playwrite GB S"/>
              </a:rPr>
              <a:t>Pumps will be kept in school in a drawstring bag to change into for indoor sessions. PLEASE NAME ALL ITEMS.</a:t>
            </a:r>
            <a:endParaRPr b="0" i="0" sz="1600" u="none" cap="none" strike="noStrike">
              <a:solidFill>
                <a:schemeClr val="dk1"/>
              </a:solidFill>
              <a:latin typeface="Playwrite GB S"/>
              <a:ea typeface="Playwrite GB S"/>
              <a:cs typeface="Playwrite GB S"/>
              <a:sym typeface="Playwrite GB S"/>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40" name="Shape 640"/>
        <p:cNvGrpSpPr/>
        <p:nvPr/>
      </p:nvGrpSpPr>
      <p:grpSpPr>
        <a:xfrm>
          <a:off x="0" y="0"/>
          <a:ext cx="0" cy="0"/>
          <a:chOff x="0" y="0"/>
          <a:chExt cx="0" cy="0"/>
        </a:xfrm>
      </p:grpSpPr>
      <p:sp>
        <p:nvSpPr>
          <p:cNvPr id="641" name="Google Shape;641;p2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42" name="Google Shape;642;p27"/>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43" name="Google Shape;643;p27"/>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44" name="Google Shape;644;p27"/>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45" name="Google Shape;645;p27"/>
          <p:cNvSpPr/>
          <p:nvPr/>
        </p:nvSpPr>
        <p:spPr>
          <a:xfrm>
            <a:off x="0" y="1587"/>
            <a:ext cx="9144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46" name="Google Shape;646;p27"/>
          <p:cNvSpPr txBox="1"/>
          <p:nvPr/>
        </p:nvSpPr>
        <p:spPr>
          <a:xfrm>
            <a:off x="317500" y="2442871"/>
            <a:ext cx="3403200" cy="21915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4400"/>
              <a:buFont typeface="Arial"/>
              <a:buNone/>
            </a:pPr>
            <a:r>
              <a:rPr b="0" i="0" lang="en-GB" sz="4400" u="none" cap="none" strike="noStrike">
                <a:solidFill>
                  <a:schemeClr val="lt1"/>
                </a:solidFill>
                <a:latin typeface="Playwrite GB S"/>
                <a:ea typeface="Playwrite GB S"/>
                <a:cs typeface="Playwrite GB S"/>
                <a:sym typeface="Playwrite GB S"/>
              </a:rPr>
              <a:t>Wider Curriculum Homework</a:t>
            </a:r>
            <a:endParaRPr b="0" i="0" sz="1400" u="none" cap="none" strike="noStrike">
              <a:solidFill>
                <a:schemeClr val="lt1"/>
              </a:solidFill>
              <a:latin typeface="Playwrite GB S"/>
              <a:ea typeface="Playwrite GB S"/>
              <a:cs typeface="Playwrite GB S"/>
              <a:sym typeface="Playwrite GB S"/>
            </a:endParaRPr>
          </a:p>
        </p:txBody>
      </p:sp>
      <p:sp>
        <p:nvSpPr>
          <p:cNvPr id="647" name="Google Shape;647;p27"/>
          <p:cNvSpPr txBox="1"/>
          <p:nvPr/>
        </p:nvSpPr>
        <p:spPr>
          <a:xfrm>
            <a:off x="3890476" y="457722"/>
            <a:ext cx="5253600" cy="4987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Arial"/>
              <a:buNone/>
            </a:pPr>
            <a:r>
              <a:rPr b="1" i="0" lang="en-GB" sz="1600" u="none" cap="none" strike="noStrike">
                <a:solidFill>
                  <a:schemeClr val="dk1"/>
                </a:solidFill>
                <a:latin typeface="Playwrite GB S"/>
                <a:ea typeface="Playwrite GB S"/>
                <a:cs typeface="Playwrite GB S"/>
                <a:sym typeface="Playwrite GB S"/>
              </a:rPr>
              <a:t>WIDER CURRICULUM AND LIFE SKILLS</a:t>
            </a:r>
            <a:endParaRPr b="0" i="0" sz="1600" u="none" cap="none" strike="noStrike">
              <a:solidFill>
                <a:schemeClr val="lt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600"/>
              <a:buFont typeface="Arial"/>
              <a:buNone/>
            </a:pPr>
            <a:r>
              <a:rPr b="1" i="0" lang="en-GB" sz="1600" u="none" cap="none" strike="noStrike">
                <a:solidFill>
                  <a:schemeClr val="dk1"/>
                </a:solidFill>
                <a:latin typeface="Playwrite GB S"/>
                <a:ea typeface="Playwrite GB S"/>
                <a:cs typeface="Playwrite GB S"/>
                <a:sym typeface="Playwrite GB S"/>
              </a:rPr>
              <a:t>Topic Home Learning Projects</a:t>
            </a:r>
            <a:endParaRPr b="0" i="0" sz="12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600"/>
              </a:spcBef>
              <a:spcAft>
                <a:spcPts val="0"/>
              </a:spcAft>
              <a:buClr>
                <a:schemeClr val="dk1"/>
              </a:buClr>
              <a:buSzPts val="1600"/>
              <a:buFont typeface="Arial"/>
              <a:buChar char="•"/>
            </a:pPr>
            <a:r>
              <a:rPr b="0" i="0" lang="en-GB" sz="1600" u="none" cap="none" strike="noStrike">
                <a:solidFill>
                  <a:schemeClr val="dk1"/>
                </a:solidFill>
                <a:latin typeface="Playwrite GB S"/>
                <a:ea typeface="Playwrite GB S"/>
                <a:cs typeface="Playwrite GB S"/>
                <a:sym typeface="Playwrite GB S"/>
              </a:rPr>
              <a:t>A choice of suggested cross curricular tasks will be sent home at the beginning of each topic. Please encourage your child to complete </a:t>
            </a:r>
            <a:r>
              <a:rPr lang="en-GB" sz="1600">
                <a:solidFill>
                  <a:schemeClr val="dk1"/>
                </a:solidFill>
                <a:latin typeface="Playwrite GB S"/>
                <a:ea typeface="Playwrite GB S"/>
                <a:cs typeface="Playwrite GB S"/>
                <a:sym typeface="Playwrite GB S"/>
              </a:rPr>
              <a:t>some tasks.</a:t>
            </a:r>
            <a:r>
              <a:rPr b="0" i="0" lang="en-GB" sz="1600" u="none" cap="none" strike="noStrike">
                <a:solidFill>
                  <a:schemeClr val="dk1"/>
                </a:solidFill>
                <a:latin typeface="Playwrite GB S"/>
                <a:ea typeface="Playwrite GB S"/>
                <a:cs typeface="Playwrite GB S"/>
                <a:sym typeface="Playwrite GB S"/>
              </a:rPr>
              <a:t> We encourage all children to bring in their work for their class to celebrate on a Friday. </a:t>
            </a:r>
            <a:r>
              <a:rPr b="0" i="0" lang="en-GB" sz="1600" u="none" cap="none" strike="noStrike">
                <a:solidFill>
                  <a:schemeClr val="dk1"/>
                </a:solidFill>
                <a:highlight>
                  <a:schemeClr val="lt1"/>
                </a:highlight>
                <a:latin typeface="Playwrite GB S"/>
                <a:ea typeface="Playwrite GB S"/>
                <a:cs typeface="Playwrite GB S"/>
                <a:sym typeface="Playwrite GB S"/>
              </a:rPr>
              <a:t>Class teachers will decide if a piece of work is worth a merit or a distinction. For a merit, 5 house points will be awarded and for a distinction 10 house points will be awarded.</a:t>
            </a:r>
            <a:endParaRPr b="0" i="0" sz="12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600"/>
              <a:buFont typeface="Arial"/>
              <a:buNone/>
            </a:pPr>
            <a:r>
              <a:rPr b="1" i="0" lang="en-GB" sz="1600" u="none" cap="none" strike="noStrike">
                <a:solidFill>
                  <a:schemeClr val="dk1"/>
                </a:solidFill>
                <a:latin typeface="Playwrite GB S"/>
                <a:ea typeface="Playwrite GB S"/>
                <a:cs typeface="Playwrite GB S"/>
                <a:sym typeface="Playwrite GB S"/>
              </a:rPr>
              <a:t>Life Skills Activities</a:t>
            </a:r>
            <a:endParaRPr b="0" i="0" sz="12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60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We encourage all children to bring in evidence of this for their class to celebrate each Friday. </a:t>
            </a:r>
            <a:endParaRPr b="0" i="0" sz="12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600"/>
              </a:spcBef>
              <a:spcAft>
                <a:spcPts val="0"/>
              </a:spcAft>
              <a:buClr>
                <a:schemeClr val="dk1"/>
              </a:buClr>
              <a:buSzPts val="1600"/>
              <a:buFont typeface="Arial"/>
              <a:buNone/>
            </a:pPr>
            <a:r>
              <a:rPr b="1" i="0" lang="en-GB" sz="1600" u="none" cap="none" strike="noStrike">
                <a:solidFill>
                  <a:schemeClr val="dk1"/>
                </a:solidFill>
                <a:latin typeface="Playwrite GB S"/>
                <a:ea typeface="Playwrite GB S"/>
                <a:cs typeface="Playwrite GB S"/>
                <a:sym typeface="Playwrite GB S"/>
              </a:rPr>
              <a:t>Curious Challenges and Brain Boosters</a:t>
            </a:r>
            <a:endParaRPr b="0" i="0" sz="12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60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We encourage all children to bring in evidence of this for their class to celebrate on a Friday.</a:t>
            </a:r>
            <a:endParaRPr b="0" i="0" sz="1600" u="none" cap="none" strike="noStrike">
              <a:solidFill>
                <a:schemeClr val="dk1"/>
              </a:solidFill>
              <a:latin typeface="Playwrite GB S"/>
              <a:ea typeface="Playwrite GB S"/>
              <a:cs typeface="Playwrite GB S"/>
              <a:sym typeface="Playwrite GB S"/>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52" name="Shape 652"/>
        <p:cNvGrpSpPr/>
        <p:nvPr/>
      </p:nvGrpSpPr>
      <p:grpSpPr>
        <a:xfrm>
          <a:off x="0" y="0"/>
          <a:ext cx="0" cy="0"/>
          <a:chOff x="0" y="0"/>
          <a:chExt cx="0" cy="0"/>
        </a:xfrm>
      </p:grpSpPr>
      <p:grpSp>
        <p:nvGrpSpPr>
          <p:cNvPr id="653" name="Google Shape;653;p28"/>
          <p:cNvGrpSpPr/>
          <p:nvPr/>
        </p:nvGrpSpPr>
        <p:grpSpPr>
          <a:xfrm>
            <a:off x="0" y="0"/>
            <a:ext cx="9144000" cy="6858000"/>
            <a:chOff x="0" y="0"/>
            <a:chExt cx="12192000" cy="6858000"/>
          </a:xfrm>
        </p:grpSpPr>
        <p:sp>
          <p:nvSpPr>
            <p:cNvPr id="654" name="Google Shape;654;p28"/>
            <p:cNvSpPr/>
            <p:nvPr/>
          </p:nvSpPr>
          <p:spPr>
            <a:xfrm>
              <a:off x="0" y="0"/>
              <a:ext cx="12192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55" name="Google Shape;655;p28"/>
            <p:cNvSpPr/>
            <p:nvPr/>
          </p:nvSpPr>
          <p:spPr>
            <a:xfrm>
              <a:off x="0" y="2667000"/>
              <a:ext cx="4191000" cy="4191000"/>
            </a:xfrm>
            <a:prstGeom prst="ellipse">
              <a:avLst/>
            </a:prstGeom>
            <a:gradFill>
              <a:gsLst>
                <a:gs pos="0">
                  <a:srgbClr val="9B6BF2">
                    <a:alpha val="10196"/>
                  </a:srgbClr>
                </a:gs>
                <a:gs pos="36000">
                  <a:srgbClr val="9B6BF2">
                    <a:alpha val="9019"/>
                  </a:srgbClr>
                </a:gs>
                <a:gs pos="75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56" name="Google Shape;656;p28"/>
            <p:cNvSpPr/>
            <p:nvPr/>
          </p:nvSpPr>
          <p:spPr>
            <a:xfrm>
              <a:off x="0" y="2895600"/>
              <a:ext cx="2362200" cy="2362200"/>
            </a:xfrm>
            <a:prstGeom prst="ellipse">
              <a:avLst/>
            </a:prstGeom>
            <a:gradFill>
              <a:gsLst>
                <a:gs pos="0">
                  <a:srgbClr val="9B6BF2">
                    <a:alpha val="7058"/>
                  </a:srgbClr>
                </a:gs>
                <a:gs pos="36000">
                  <a:srgbClr val="9B6BF2">
                    <a:alpha val="7058"/>
                  </a:srgbClr>
                </a:gs>
                <a:gs pos="72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57" name="Google Shape;657;p28"/>
            <p:cNvSpPr/>
            <p:nvPr/>
          </p:nvSpPr>
          <p:spPr>
            <a:xfrm>
              <a:off x="8609012" y="5867400"/>
              <a:ext cx="990600" cy="990600"/>
            </a:xfrm>
            <a:prstGeom prst="ellipse">
              <a:avLst/>
            </a:prstGeom>
            <a:gradFill>
              <a:gsLst>
                <a:gs pos="0">
                  <a:srgbClr val="9B6BF2">
                    <a:alpha val="12941"/>
                  </a:srgbClr>
                </a:gs>
                <a:gs pos="36000">
                  <a:srgbClr val="9B6BF2">
                    <a:alpha val="5882"/>
                  </a:srgbClr>
                </a:gs>
                <a:gs pos="66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58" name="Google Shape;658;p28"/>
            <p:cNvSpPr/>
            <p:nvPr/>
          </p:nvSpPr>
          <p:spPr>
            <a:xfrm>
              <a:off x="8609012" y="1676400"/>
              <a:ext cx="2819400" cy="2819400"/>
            </a:xfrm>
            <a:prstGeom prst="ellipse">
              <a:avLst/>
            </a:prstGeom>
            <a:gradFill>
              <a:gsLst>
                <a:gs pos="0">
                  <a:srgbClr val="9B6BF2">
                    <a:alpha val="5882"/>
                  </a:srgbClr>
                </a:gs>
                <a:gs pos="36000">
                  <a:srgbClr val="9B6BF2">
                    <a:alpha val="5098"/>
                  </a:srgbClr>
                </a:gs>
                <a:gs pos="69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59" name="Google Shape;659;p28"/>
            <p:cNvSpPr/>
            <p:nvPr/>
          </p:nvSpPr>
          <p:spPr>
            <a:xfrm>
              <a:off x="7999412" y="8464"/>
              <a:ext cx="1600200" cy="1600200"/>
            </a:xfrm>
            <a:prstGeom prst="ellipse">
              <a:avLst/>
            </a:prstGeom>
            <a:gradFill>
              <a:gsLst>
                <a:gs pos="0">
                  <a:srgbClr val="9B6BF2">
                    <a:alpha val="12941"/>
                  </a:srgbClr>
                </a:gs>
                <a:gs pos="36000">
                  <a:srgbClr val="9B6BF2">
                    <a:alpha val="5882"/>
                  </a:srgbClr>
                </a:gs>
                <a:gs pos="73000">
                  <a:srgbClr val="9B6BF2">
                    <a:alpha val="0"/>
                  </a:srgbClr>
                </a:gs>
                <a:gs pos="100000">
                  <a:srgbClr val="9B6BF2">
                    <a:alpha val="0"/>
                  </a:srgbClr>
                </a:gs>
              </a:gsLst>
              <a:path path="circle">
                <a:fillToRect b="50%" l="50%" r="50%" t="50%"/>
              </a:path>
              <a:tileRect/>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60" name="Google Shape;660;p28"/>
            <p:cNvSpPr/>
            <p:nvPr/>
          </p:nvSpPr>
          <p:spPr>
            <a:xfrm rot="-589932">
              <a:off x="8490951" y="1797517"/>
              <a:ext cx="3299407" cy="440924"/>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661" name="Google Shape;661;p28"/>
            <p:cNvSpPr/>
            <p:nvPr/>
          </p:nvSpPr>
          <p:spPr>
            <a:xfrm>
              <a:off x="459506" y="1866405"/>
              <a:ext cx="11277600" cy="4533900"/>
            </a:xfrm>
            <a:custGeom>
              <a:rect b="b" l="l" r="r" t="t"/>
              <a:pathLst>
                <a:path extrusionOk="0" h="2856" w="7104">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662" name="Google Shape;662;p28"/>
            <p:cNvSpPr/>
            <p:nvPr/>
          </p:nvSpPr>
          <p:spPr>
            <a:xfrm>
              <a:off x="0" y="1587"/>
              <a:ext cx="12192000"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grpSp>
      <p:sp>
        <p:nvSpPr>
          <p:cNvPr id="663" name="Google Shape;663;p28"/>
          <p:cNvSpPr/>
          <p:nvPr/>
        </p:nvSpPr>
        <p:spPr>
          <a:xfrm>
            <a:off x="7828359" y="0"/>
            <a:ext cx="514350" cy="1143000"/>
          </a:xfrm>
          <a:prstGeom prst="rect">
            <a:avLst/>
          </a:prstGeom>
          <a:solidFill>
            <a:schemeClr val="accent1"/>
          </a:solidFill>
          <a:ln>
            <a:noFill/>
          </a:ln>
          <a:effectLst>
            <a:outerShdw blurRad="38100" rotWithShape="0" dir="5400000" dist="25400">
              <a:srgbClr val="000000">
                <a:alpha val="43921"/>
              </a:srgbClr>
            </a:outerShdw>
          </a:effectLst>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64" name="Google Shape;664;p28"/>
          <p:cNvSpPr/>
          <p:nvPr/>
        </p:nvSpPr>
        <p:spPr>
          <a:xfrm>
            <a:off x="0" y="0"/>
            <a:ext cx="9144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65" name="Google Shape;665;p28"/>
          <p:cNvSpPr/>
          <p:nvPr/>
        </p:nvSpPr>
        <p:spPr>
          <a:xfrm>
            <a:off x="0" y="0"/>
            <a:ext cx="9144000" cy="6858000"/>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ahoma"/>
              <a:ea typeface="Tahoma"/>
              <a:cs typeface="Tahoma"/>
              <a:sym typeface="Tahoma"/>
            </a:endParaRPr>
          </a:p>
        </p:txBody>
      </p:sp>
      <p:sp>
        <p:nvSpPr>
          <p:cNvPr id="666" name="Google Shape;666;p28"/>
          <p:cNvSpPr/>
          <p:nvPr/>
        </p:nvSpPr>
        <p:spPr>
          <a:xfrm rot="-5677511">
            <a:off x="1942938" y="1881194"/>
            <a:ext cx="3299407" cy="330693"/>
          </a:xfrm>
          <a:custGeom>
            <a:rect b="b" l="l" r="r" t="t"/>
            <a:pathLst>
              <a:path extrusionOk="0" h="5291" w="10000">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lt1">
              <a:alpha val="2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667" name="Google Shape;667;p28"/>
          <p:cNvSpPr/>
          <p:nvPr/>
        </p:nvSpPr>
        <p:spPr>
          <a:xfrm rot="-5400000">
            <a:off x="3122264" y="751601"/>
            <a:ext cx="6053670" cy="5354799"/>
          </a:xfrm>
          <a:custGeom>
            <a:rect b="b" l="l" r="r" t="t"/>
            <a:pathLst>
              <a:path extrusionOk="0" h="7139732" w="6053670">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668" name="Google Shape;668;p28"/>
          <p:cNvSpPr/>
          <p:nvPr/>
        </p:nvSpPr>
        <p:spPr>
          <a:xfrm>
            <a:off x="0" y="-168813"/>
            <a:ext cx="9143999" cy="6856413"/>
          </a:xfrm>
          <a:custGeom>
            <a:rect b="b" l="l" r="r" t="t"/>
            <a:pathLst>
              <a:path extrusionOk="0" h="8638" w="15356">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ahoma"/>
              <a:ea typeface="Tahoma"/>
              <a:cs typeface="Tahoma"/>
              <a:sym typeface="Tahoma"/>
            </a:endParaRPr>
          </a:p>
        </p:txBody>
      </p:sp>
      <p:sp>
        <p:nvSpPr>
          <p:cNvPr id="669" name="Google Shape;669;p28"/>
          <p:cNvSpPr txBox="1"/>
          <p:nvPr/>
        </p:nvSpPr>
        <p:spPr>
          <a:xfrm>
            <a:off x="443350" y="1130600"/>
            <a:ext cx="3294600" cy="4596900"/>
          </a:xfrm>
          <a:prstGeom prst="rect">
            <a:avLst/>
          </a:prstGeom>
          <a:noFill/>
          <a:ln>
            <a:noFill/>
          </a:ln>
        </p:spPr>
        <p:txBody>
          <a:bodyPr anchorCtr="0" anchor="ctr"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4000"/>
              <a:buFont typeface="Arial"/>
              <a:buNone/>
            </a:pPr>
            <a:r>
              <a:rPr b="0" i="0" lang="en-GB" sz="4000" u="none" cap="none" strike="noStrike">
                <a:solidFill>
                  <a:schemeClr val="lt1"/>
                </a:solidFill>
                <a:latin typeface="Playwrite GB S"/>
                <a:ea typeface="Playwrite GB S"/>
                <a:cs typeface="Playwrite GB S"/>
                <a:sym typeface="Playwrite GB S"/>
              </a:rPr>
              <a:t>Further Information</a:t>
            </a:r>
            <a:endParaRPr b="0" i="0" sz="1400" u="none" cap="none" strike="noStrike">
              <a:solidFill>
                <a:schemeClr val="lt1"/>
              </a:solidFill>
              <a:latin typeface="Playwrite GB S"/>
              <a:ea typeface="Playwrite GB S"/>
              <a:cs typeface="Playwrite GB S"/>
              <a:sym typeface="Playwrite GB S"/>
            </a:endParaRPr>
          </a:p>
        </p:txBody>
      </p:sp>
      <p:sp>
        <p:nvSpPr>
          <p:cNvPr id="670" name="Google Shape;670;p28"/>
          <p:cNvSpPr txBox="1"/>
          <p:nvPr/>
        </p:nvSpPr>
        <p:spPr>
          <a:xfrm>
            <a:off x="3737950" y="612200"/>
            <a:ext cx="5211000" cy="5141100"/>
          </a:xfrm>
          <a:prstGeom prst="rect">
            <a:avLst/>
          </a:prstGeom>
          <a:noFill/>
          <a:ln>
            <a:noFill/>
          </a:ln>
        </p:spPr>
        <p:txBody>
          <a:bodyPr anchorCtr="0" anchor="t" bIns="45700" lIns="91425" spcFirstLastPara="1" rIns="91425" wrap="square" tIns="45700">
            <a:spAutoFit/>
          </a:bodyPr>
          <a:lstStyle/>
          <a:p>
            <a:pPr indent="-273050" lvl="0" marL="285750" marR="0" rtl="0" algn="l">
              <a:lnSpc>
                <a:spcPct val="100000"/>
              </a:lnSpc>
              <a:spcBef>
                <a:spcPts val="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Please ensure that all items from home are named so they can be returned should your child misplace them. </a:t>
            </a:r>
            <a:endParaRPr b="0" i="0" sz="16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60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Reading books should be in school every day. Books will be changed once a</a:t>
            </a:r>
            <a:r>
              <a:rPr lang="en-GB" sz="1600">
                <a:solidFill>
                  <a:schemeClr val="dk1"/>
                </a:solidFill>
                <a:latin typeface="Playwrite GB S"/>
                <a:ea typeface="Playwrite GB S"/>
                <a:cs typeface="Playwrite GB S"/>
                <a:sym typeface="Playwrite GB S"/>
              </a:rPr>
              <a:t> week so your child can read the book at least three times.</a:t>
            </a:r>
            <a:endParaRPr b="0" i="0" sz="16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60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Please ensure your child has their water bottle in school every day with water in. They may bring in a separate drink for lunchtimes. </a:t>
            </a:r>
            <a:endParaRPr b="0" i="0" sz="1600" u="none" cap="none" strike="noStrike">
              <a:solidFill>
                <a:schemeClr val="dk1"/>
              </a:solidFill>
              <a:latin typeface="Playwrite GB S"/>
              <a:ea typeface="Playwrite GB S"/>
              <a:cs typeface="Playwrite GB S"/>
              <a:sym typeface="Playwrite GB S"/>
            </a:endParaRPr>
          </a:p>
          <a:p>
            <a:pPr indent="-273050" lvl="0" marL="285750" marR="0" rtl="0" algn="l">
              <a:lnSpc>
                <a:spcPct val="100000"/>
              </a:lnSpc>
              <a:spcBef>
                <a:spcPts val="600"/>
              </a:spcBef>
              <a:spcAft>
                <a:spcPts val="0"/>
              </a:spcAft>
              <a:buClr>
                <a:schemeClr val="dk1"/>
              </a:buClr>
              <a:buSzPts val="1600"/>
              <a:buFont typeface="Playwrite GB S"/>
              <a:buChar char="•"/>
            </a:pPr>
            <a:r>
              <a:rPr b="0" i="0" lang="en-GB" sz="1600" u="none" cap="none" strike="noStrike">
                <a:solidFill>
                  <a:schemeClr val="dk1"/>
                </a:solidFill>
                <a:latin typeface="Playwrite GB S"/>
                <a:ea typeface="Playwrite GB S"/>
                <a:cs typeface="Playwrite GB S"/>
                <a:sym typeface="Playwrite GB S"/>
              </a:rPr>
              <a:t>Please ensure that your child has a coat in school everyday as we go outside in all weathers. </a:t>
            </a:r>
            <a:endParaRPr b="0" i="0" sz="1600" u="none" cap="none" strike="noStrike">
              <a:solidFill>
                <a:schemeClr val="dk1"/>
              </a:solidFill>
              <a:latin typeface="Playwrite GB S"/>
              <a:ea typeface="Playwrite GB S"/>
              <a:cs typeface="Playwrite GB S"/>
              <a:sym typeface="Playwrite GB S"/>
            </a:endParaRPr>
          </a:p>
          <a:p>
            <a:pPr indent="-285750" lvl="0" marL="285750" marR="0" rtl="0" algn="l">
              <a:lnSpc>
                <a:spcPct val="100000"/>
              </a:lnSpc>
              <a:spcBef>
                <a:spcPts val="600"/>
              </a:spcBef>
              <a:spcAft>
                <a:spcPts val="0"/>
              </a:spcAft>
              <a:buClr>
                <a:schemeClr val="dk1"/>
              </a:buClr>
              <a:buSzPts val="1800"/>
              <a:buFont typeface="Arial"/>
              <a:buChar char="•"/>
            </a:pPr>
            <a:r>
              <a:rPr b="0" i="0" lang="en-GB" sz="1600" u="none" cap="none" strike="noStrike">
                <a:solidFill>
                  <a:schemeClr val="dk1"/>
                </a:solidFill>
                <a:latin typeface="Playwrite GB S"/>
                <a:ea typeface="Playwrite GB S"/>
                <a:cs typeface="Playwrite GB S"/>
                <a:sym typeface="Playwrite GB S"/>
              </a:rPr>
              <a:t>Should you have any queries or need to speak to your child’s teacher, please email using the class email address or ring the school office and request for a telephone call home.  You can also contact the parent liaison lead should you prefer or have any whole school concerns or feedback. </a:t>
            </a:r>
            <a:r>
              <a:rPr b="0" i="0" lang="en-GB" sz="1800" u="none" cap="none" strike="noStrike">
                <a:solidFill>
                  <a:schemeClr val="lt1"/>
                </a:solidFill>
                <a:latin typeface="Calibri"/>
                <a:ea typeface="Calibri"/>
                <a:cs typeface="Calibri"/>
                <a:sym typeface="Calibri"/>
              </a:rPr>
              <a:t>Add bullet points</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4" name="Shape 674"/>
        <p:cNvGrpSpPr/>
        <p:nvPr/>
      </p:nvGrpSpPr>
      <p:grpSpPr>
        <a:xfrm>
          <a:off x="0" y="0"/>
          <a:ext cx="0" cy="0"/>
          <a:chOff x="0" y="0"/>
          <a:chExt cx="0" cy="0"/>
        </a:xfrm>
      </p:grpSpPr>
      <p:sp>
        <p:nvSpPr>
          <p:cNvPr id="675" name="Google Shape;675;g37ba5872375_6_252"/>
          <p:cNvSpPr txBox="1"/>
          <p:nvPr>
            <p:ph type="title"/>
          </p:nvPr>
        </p:nvSpPr>
        <p:spPr>
          <a:xfrm>
            <a:off x="877534" y="2257588"/>
            <a:ext cx="3090600" cy="30204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4000"/>
              <a:buFont typeface="Calibri"/>
              <a:buNone/>
            </a:pPr>
            <a:r>
              <a:rPr lang="en-GB" sz="4000">
                <a:latin typeface="Playwrite GB S"/>
                <a:ea typeface="Playwrite GB S"/>
                <a:cs typeface="Playwrite GB S"/>
                <a:sym typeface="Playwrite GB S"/>
              </a:rPr>
              <a:t>A few ways you can help your child succeed at school</a:t>
            </a:r>
            <a:endParaRPr>
              <a:latin typeface="Playwrite GB S"/>
              <a:ea typeface="Playwrite GB S"/>
              <a:cs typeface="Playwrite GB S"/>
              <a:sym typeface="Playwrite GB S"/>
            </a:endParaRPr>
          </a:p>
        </p:txBody>
      </p:sp>
      <p:sp>
        <p:nvSpPr>
          <p:cNvPr id="676" name="Google Shape;676;g37ba5872375_6_252"/>
          <p:cNvSpPr txBox="1"/>
          <p:nvPr>
            <p:ph idx="1" type="body"/>
          </p:nvPr>
        </p:nvSpPr>
        <p:spPr>
          <a:xfrm>
            <a:off x="5119261" y="2257588"/>
            <a:ext cx="3655200" cy="3020400"/>
          </a:xfrm>
          <a:prstGeom prst="rect">
            <a:avLst/>
          </a:prstGeom>
          <a:noFill/>
          <a:ln>
            <a:noFill/>
          </a:ln>
        </p:spPr>
        <p:txBody>
          <a:bodyPr anchorCtr="0" anchor="ctr" bIns="45700" lIns="91425" spcFirstLastPara="1" rIns="91425" wrap="square" tIns="45700">
            <a:normAutofit fontScale="77500" lnSpcReduction="20000"/>
          </a:bodyPr>
          <a:lstStyle/>
          <a:p>
            <a:pPr indent="-320040" lvl="0" marL="342900" rtl="0" algn="l">
              <a:lnSpc>
                <a:spcPct val="100000"/>
              </a:lnSpc>
              <a:spcBef>
                <a:spcPts val="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A regular bed time </a:t>
            </a:r>
            <a:endParaRPr>
              <a:latin typeface="Playwrite GB S"/>
              <a:ea typeface="Playwrite GB S"/>
              <a:cs typeface="Playwrite GB S"/>
              <a:sym typeface="Playwrite GB S"/>
            </a:endParaRPr>
          </a:p>
          <a:p>
            <a:pPr indent="-32004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Challenge them</a:t>
            </a:r>
            <a:endParaRPr>
              <a:latin typeface="Playwrite GB S"/>
              <a:ea typeface="Playwrite GB S"/>
              <a:cs typeface="Playwrite GB S"/>
              <a:sym typeface="Playwrite GB S"/>
            </a:endParaRPr>
          </a:p>
          <a:p>
            <a:pPr indent="-32004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Limit screen time</a:t>
            </a:r>
            <a:endParaRPr>
              <a:latin typeface="Playwrite GB S"/>
              <a:ea typeface="Playwrite GB S"/>
              <a:cs typeface="Playwrite GB S"/>
              <a:sym typeface="Playwrite GB S"/>
            </a:endParaRPr>
          </a:p>
          <a:p>
            <a:pPr indent="-32004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Read to your child every day</a:t>
            </a:r>
            <a:endParaRPr>
              <a:latin typeface="Playwrite GB S"/>
              <a:ea typeface="Playwrite GB S"/>
              <a:cs typeface="Playwrite GB S"/>
              <a:sym typeface="Playwrite GB S"/>
            </a:endParaRPr>
          </a:p>
          <a:p>
            <a:pPr indent="-32004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Encourage independence</a:t>
            </a:r>
            <a:endParaRPr>
              <a:latin typeface="Playwrite GB S"/>
              <a:ea typeface="Playwrite GB S"/>
              <a:cs typeface="Playwrite GB S"/>
              <a:sym typeface="Playwrite GB S"/>
            </a:endParaRPr>
          </a:p>
          <a:p>
            <a:pPr indent="-32004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Look at the ideas at </a:t>
            </a:r>
            <a:r>
              <a:rPr lang="en-GB" u="sng" cap="none">
                <a:solidFill>
                  <a:schemeClr val="dk1"/>
                </a:solidFill>
                <a:latin typeface="Playwrite GB S"/>
                <a:ea typeface="Playwrite GB S"/>
                <a:cs typeface="Playwrite GB S"/>
                <a:sym typeface="Playwrite GB S"/>
                <a:hlinkClick r:id="rId3">
                  <a:extLst>
                    <a:ext uri="{A12FA001-AC4F-418D-AE19-62706E023703}">
                      <ahyp:hlinkClr val="tx"/>
                    </a:ext>
                  </a:extLst>
                </a:hlinkClick>
              </a:rPr>
              <a:t>https://hungrylittleminds.campaign.gov.uk/</a:t>
            </a:r>
            <a:endParaRPr cap="none">
              <a:solidFill>
                <a:schemeClr val="dk1"/>
              </a:solidFill>
              <a:latin typeface="Playwrite GB S"/>
              <a:ea typeface="Playwrite GB S"/>
              <a:cs typeface="Playwrite GB S"/>
              <a:sym typeface="Playwrite GB S"/>
            </a:endParaRPr>
          </a:p>
          <a:p>
            <a:pPr indent="0" lvl="0" marL="0" rtl="0" algn="l">
              <a:lnSpc>
                <a:spcPct val="100000"/>
              </a:lnSpc>
              <a:spcBef>
                <a:spcPts val="1000"/>
              </a:spcBef>
              <a:spcAft>
                <a:spcPts val="0"/>
              </a:spcAft>
              <a:buSzPct val="80000"/>
              <a:buNone/>
            </a:pPr>
            <a:r>
              <a:t/>
            </a:r>
            <a:endParaRPr cap="none">
              <a:solidFill>
                <a:schemeClr val="dk1"/>
              </a:solidFill>
              <a:latin typeface="Calibri"/>
              <a:ea typeface="Calibri"/>
              <a:cs typeface="Calibri"/>
              <a:sym typeface="Calibri"/>
            </a:endParaRPr>
          </a:p>
          <a:p>
            <a:pPr indent="0" lvl="0" marL="0" rtl="0" algn="l">
              <a:lnSpc>
                <a:spcPct val="100000"/>
              </a:lnSpc>
              <a:spcBef>
                <a:spcPts val="1000"/>
              </a:spcBef>
              <a:spcAft>
                <a:spcPts val="0"/>
              </a:spcAft>
              <a:buSzPct val="800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0" name="Shape 680"/>
        <p:cNvGrpSpPr/>
        <p:nvPr/>
      </p:nvGrpSpPr>
      <p:grpSpPr>
        <a:xfrm>
          <a:off x="0" y="0"/>
          <a:ext cx="0" cy="0"/>
          <a:chOff x="0" y="0"/>
          <a:chExt cx="0" cy="0"/>
        </a:xfrm>
      </p:grpSpPr>
      <p:sp>
        <p:nvSpPr>
          <p:cNvPr id="681" name="Google Shape;681;g37ba5872375_6_0"/>
          <p:cNvSpPr txBox="1"/>
          <p:nvPr>
            <p:ph type="title"/>
          </p:nvPr>
        </p:nvSpPr>
        <p:spPr>
          <a:xfrm>
            <a:off x="877534" y="2257588"/>
            <a:ext cx="3090600" cy="30204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4000"/>
              <a:buFont typeface="Calibri"/>
              <a:buNone/>
            </a:pPr>
            <a:r>
              <a:rPr lang="en-GB" sz="4000">
                <a:latin typeface="Playwrite GB S"/>
                <a:ea typeface="Playwrite GB S"/>
                <a:cs typeface="Playwrite GB S"/>
                <a:sym typeface="Playwrite GB S"/>
              </a:rPr>
              <a:t>Alternative things to ask your child instead of ‘How was school?’</a:t>
            </a:r>
            <a:endParaRPr>
              <a:latin typeface="Playwrite GB S"/>
              <a:ea typeface="Playwrite GB S"/>
              <a:cs typeface="Playwrite GB S"/>
              <a:sym typeface="Playwrite GB S"/>
            </a:endParaRPr>
          </a:p>
        </p:txBody>
      </p:sp>
      <p:sp>
        <p:nvSpPr>
          <p:cNvPr id="682" name="Google Shape;682;g37ba5872375_6_0"/>
          <p:cNvSpPr txBox="1"/>
          <p:nvPr>
            <p:ph idx="1" type="body"/>
          </p:nvPr>
        </p:nvSpPr>
        <p:spPr>
          <a:xfrm>
            <a:off x="4777514" y="2170546"/>
            <a:ext cx="4061700" cy="3735600"/>
          </a:xfrm>
          <a:prstGeom prst="rect">
            <a:avLst/>
          </a:prstGeom>
          <a:noFill/>
          <a:ln>
            <a:noFill/>
          </a:ln>
        </p:spPr>
        <p:txBody>
          <a:bodyPr anchorCtr="0" anchor="ctr" bIns="45700" lIns="91425" spcFirstLastPara="1" rIns="91425" wrap="square" tIns="45700">
            <a:normAutofit fontScale="77500" lnSpcReduction="20000"/>
          </a:bodyPr>
          <a:lstStyle/>
          <a:p>
            <a:pPr indent="-327660" lvl="0" marL="342900" rtl="0" algn="l">
              <a:lnSpc>
                <a:spcPct val="100000"/>
              </a:lnSpc>
              <a:spcBef>
                <a:spcPts val="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What made you smile today?</a:t>
            </a:r>
            <a:endParaRPr>
              <a:latin typeface="Playwrite GB S"/>
              <a:ea typeface="Playwrite GB S"/>
              <a:cs typeface="Playwrite GB S"/>
              <a:sym typeface="Playwrite GB S"/>
            </a:endParaRPr>
          </a:p>
          <a:p>
            <a:pPr indent="-32766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Who did you sit with at lunch?</a:t>
            </a:r>
            <a:endParaRPr>
              <a:latin typeface="Playwrite GB S"/>
              <a:ea typeface="Playwrite GB S"/>
              <a:cs typeface="Playwrite GB S"/>
              <a:sym typeface="Playwrite GB S"/>
            </a:endParaRPr>
          </a:p>
          <a:p>
            <a:pPr indent="-32766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What was the hardest rule to follow today?</a:t>
            </a:r>
            <a:endParaRPr>
              <a:latin typeface="Playwrite GB S"/>
              <a:ea typeface="Playwrite GB S"/>
              <a:cs typeface="Playwrite GB S"/>
              <a:sym typeface="Playwrite GB S"/>
            </a:endParaRPr>
          </a:p>
          <a:p>
            <a:pPr indent="-32766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Tell me something you know today that you didn’t know yesterday?</a:t>
            </a:r>
            <a:endParaRPr>
              <a:latin typeface="Playwrite GB S"/>
              <a:ea typeface="Playwrite GB S"/>
              <a:cs typeface="Playwrite GB S"/>
              <a:sym typeface="Playwrite GB S"/>
            </a:endParaRPr>
          </a:p>
          <a:p>
            <a:pPr indent="-32766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Which rooms did you work in?</a:t>
            </a:r>
            <a:endParaRPr>
              <a:latin typeface="Playwrite GB S"/>
              <a:ea typeface="Playwrite GB S"/>
              <a:cs typeface="Playwrite GB S"/>
              <a:sym typeface="Playwrite GB S"/>
            </a:endParaRPr>
          </a:p>
          <a:p>
            <a:pPr indent="-32766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Did anything funny happen today? </a:t>
            </a:r>
            <a:endParaRPr>
              <a:latin typeface="Playwrite GB S"/>
              <a:ea typeface="Playwrite GB S"/>
              <a:cs typeface="Playwrite GB S"/>
              <a:sym typeface="Playwrite GB S"/>
            </a:endParaRPr>
          </a:p>
          <a:p>
            <a:pPr indent="-32766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What kind thing did you do today?</a:t>
            </a:r>
            <a:endParaRPr>
              <a:latin typeface="Playwrite GB S"/>
              <a:ea typeface="Playwrite GB S"/>
              <a:cs typeface="Playwrite GB S"/>
              <a:sym typeface="Playwrite GB S"/>
            </a:endParaRPr>
          </a:p>
          <a:p>
            <a:pPr indent="-327660" lvl="0" marL="342900" rtl="0" algn="l">
              <a:lnSpc>
                <a:spcPct val="100000"/>
              </a:lnSpc>
              <a:spcBef>
                <a:spcPts val="1000"/>
              </a:spcBef>
              <a:spcAft>
                <a:spcPts val="0"/>
              </a:spcAft>
              <a:buSzPct val="80000"/>
              <a:buFont typeface="Playwrite GB S"/>
              <a:buChar char="⮚"/>
            </a:pPr>
            <a:r>
              <a:rPr lang="en-GB" cap="none">
                <a:solidFill>
                  <a:schemeClr val="dk1"/>
                </a:solidFill>
                <a:latin typeface="Playwrite GB S"/>
                <a:ea typeface="Playwrite GB S"/>
                <a:cs typeface="Playwrite GB S"/>
                <a:sym typeface="Playwrite GB S"/>
              </a:rPr>
              <a:t>Who was kind to you today?</a:t>
            </a:r>
            <a:endParaRPr>
              <a:latin typeface="Playwrite GB S"/>
              <a:ea typeface="Playwrite GB S"/>
              <a:cs typeface="Playwrite GB S"/>
              <a:sym typeface="Playwrite GB S"/>
            </a:endParaRPr>
          </a:p>
          <a:p>
            <a:pPr indent="-248920" lvl="0" marL="342900" rtl="0" algn="l">
              <a:lnSpc>
                <a:spcPct val="100000"/>
              </a:lnSpc>
              <a:spcBef>
                <a:spcPts val="1000"/>
              </a:spcBef>
              <a:spcAft>
                <a:spcPts val="0"/>
              </a:spcAft>
              <a:buSzPct val="80000"/>
              <a:buFont typeface="Noto Sans Symbols"/>
              <a:buNone/>
            </a:pPr>
            <a:r>
              <a:t/>
            </a:r>
            <a:endParaRPr cap="none">
              <a:solidFill>
                <a:schemeClr val="dk1"/>
              </a:solidFill>
              <a:latin typeface="Playwrite GB S"/>
              <a:ea typeface="Playwrite GB S"/>
              <a:cs typeface="Playwrite GB S"/>
              <a:sym typeface="Playwrite GB S"/>
            </a:endParaRPr>
          </a:p>
          <a:p>
            <a:pPr indent="-248920" lvl="0" marL="342900" rtl="0" algn="l">
              <a:lnSpc>
                <a:spcPct val="100000"/>
              </a:lnSpc>
              <a:spcBef>
                <a:spcPts val="1000"/>
              </a:spcBef>
              <a:spcAft>
                <a:spcPts val="0"/>
              </a:spcAft>
              <a:buSzPct val="80000"/>
              <a:buFont typeface="Noto Sans Symbols"/>
              <a:buNone/>
            </a:pPr>
            <a:r>
              <a:t/>
            </a:r>
            <a:endParaRPr cap="none">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6" name="Shape 686"/>
        <p:cNvGrpSpPr/>
        <p:nvPr/>
      </p:nvGrpSpPr>
      <p:grpSpPr>
        <a:xfrm>
          <a:off x="0" y="0"/>
          <a:ext cx="0" cy="0"/>
          <a:chOff x="0" y="0"/>
          <a:chExt cx="0" cy="0"/>
        </a:xfrm>
      </p:grpSpPr>
      <p:sp>
        <p:nvSpPr>
          <p:cNvPr id="687" name="Google Shape;687;p29"/>
          <p:cNvSpPr txBox="1"/>
          <p:nvPr/>
        </p:nvSpPr>
        <p:spPr>
          <a:xfrm>
            <a:off x="564204" y="2645923"/>
            <a:ext cx="8288100" cy="1200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Thank you for taking the time to come to our Curriculum Evening Presentation. We hope you found it useful.</a:t>
            </a:r>
            <a:endParaRPr b="0" i="0" sz="1400" u="none" cap="none" strike="noStrike">
              <a:solidFill>
                <a:srgbClr val="000000"/>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Playwrite GB S"/>
              <a:ea typeface="Playwrite GB S"/>
              <a:cs typeface="Playwrite GB S"/>
              <a:sym typeface="Playwrite GB S"/>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Playwrite GB S"/>
                <a:ea typeface="Playwrite GB S"/>
                <a:cs typeface="Playwrite GB S"/>
                <a:sym typeface="Playwrite GB S"/>
              </a:rPr>
              <a:t>Does anyone have any questions?</a:t>
            </a:r>
            <a:endParaRPr b="0" i="0" sz="1400" u="none" cap="none" strike="noStrike">
              <a:solidFill>
                <a:srgbClr val="000000"/>
              </a:solidFill>
              <a:latin typeface="Playwrite GB S"/>
              <a:ea typeface="Playwrite GB S"/>
              <a:cs typeface="Playwrite GB S"/>
              <a:sym typeface="Playwrite GB S"/>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Ion Boardroom">
  <a:themeElements>
    <a:clrScheme name="Ion Boardroom">
      <a:dk1>
        <a:srgbClr val="000000"/>
      </a:dk1>
      <a:lt1>
        <a:srgbClr val="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2020-09-09T18:39:47Z</dcterms:created>
  <dc:creator>Ian Wilton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0x010100AC19DC78AEBC41418D573F590B252E20</vt:lpwstr>
  </property>
  <property fmtid="{D5CDD505-2E9C-101B-9397-08002B2CF9AE}" pid="3" name="MediaServiceImageTags">
    <vt:lpwstr/>
  </property>
</Properties>
</file>