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67" r:id="rId5"/>
    <p:sldId id="281" r:id="rId6"/>
    <p:sldId id="259" r:id="rId7"/>
    <p:sldId id="261" r:id="rId8"/>
    <p:sldId id="262" r:id="rId9"/>
    <p:sldId id="266" r:id="rId10"/>
    <p:sldId id="268" r:id="rId11"/>
    <p:sldId id="269" r:id="rId12"/>
    <p:sldId id="264" r:id="rId13"/>
    <p:sldId id="265" r:id="rId14"/>
    <p:sldId id="270" r:id="rId15"/>
    <p:sldId id="271" r:id="rId16"/>
    <p:sldId id="272" r:id="rId17"/>
    <p:sldId id="274" r:id="rId18"/>
    <p:sldId id="275" r:id="rId19"/>
    <p:sldId id="273" r:id="rId20"/>
    <p:sldId id="280" r:id="rId21"/>
    <p:sldId id="276" r:id="rId22"/>
    <p:sldId id="277" r:id="rId23"/>
    <p:sldId id="278" r:id="rId24"/>
    <p:sldId id="279" r:id="rId25"/>
    <p:sldId id="260" r:id="rId26"/>
    <p:sldId id="263" r:id="rId27"/>
    <p:sldId id="282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49" d="100"/>
          <a:sy n="49" d="100"/>
        </p:scale>
        <p:origin x="2002" y="90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350E6C-4200-43DC-B9F4-6C89064E3DFF}" type="doc">
      <dgm:prSet loTypeId="urn:microsoft.com/office/officeart/2005/8/layout/hProcess9" loCatId="process" qsTypeId="urn:microsoft.com/office/officeart/2005/8/quickstyle/simple1" qsCatId="simple" csTypeId="urn:microsoft.com/office/officeart/2005/8/colors/colorful2" csCatId="colorful" phldr="1"/>
      <dgm:spPr/>
    </dgm:pt>
    <dgm:pt modelId="{E1DB0465-687B-48AE-AC1A-8275F5F926E9}">
      <dgm:prSet phldrT="[Text]"/>
      <dgm:spPr/>
      <dgm:t>
        <a:bodyPr/>
        <a:lstStyle/>
        <a:p>
          <a:r>
            <a:rPr lang="en-US" dirty="0" smtClean="0"/>
            <a:t>Be positive about homework</a:t>
          </a:r>
          <a:endParaRPr lang="en-US" dirty="0"/>
        </a:p>
      </dgm:t>
    </dgm:pt>
    <dgm:pt modelId="{8668D0D1-CDE8-439E-BC84-A652069D4BCB}" type="parTrans" cxnId="{7AEB888E-9335-46E2-9EBC-99285E6F19DC}">
      <dgm:prSet/>
      <dgm:spPr/>
      <dgm:t>
        <a:bodyPr/>
        <a:lstStyle/>
        <a:p>
          <a:endParaRPr lang="en-US"/>
        </a:p>
      </dgm:t>
    </dgm:pt>
    <dgm:pt modelId="{AEBD9CAF-2689-42DB-B6DB-A3A0FC762590}" type="sibTrans" cxnId="{7AEB888E-9335-46E2-9EBC-99285E6F19DC}">
      <dgm:prSet/>
      <dgm:spPr/>
      <dgm:t>
        <a:bodyPr/>
        <a:lstStyle/>
        <a:p>
          <a:endParaRPr lang="en-US"/>
        </a:p>
      </dgm:t>
    </dgm:pt>
    <dgm:pt modelId="{96C5DC68-CF6F-4870-B37A-D2976CDC391B}">
      <dgm:prSet phldrT="[Text]"/>
      <dgm:spPr/>
      <dgm:t>
        <a:bodyPr/>
        <a:lstStyle/>
        <a:p>
          <a:r>
            <a:rPr lang="en-US" dirty="0" smtClean="0"/>
            <a:t>Help your child with time management</a:t>
          </a:r>
          <a:endParaRPr lang="en-US" dirty="0"/>
        </a:p>
      </dgm:t>
    </dgm:pt>
    <dgm:pt modelId="{3C2C6572-DEA8-43B8-9267-07C506CB6007}" type="parTrans" cxnId="{1D9ABB6D-4B80-4E02-ABB3-95F65AB1BE74}">
      <dgm:prSet/>
      <dgm:spPr/>
      <dgm:t>
        <a:bodyPr/>
        <a:lstStyle/>
        <a:p>
          <a:endParaRPr lang="en-US"/>
        </a:p>
      </dgm:t>
    </dgm:pt>
    <dgm:pt modelId="{F3E0E58B-D012-4BB7-872D-EBA95E928766}" type="sibTrans" cxnId="{1D9ABB6D-4B80-4E02-ABB3-95F65AB1BE74}">
      <dgm:prSet/>
      <dgm:spPr/>
      <dgm:t>
        <a:bodyPr/>
        <a:lstStyle/>
        <a:p>
          <a:endParaRPr lang="en-US"/>
        </a:p>
      </dgm:t>
    </dgm:pt>
    <dgm:pt modelId="{17E0893C-3B64-4046-8C67-DF8C9131A966}">
      <dgm:prSet phldrT="[Text]"/>
      <dgm:spPr/>
      <dgm:t>
        <a:bodyPr/>
        <a:lstStyle/>
        <a:p>
          <a:r>
            <a:rPr lang="en-US" dirty="0" smtClean="0"/>
            <a:t>When your child asks for help, provide guidance not answers</a:t>
          </a:r>
          <a:endParaRPr lang="en-US" dirty="0"/>
        </a:p>
      </dgm:t>
    </dgm:pt>
    <dgm:pt modelId="{C5E56EC6-F8F0-45D2-9602-4D022D0A0F28}" type="parTrans" cxnId="{D2B7CE53-4C73-4220-B96B-B7C45DEDA3C0}">
      <dgm:prSet/>
      <dgm:spPr/>
      <dgm:t>
        <a:bodyPr/>
        <a:lstStyle/>
        <a:p>
          <a:endParaRPr lang="en-US"/>
        </a:p>
      </dgm:t>
    </dgm:pt>
    <dgm:pt modelId="{4EF2D207-E037-41E8-884B-CF032111FD6C}" type="sibTrans" cxnId="{D2B7CE53-4C73-4220-B96B-B7C45DEDA3C0}">
      <dgm:prSet/>
      <dgm:spPr/>
      <dgm:t>
        <a:bodyPr/>
        <a:lstStyle/>
        <a:p>
          <a:endParaRPr lang="en-US"/>
        </a:p>
      </dgm:t>
    </dgm:pt>
    <dgm:pt modelId="{C8A54B39-903B-40D5-A6A0-BCB7169268A0}" type="pres">
      <dgm:prSet presAssocID="{37350E6C-4200-43DC-B9F4-6C89064E3DFF}" presName="CompostProcess" presStyleCnt="0">
        <dgm:presLayoutVars>
          <dgm:dir/>
          <dgm:resizeHandles val="exact"/>
        </dgm:presLayoutVars>
      </dgm:prSet>
      <dgm:spPr/>
    </dgm:pt>
    <dgm:pt modelId="{41C285CE-FB54-4257-A02D-5850C7DC61B3}" type="pres">
      <dgm:prSet presAssocID="{37350E6C-4200-43DC-B9F4-6C89064E3DFF}" presName="arrow" presStyleLbl="bgShp" presStyleIdx="0" presStyleCnt="1"/>
      <dgm:spPr/>
    </dgm:pt>
    <dgm:pt modelId="{6D3AB6A2-B2DB-440E-8E57-9153C1F6C7E5}" type="pres">
      <dgm:prSet presAssocID="{37350E6C-4200-43DC-B9F4-6C89064E3DFF}" presName="linearProcess" presStyleCnt="0"/>
      <dgm:spPr/>
    </dgm:pt>
    <dgm:pt modelId="{2A2B5E58-7D3F-480B-AE9D-B1424FB39AE8}" type="pres">
      <dgm:prSet presAssocID="{E1DB0465-687B-48AE-AC1A-8275F5F926E9}" presName="textNode" presStyleLbl="node1" presStyleIdx="0" presStyleCnt="3">
        <dgm:presLayoutVars>
          <dgm:bulletEnabled val="1"/>
        </dgm:presLayoutVars>
      </dgm:prSet>
      <dgm:spPr/>
    </dgm:pt>
    <dgm:pt modelId="{6E54A0B6-ED4B-4C4E-84D7-FA00710BB57F}" type="pres">
      <dgm:prSet presAssocID="{AEBD9CAF-2689-42DB-B6DB-A3A0FC762590}" presName="sibTrans" presStyleCnt="0"/>
      <dgm:spPr/>
    </dgm:pt>
    <dgm:pt modelId="{9767BAD7-8A9D-4AA6-9C99-2D72F30348A5}" type="pres">
      <dgm:prSet presAssocID="{96C5DC68-CF6F-4870-B37A-D2976CDC391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8B4CA8-F545-4173-8101-4109FAE3E008}" type="pres">
      <dgm:prSet presAssocID="{F3E0E58B-D012-4BB7-872D-EBA95E928766}" presName="sibTrans" presStyleCnt="0"/>
      <dgm:spPr/>
    </dgm:pt>
    <dgm:pt modelId="{231E5E47-FD3C-4E9F-A699-E519EDD8D83B}" type="pres">
      <dgm:prSet presAssocID="{17E0893C-3B64-4046-8C67-DF8C9131A966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8D459C9-E2FB-4C82-A321-E0EA5FAEEA1D}" type="presOf" srcId="{17E0893C-3B64-4046-8C67-DF8C9131A966}" destId="{231E5E47-FD3C-4E9F-A699-E519EDD8D83B}" srcOrd="0" destOrd="0" presId="urn:microsoft.com/office/officeart/2005/8/layout/hProcess9"/>
    <dgm:cxn modelId="{7AEB888E-9335-46E2-9EBC-99285E6F19DC}" srcId="{37350E6C-4200-43DC-B9F4-6C89064E3DFF}" destId="{E1DB0465-687B-48AE-AC1A-8275F5F926E9}" srcOrd="0" destOrd="0" parTransId="{8668D0D1-CDE8-439E-BC84-A652069D4BCB}" sibTransId="{AEBD9CAF-2689-42DB-B6DB-A3A0FC762590}"/>
    <dgm:cxn modelId="{D35290EB-2195-4CEF-BCE6-E265FEA7B515}" type="presOf" srcId="{96C5DC68-CF6F-4870-B37A-D2976CDC391B}" destId="{9767BAD7-8A9D-4AA6-9C99-2D72F30348A5}" srcOrd="0" destOrd="0" presId="urn:microsoft.com/office/officeart/2005/8/layout/hProcess9"/>
    <dgm:cxn modelId="{D2B7CE53-4C73-4220-B96B-B7C45DEDA3C0}" srcId="{37350E6C-4200-43DC-B9F4-6C89064E3DFF}" destId="{17E0893C-3B64-4046-8C67-DF8C9131A966}" srcOrd="2" destOrd="0" parTransId="{C5E56EC6-F8F0-45D2-9602-4D022D0A0F28}" sibTransId="{4EF2D207-E037-41E8-884B-CF032111FD6C}"/>
    <dgm:cxn modelId="{9D328642-1EE2-450B-BC2D-24F15E975575}" type="presOf" srcId="{E1DB0465-687B-48AE-AC1A-8275F5F926E9}" destId="{2A2B5E58-7D3F-480B-AE9D-B1424FB39AE8}" srcOrd="0" destOrd="0" presId="urn:microsoft.com/office/officeart/2005/8/layout/hProcess9"/>
    <dgm:cxn modelId="{1D9ABB6D-4B80-4E02-ABB3-95F65AB1BE74}" srcId="{37350E6C-4200-43DC-B9F4-6C89064E3DFF}" destId="{96C5DC68-CF6F-4870-B37A-D2976CDC391B}" srcOrd="1" destOrd="0" parTransId="{3C2C6572-DEA8-43B8-9267-07C506CB6007}" sibTransId="{F3E0E58B-D012-4BB7-872D-EBA95E928766}"/>
    <dgm:cxn modelId="{7BC80FFD-E2BE-4C3E-BAF3-341FB1BA6E89}" type="presOf" srcId="{37350E6C-4200-43DC-B9F4-6C89064E3DFF}" destId="{C8A54B39-903B-40D5-A6A0-BCB7169268A0}" srcOrd="0" destOrd="0" presId="urn:microsoft.com/office/officeart/2005/8/layout/hProcess9"/>
    <dgm:cxn modelId="{B486FA1E-B95F-4D19-A3C2-33A9678F65C8}" type="presParOf" srcId="{C8A54B39-903B-40D5-A6A0-BCB7169268A0}" destId="{41C285CE-FB54-4257-A02D-5850C7DC61B3}" srcOrd="0" destOrd="0" presId="urn:microsoft.com/office/officeart/2005/8/layout/hProcess9"/>
    <dgm:cxn modelId="{4D17339B-E5DD-4EBF-A9BF-2474BBBABB01}" type="presParOf" srcId="{C8A54B39-903B-40D5-A6A0-BCB7169268A0}" destId="{6D3AB6A2-B2DB-440E-8E57-9153C1F6C7E5}" srcOrd="1" destOrd="0" presId="urn:microsoft.com/office/officeart/2005/8/layout/hProcess9"/>
    <dgm:cxn modelId="{5CA87640-F797-49C3-BBFC-227444B795D6}" type="presParOf" srcId="{6D3AB6A2-B2DB-440E-8E57-9153C1F6C7E5}" destId="{2A2B5E58-7D3F-480B-AE9D-B1424FB39AE8}" srcOrd="0" destOrd="0" presId="urn:microsoft.com/office/officeart/2005/8/layout/hProcess9"/>
    <dgm:cxn modelId="{D9555990-569A-4114-8914-4EA1B0331EFC}" type="presParOf" srcId="{6D3AB6A2-B2DB-440E-8E57-9153C1F6C7E5}" destId="{6E54A0B6-ED4B-4C4E-84D7-FA00710BB57F}" srcOrd="1" destOrd="0" presId="urn:microsoft.com/office/officeart/2005/8/layout/hProcess9"/>
    <dgm:cxn modelId="{1F9F9560-0B71-4FAF-A292-E50839AC5B72}" type="presParOf" srcId="{6D3AB6A2-B2DB-440E-8E57-9153C1F6C7E5}" destId="{9767BAD7-8A9D-4AA6-9C99-2D72F30348A5}" srcOrd="2" destOrd="0" presId="urn:microsoft.com/office/officeart/2005/8/layout/hProcess9"/>
    <dgm:cxn modelId="{067590BC-2CE5-495A-BA3F-177CF8DE5BBF}" type="presParOf" srcId="{6D3AB6A2-B2DB-440E-8E57-9153C1F6C7E5}" destId="{EE8B4CA8-F545-4173-8101-4109FAE3E008}" srcOrd="3" destOrd="0" presId="urn:microsoft.com/office/officeart/2005/8/layout/hProcess9"/>
    <dgm:cxn modelId="{DA8E496D-7681-4FF5-A88E-D4BADCBB65B0}" type="presParOf" srcId="{6D3AB6A2-B2DB-440E-8E57-9153C1F6C7E5}" destId="{231E5E47-FD3C-4E9F-A699-E519EDD8D83B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C285CE-FB54-4257-A02D-5850C7DC61B3}">
      <dsp:nvSpPr>
        <dsp:cNvPr id="0" name=""/>
        <dsp:cNvSpPr/>
      </dsp:nvSpPr>
      <dsp:spPr>
        <a:xfrm>
          <a:off x="720089" y="0"/>
          <a:ext cx="8161020" cy="3317875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2B5E58-7D3F-480B-AE9D-B1424FB39AE8}">
      <dsp:nvSpPr>
        <dsp:cNvPr id="0" name=""/>
        <dsp:cNvSpPr/>
      </dsp:nvSpPr>
      <dsp:spPr>
        <a:xfrm>
          <a:off x="10313" y="995362"/>
          <a:ext cx="3090386" cy="132715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Be positive about homework</a:t>
          </a:r>
          <a:endParaRPr lang="en-US" sz="2500" kern="1200" dirty="0"/>
        </a:p>
      </dsp:txBody>
      <dsp:txXfrm>
        <a:off x="75099" y="1060148"/>
        <a:ext cx="2960814" cy="1197578"/>
      </dsp:txXfrm>
    </dsp:sp>
    <dsp:sp modelId="{9767BAD7-8A9D-4AA6-9C99-2D72F30348A5}">
      <dsp:nvSpPr>
        <dsp:cNvPr id="0" name=""/>
        <dsp:cNvSpPr/>
      </dsp:nvSpPr>
      <dsp:spPr>
        <a:xfrm>
          <a:off x="3255406" y="995362"/>
          <a:ext cx="3090386" cy="1327150"/>
        </a:xfrm>
        <a:prstGeom prst="roundRect">
          <a:avLst/>
        </a:prstGeom>
        <a:solidFill>
          <a:schemeClr val="accent2">
            <a:hueOff val="-635748"/>
            <a:satOff val="-3231"/>
            <a:lumOff val="-186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Help your child with time management</a:t>
          </a:r>
          <a:endParaRPr lang="en-US" sz="2500" kern="1200" dirty="0"/>
        </a:p>
      </dsp:txBody>
      <dsp:txXfrm>
        <a:off x="3320192" y="1060148"/>
        <a:ext cx="2960814" cy="1197578"/>
      </dsp:txXfrm>
    </dsp:sp>
    <dsp:sp modelId="{231E5E47-FD3C-4E9F-A699-E519EDD8D83B}">
      <dsp:nvSpPr>
        <dsp:cNvPr id="0" name=""/>
        <dsp:cNvSpPr/>
      </dsp:nvSpPr>
      <dsp:spPr>
        <a:xfrm>
          <a:off x="6500499" y="995362"/>
          <a:ext cx="3090386" cy="1327150"/>
        </a:xfrm>
        <a:prstGeom prst="roundRect">
          <a:avLst/>
        </a:prstGeom>
        <a:solidFill>
          <a:schemeClr val="accent2">
            <a:hueOff val="-1271496"/>
            <a:satOff val="-6463"/>
            <a:lumOff val="-372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When your child asks for help, provide guidance not answers</a:t>
          </a:r>
          <a:endParaRPr lang="en-US" sz="2500" kern="1200" dirty="0"/>
        </a:p>
      </dsp:txBody>
      <dsp:txXfrm>
        <a:off x="6565285" y="1060148"/>
        <a:ext cx="2960814" cy="11975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5DA2BC-715B-44E8-9646-04F08D0D0CFA}" type="datetimeFigureOut">
              <a:rPr lang="en-GB" smtClean="0"/>
              <a:t>26/10/2023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44E485-D070-4E56-832F-6707EFE06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0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175646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Parent Workshop: Homework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Friday 26</a:t>
            </a:r>
            <a:r>
              <a:rPr lang="en-GB" sz="3200" baseline="30000" dirty="0" smtClean="0"/>
              <a:t>th</a:t>
            </a:r>
            <a:r>
              <a:rPr lang="en-GB" sz="3200" dirty="0" smtClean="0"/>
              <a:t> October 2023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44236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8491" y="485977"/>
            <a:ext cx="9061939" cy="5839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583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u="sng" dirty="0" smtClean="0"/>
              <a:t>Why do school’s set homework?</a:t>
            </a:r>
            <a:endParaRPr lang="en-GB" sz="5400" b="1" u="sng" dirty="0"/>
          </a:p>
        </p:txBody>
      </p:sp>
      <p:sp>
        <p:nvSpPr>
          <p:cNvPr id="9" name="Rounded Rectangle 8"/>
          <p:cNvSpPr/>
          <p:nvPr/>
        </p:nvSpPr>
        <p:spPr>
          <a:xfrm>
            <a:off x="753979" y="2646947"/>
            <a:ext cx="3882189" cy="1042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Create a culture of learning that isn’t limited to school.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852738" y="2646947"/>
            <a:ext cx="2558716" cy="1042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</a:rPr>
              <a:t>Embed new learning.</a:t>
            </a:r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611979" y="2646946"/>
            <a:ext cx="3882189" cy="1042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Practise new skills</a:t>
            </a:r>
            <a:r>
              <a:rPr lang="en-GB" sz="2400" dirty="0" smtClean="0">
                <a:solidFill>
                  <a:schemeClr val="tx1"/>
                </a:solidFill>
              </a:rPr>
              <a:t>.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753979" y="3994484"/>
            <a:ext cx="5342021" cy="978569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Discover more about the world around them with their family.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288505" y="3994484"/>
            <a:ext cx="5205663" cy="978569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</a:rPr>
              <a:t>‘Student becomes the teacher’ model.</a:t>
            </a:r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53979" y="5197642"/>
            <a:ext cx="10740189" cy="80210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bg1"/>
                </a:solidFill>
              </a:rPr>
              <a:t>Research shows that pupils who engage in home learning with their family are more successful academically and more resilient as young people.</a:t>
            </a:r>
            <a:endParaRPr lang="en-GB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007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6000" b="1" u="sng" dirty="0" smtClean="0"/>
              <a:t>Valley homework expectation</a:t>
            </a:r>
            <a:endParaRPr lang="en-GB" sz="60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08" y="2556932"/>
            <a:ext cx="11875760" cy="39864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799" y="972160"/>
            <a:ext cx="1114425" cy="13032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7776" y="922864"/>
            <a:ext cx="1114425" cy="1352550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1295401" y="5315286"/>
            <a:ext cx="3342913" cy="11211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Class linked work:</a:t>
            </a:r>
          </a:p>
          <a:p>
            <a:pPr algn="ctr"/>
            <a:r>
              <a:rPr lang="en-GB" dirty="0" smtClean="0"/>
              <a:t>Y1 – Phonics</a:t>
            </a:r>
          </a:p>
          <a:p>
            <a:pPr algn="ctr"/>
            <a:r>
              <a:rPr lang="en-GB" dirty="0" smtClean="0"/>
              <a:t>Y2-Y6 – Maths Homework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6481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871" y="962179"/>
            <a:ext cx="3845012" cy="1303867"/>
          </a:xfrm>
        </p:spPr>
        <p:txBody>
          <a:bodyPr>
            <a:normAutofit fontScale="90000"/>
          </a:bodyPr>
          <a:lstStyle/>
          <a:p>
            <a:r>
              <a:rPr lang="en-GB" sz="5400" b="1" u="sng" dirty="0" smtClean="0"/>
              <a:t>Secondary neighbours…</a:t>
            </a:r>
            <a:endParaRPr lang="en-GB" sz="5400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69" y="4662815"/>
            <a:ext cx="1782365" cy="19429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920" y="4557958"/>
            <a:ext cx="2022581" cy="20812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7177" y="4629396"/>
            <a:ext cx="1981200" cy="20097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269" y="192963"/>
            <a:ext cx="6539556" cy="41461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42755" y="3900159"/>
            <a:ext cx="5949245" cy="295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536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5400" b="1" u="sng" dirty="0" smtClean="0"/>
              <a:t>What are some of the challenges you face as parents?</a:t>
            </a:r>
            <a:endParaRPr lang="en-GB" sz="5400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3063"/>
          <a:stretch/>
        </p:blipFill>
        <p:spPr>
          <a:xfrm>
            <a:off x="4684295" y="2979451"/>
            <a:ext cx="2343770" cy="27477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7483"/>
          <a:stretch/>
        </p:blipFill>
        <p:spPr>
          <a:xfrm>
            <a:off x="7557369" y="2919663"/>
            <a:ext cx="3339229" cy="28672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4129" y="2919663"/>
            <a:ext cx="2807500" cy="2807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02402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6107721" cy="1303867"/>
          </a:xfrm>
        </p:spPr>
        <p:txBody>
          <a:bodyPr>
            <a:normAutofit/>
          </a:bodyPr>
          <a:lstStyle/>
          <a:p>
            <a:r>
              <a:rPr lang="en-GB" sz="5400" b="1" u="sng" dirty="0" smtClean="0"/>
              <a:t>Setting the scene…</a:t>
            </a:r>
            <a:endParaRPr lang="en-GB" sz="54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5843336" cy="3318936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r>
              <a:rPr lang="en-GB" sz="3200" dirty="0" smtClean="0"/>
              <a:t>Distraction free environment</a:t>
            </a:r>
          </a:p>
          <a:p>
            <a:pPr marL="0" indent="0">
              <a:buNone/>
            </a:pPr>
            <a:r>
              <a:rPr lang="en-GB" sz="3200" dirty="0" smtClean="0"/>
              <a:t>Snack and glass of water</a:t>
            </a:r>
          </a:p>
          <a:p>
            <a:pPr marL="0" indent="0">
              <a:buNone/>
            </a:pPr>
            <a:r>
              <a:rPr lang="en-GB" sz="3200" dirty="0" smtClean="0"/>
              <a:t>All equipment ready </a:t>
            </a:r>
          </a:p>
          <a:p>
            <a:pPr marL="0" indent="0">
              <a:buNone/>
            </a:pPr>
            <a:r>
              <a:rPr lang="en-GB" sz="3200" dirty="0" smtClean="0"/>
              <a:t>Clutter free surface</a:t>
            </a:r>
          </a:p>
          <a:p>
            <a:pPr marL="0" indent="0">
              <a:buNone/>
            </a:pPr>
            <a:r>
              <a:rPr lang="en-GB" sz="3200" dirty="0" smtClean="0"/>
              <a:t>Good lighting</a:t>
            </a:r>
          </a:p>
          <a:p>
            <a:pPr marL="0" indent="0">
              <a:buNone/>
            </a:pPr>
            <a:r>
              <a:rPr lang="en-GB" sz="3200" dirty="0" smtClean="0"/>
              <a:t>Timer</a:t>
            </a:r>
          </a:p>
          <a:p>
            <a:pPr marL="0" indent="0">
              <a:buNone/>
            </a:pPr>
            <a:r>
              <a:rPr lang="en-GB" sz="3200" dirty="0" smtClean="0"/>
              <a:t>Calm music</a:t>
            </a:r>
            <a:endParaRPr lang="en-GB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6042" y="982132"/>
            <a:ext cx="3807508" cy="489373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cxnSp>
        <p:nvCxnSpPr>
          <p:cNvPr id="7" name="Straight Connector 6"/>
          <p:cNvCxnSpPr/>
          <p:nvPr/>
        </p:nvCxnSpPr>
        <p:spPr>
          <a:xfrm>
            <a:off x="3946358" y="2556932"/>
            <a:ext cx="64168" cy="3474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0156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u="sng" dirty="0" smtClean="0"/>
              <a:t>Timing is everything….</a:t>
            </a:r>
            <a:endParaRPr lang="en-GB" sz="60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Family calendar</a:t>
            </a:r>
          </a:p>
          <a:p>
            <a:r>
              <a:rPr lang="en-GB" sz="3600" dirty="0" smtClean="0"/>
              <a:t>Club nights</a:t>
            </a:r>
          </a:p>
          <a:p>
            <a:r>
              <a:rPr lang="en-GB" sz="3600" dirty="0" smtClean="0"/>
              <a:t>Finding hot spots for your child</a:t>
            </a:r>
          </a:p>
          <a:p>
            <a:r>
              <a:rPr lang="en-GB" sz="3600" dirty="0" smtClean="0"/>
              <a:t>Little and often vs. Blocked time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9233823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907" y="843463"/>
            <a:ext cx="11156183" cy="522045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26695" y="4732421"/>
            <a:ext cx="1171073" cy="113877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 (5 </a:t>
            </a:r>
            <a:r>
              <a:rPr lang="en-GB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minutes) </a:t>
            </a:r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46885" y="4732420"/>
            <a:ext cx="1171073" cy="113877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 (5 </a:t>
            </a:r>
            <a:r>
              <a:rPr lang="en-GB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minutes) </a:t>
            </a:r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66463" y="4732419"/>
            <a:ext cx="1171073" cy="113877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 (5 </a:t>
            </a:r>
            <a:r>
              <a:rPr lang="en-GB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minutes) </a:t>
            </a:r>
            <a:endParaRPr lang="en-GB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146885" y="3352800"/>
            <a:ext cx="1171073" cy="52938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5855369" y="3352800"/>
            <a:ext cx="1171073" cy="52938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0744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u="sng" dirty="0" smtClean="0"/>
              <a:t>Visual Aids</a:t>
            </a:r>
            <a:endParaRPr lang="en-GB" sz="6000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1411" b="22339"/>
          <a:stretch/>
        </p:blipFill>
        <p:spPr>
          <a:xfrm>
            <a:off x="1575842" y="2539220"/>
            <a:ext cx="9040316" cy="41613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9372" y="982132"/>
            <a:ext cx="1117226" cy="11172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5402" y="1023865"/>
            <a:ext cx="799300" cy="925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3839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8387" y="0"/>
            <a:ext cx="10666531" cy="6715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849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754" y="188367"/>
            <a:ext cx="10633170" cy="656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1320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022" y="70184"/>
            <a:ext cx="11176851" cy="678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8774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2042" y="578484"/>
            <a:ext cx="9187914" cy="565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1638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u="sng" dirty="0" smtClean="0"/>
              <a:t>Your role…</a:t>
            </a:r>
            <a:endParaRPr lang="en-GB" sz="60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Monitor, organise, motivate</a:t>
            </a:r>
          </a:p>
          <a:p>
            <a:r>
              <a:rPr lang="en-GB" sz="3200" dirty="0" smtClean="0"/>
              <a:t>Praise effort rather than accuracy</a:t>
            </a:r>
          </a:p>
          <a:p>
            <a:r>
              <a:rPr lang="en-GB" sz="3200" dirty="0" smtClean="0"/>
              <a:t>‘Think aloud’ – I wonder if…</a:t>
            </a:r>
          </a:p>
          <a:p>
            <a:r>
              <a:rPr lang="en-GB" sz="3200" dirty="0" smtClean="0"/>
              <a:t>Stick to timers, even if task isn’t complete</a:t>
            </a:r>
          </a:p>
          <a:p>
            <a:r>
              <a:rPr lang="en-GB" sz="3200" dirty="0" smtClean="0"/>
              <a:t>Become the ‘project manager’!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872488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u="sng" dirty="0" smtClean="0"/>
              <a:t>When is best?</a:t>
            </a:r>
            <a:endParaRPr lang="en-GB" sz="54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6231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i="1" dirty="0" smtClean="0"/>
              <a:t>Straight after school isn’t the only option…!</a:t>
            </a:r>
            <a:endParaRPr lang="en-GB" sz="3200" i="1" dirty="0"/>
          </a:p>
        </p:txBody>
      </p:sp>
      <p:sp>
        <p:nvSpPr>
          <p:cNvPr id="4" name="Rounded Rectangle 3"/>
          <p:cNvSpPr/>
          <p:nvPr/>
        </p:nvSpPr>
        <p:spPr>
          <a:xfrm>
            <a:off x="883920" y="3342640"/>
            <a:ext cx="1818640" cy="25704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dirty="0" smtClean="0"/>
              <a:t>With breakfast</a:t>
            </a:r>
          </a:p>
          <a:p>
            <a:pPr algn="ctr"/>
            <a:endParaRPr lang="en-GB" sz="3200" dirty="0"/>
          </a:p>
          <a:p>
            <a:pPr algn="ctr"/>
            <a:endParaRPr lang="en-GB" sz="3200" dirty="0"/>
          </a:p>
        </p:txBody>
      </p:sp>
      <p:sp>
        <p:nvSpPr>
          <p:cNvPr id="5" name="Rounded Rectangle 4"/>
          <p:cNvSpPr/>
          <p:nvPr/>
        </p:nvSpPr>
        <p:spPr>
          <a:xfrm>
            <a:off x="2946400" y="3342640"/>
            <a:ext cx="1818640" cy="257048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dirty="0" smtClean="0"/>
              <a:t>In the car</a:t>
            </a:r>
          </a:p>
          <a:p>
            <a:pPr algn="ctr"/>
            <a:endParaRPr lang="en-GB" sz="3200" dirty="0"/>
          </a:p>
          <a:p>
            <a:pPr algn="ctr"/>
            <a:endParaRPr lang="en-GB" sz="3200" dirty="0"/>
          </a:p>
        </p:txBody>
      </p:sp>
      <p:sp>
        <p:nvSpPr>
          <p:cNvPr id="6" name="Rounded Rectangle 5"/>
          <p:cNvSpPr/>
          <p:nvPr/>
        </p:nvSpPr>
        <p:spPr>
          <a:xfrm>
            <a:off x="5115559" y="3342640"/>
            <a:ext cx="1818640" cy="2570480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 smtClean="0"/>
              <a:t>In bed, before bedtime</a:t>
            </a:r>
          </a:p>
          <a:p>
            <a:pPr algn="ctr"/>
            <a:endParaRPr lang="en-GB" sz="2000" dirty="0"/>
          </a:p>
          <a:p>
            <a:pPr algn="ctr"/>
            <a:endParaRPr lang="en-GB" sz="2000" dirty="0"/>
          </a:p>
        </p:txBody>
      </p:sp>
      <p:sp>
        <p:nvSpPr>
          <p:cNvPr id="7" name="Rounded Rectangle 6"/>
          <p:cNvSpPr/>
          <p:nvPr/>
        </p:nvSpPr>
        <p:spPr>
          <a:xfrm>
            <a:off x="7198360" y="3342640"/>
            <a:ext cx="1818640" cy="2570480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 smtClean="0"/>
              <a:t>Whilst waiting for food</a:t>
            </a:r>
            <a:endParaRPr lang="en-GB" sz="2400" dirty="0"/>
          </a:p>
        </p:txBody>
      </p:sp>
      <p:sp>
        <p:nvSpPr>
          <p:cNvPr id="8" name="Rounded Rectangle 7"/>
          <p:cNvSpPr/>
          <p:nvPr/>
        </p:nvSpPr>
        <p:spPr>
          <a:xfrm>
            <a:off x="9367520" y="3342640"/>
            <a:ext cx="1818640" cy="2570480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3200" dirty="0" smtClean="0"/>
              <a:t>Mid-weekend</a:t>
            </a:r>
            <a:endParaRPr lang="en-GB" sz="32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9804" y="4718050"/>
            <a:ext cx="1306871" cy="89027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7224" y="4694555"/>
            <a:ext cx="1696992" cy="91376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2553" y="4694554"/>
            <a:ext cx="1484653" cy="91376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4718" y="4694554"/>
            <a:ext cx="1600595" cy="91376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43215" y="4718050"/>
            <a:ext cx="1667249" cy="809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3067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737" y="982132"/>
            <a:ext cx="10852484" cy="1303867"/>
          </a:xfrm>
        </p:spPr>
        <p:txBody>
          <a:bodyPr>
            <a:normAutofit fontScale="90000"/>
          </a:bodyPr>
          <a:lstStyle/>
          <a:p>
            <a:r>
              <a:rPr lang="en-GB" sz="6000" b="1" u="sng" dirty="0" smtClean="0"/>
              <a:t>School is school…Home is home!</a:t>
            </a:r>
            <a:endParaRPr lang="en-GB" sz="60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/>
              <a:t>Homework club/After school club</a:t>
            </a:r>
          </a:p>
          <a:p>
            <a:r>
              <a:rPr lang="en-GB" sz="4000" dirty="0" smtClean="0"/>
              <a:t>Less formalised environment</a:t>
            </a:r>
          </a:p>
          <a:p>
            <a:r>
              <a:rPr lang="en-GB" sz="4000" dirty="0" smtClean="0"/>
              <a:t>Different ways of recording</a:t>
            </a:r>
          </a:p>
          <a:p>
            <a:r>
              <a:rPr lang="en-GB" sz="4000" dirty="0" smtClean="0"/>
              <a:t>Social stories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49516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418" y="63086"/>
            <a:ext cx="4714625" cy="67949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7610" y="1431758"/>
            <a:ext cx="6990064" cy="492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4675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634470"/>
            <a:ext cx="9601196" cy="1303867"/>
          </a:xfrm>
        </p:spPr>
        <p:txBody>
          <a:bodyPr>
            <a:normAutofit/>
          </a:bodyPr>
          <a:lstStyle/>
          <a:p>
            <a:r>
              <a:rPr lang="en-GB" sz="5400" b="1" u="sng" dirty="0" smtClean="0"/>
              <a:t>Equipment…</a:t>
            </a:r>
            <a:endParaRPr lang="en-GB" sz="5400" b="1" u="sng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533" y="1830053"/>
            <a:ext cx="7827520" cy="25494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8785" y="451936"/>
            <a:ext cx="3195589" cy="33380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18785" y="4268704"/>
            <a:ext cx="2276475" cy="2266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5401" y="4422553"/>
            <a:ext cx="2543175" cy="23050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96840" y="4542340"/>
            <a:ext cx="2971845" cy="206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3926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Help!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Don’t fake it!</a:t>
            </a:r>
          </a:p>
          <a:p>
            <a:r>
              <a:rPr lang="en-GB" dirty="0" smtClean="0"/>
              <a:t>Ask Professor Google</a:t>
            </a:r>
          </a:p>
          <a:p>
            <a:r>
              <a:rPr lang="en-GB" dirty="0" smtClean="0"/>
              <a:t>Create a Homework Hotline</a:t>
            </a:r>
          </a:p>
          <a:p>
            <a:r>
              <a:rPr lang="en-GB" dirty="0" smtClean="0"/>
              <a:t>Class email address</a:t>
            </a:r>
          </a:p>
          <a:p>
            <a:r>
              <a:rPr lang="en-GB" dirty="0" smtClean="0"/>
              <a:t>Set a good example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8108" y="3602575"/>
            <a:ext cx="4597920" cy="2965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9887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643" y="163288"/>
            <a:ext cx="10184935" cy="6538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7013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10631"/>
          <a:stretch/>
        </p:blipFill>
        <p:spPr>
          <a:xfrm>
            <a:off x="871715" y="450181"/>
            <a:ext cx="10448568" cy="586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5851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178" y="294997"/>
            <a:ext cx="10437594" cy="628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8472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143" y="365208"/>
            <a:ext cx="10358035" cy="6167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6322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u="sng" dirty="0" smtClean="0"/>
              <a:t>Top Tips</a:t>
            </a:r>
            <a:endParaRPr lang="en-GB" sz="5400" b="1" u="sng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7246661"/>
              </p:ext>
            </p:extLst>
          </p:nvPr>
        </p:nvGraphicFramePr>
        <p:xfrm>
          <a:off x="1295400" y="2557463"/>
          <a:ext cx="9601200" cy="3317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75696" y="691090"/>
            <a:ext cx="2704599" cy="1663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2095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2380" y="102490"/>
            <a:ext cx="4701787" cy="6643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4292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9"/>
          <p:cNvSpPr/>
          <p:nvPr/>
        </p:nvSpPr>
        <p:spPr>
          <a:xfrm>
            <a:off x="10201150" y="-129175"/>
            <a:ext cx="2147977" cy="2679184"/>
          </a:xfrm>
          <a:prstGeom prst="rect">
            <a:avLst/>
          </a:prstGeom>
          <a:solidFill>
            <a:srgbClr val="FDFDFD"/>
          </a:solidFill>
          <a:ln>
            <a:noFill/>
          </a:ln>
        </p:spPr>
        <p:txBody>
          <a:bodyPr spcFirstLastPara="1" wrap="square" lIns="60950" tIns="60950" rIns="60950" bIns="60950" anchor="ctr" anchorCtr="0">
            <a:noAutofit/>
          </a:bodyPr>
          <a:lstStyle/>
          <a:p>
            <a:endParaRPr sz="1200"/>
          </a:p>
        </p:txBody>
      </p:sp>
      <p:sp>
        <p:nvSpPr>
          <p:cNvPr id="149" name="Google Shape;149;p9"/>
          <p:cNvSpPr/>
          <p:nvPr/>
        </p:nvSpPr>
        <p:spPr>
          <a:xfrm>
            <a:off x="11176728" y="1371600"/>
            <a:ext cx="79390" cy="5486400"/>
          </a:xfrm>
          <a:prstGeom prst="rect">
            <a:avLst/>
          </a:prstGeom>
          <a:solidFill>
            <a:srgbClr val="04383F"/>
          </a:solidFill>
          <a:ln>
            <a:noFill/>
          </a:ln>
        </p:spPr>
        <p:txBody>
          <a:bodyPr spcFirstLastPara="1" wrap="square" lIns="60950" tIns="60950" rIns="60950" bIns="60950" anchor="ctr" anchorCtr="0">
            <a:noAutofit/>
          </a:bodyPr>
          <a:lstStyle/>
          <a:p>
            <a:endParaRPr sz="1200"/>
          </a:p>
        </p:txBody>
      </p:sp>
      <p:sp>
        <p:nvSpPr>
          <p:cNvPr id="152" name="Google Shape;152;p9"/>
          <p:cNvSpPr txBox="1"/>
          <p:nvPr/>
        </p:nvSpPr>
        <p:spPr>
          <a:xfrm>
            <a:off x="761118" y="685800"/>
            <a:ext cx="6406951" cy="54841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99000"/>
              </a:lnSpc>
            </a:pPr>
            <a:r>
              <a:rPr lang="en-US" sz="2400" dirty="0">
                <a:latin typeface="Chewy"/>
                <a:ea typeface="Chewy"/>
                <a:cs typeface="Chewy"/>
                <a:sym typeface="Chewy"/>
              </a:rPr>
              <a:t>"Many parents are under the impression that they shouldn't have anything to do with their children's homework. This comes from schools emphasizing that homework is a child's responsibility, not the parent's while  it is absolutely true that parents should not do their children's homework, there is a role for parents - one that's perhaps best described as "homework project manager." Parents can be monitoring, </a:t>
            </a:r>
            <a:r>
              <a:rPr lang="en-US" sz="2400" dirty="0" err="1" smtClean="0">
                <a:latin typeface="Chewy"/>
                <a:ea typeface="Chewy"/>
                <a:cs typeface="Chewy"/>
                <a:sym typeface="Chewy"/>
              </a:rPr>
              <a:t>organising</a:t>
            </a:r>
            <a:r>
              <a:rPr lang="en-US" sz="2400" dirty="0">
                <a:latin typeface="Chewy"/>
                <a:ea typeface="Chewy"/>
                <a:cs typeface="Chewy"/>
                <a:sym typeface="Chewy"/>
              </a:rPr>
              <a:t>, motivating, and praising the homework effort as it gets done. and yes, that means sitting with your child to help them stay focused and on task. Your </a:t>
            </a:r>
            <a:r>
              <a:rPr lang="en-US" sz="2400" dirty="0" smtClean="0">
                <a:latin typeface="Chewy"/>
                <a:ea typeface="Chewy"/>
                <a:cs typeface="Chewy"/>
                <a:sym typeface="Chewy"/>
              </a:rPr>
              <a:t>presence </a:t>
            </a:r>
            <a:r>
              <a:rPr lang="en-US" sz="2400" dirty="0">
                <a:latin typeface="Chewy"/>
                <a:ea typeface="Chewy"/>
                <a:cs typeface="Chewy"/>
                <a:sym typeface="Chewy"/>
              </a:rPr>
              <a:t>sends The message that homework is important business, not be taken </a:t>
            </a:r>
            <a:r>
              <a:rPr lang="en-US" sz="2400" dirty="0" smtClean="0">
                <a:latin typeface="Chewy"/>
                <a:ea typeface="Chewy"/>
                <a:cs typeface="Chewy"/>
                <a:sym typeface="Chewy"/>
              </a:rPr>
              <a:t>lightly</a:t>
            </a:r>
            <a:r>
              <a:rPr lang="en-US" sz="2400" dirty="0">
                <a:latin typeface="Chewy"/>
                <a:ea typeface="Chewy"/>
                <a:cs typeface="Chewy"/>
                <a:sym typeface="Chewy"/>
              </a:rPr>
              <a:t>....."</a:t>
            </a:r>
            <a:endParaRPr sz="1200" dirty="0"/>
          </a:p>
        </p:txBody>
      </p:sp>
      <p:pic>
        <p:nvPicPr>
          <p:cNvPr id="153" name="Google Shape;153;p9"/>
          <p:cNvPicPr preferRelativeResize="0"/>
          <p:nvPr/>
        </p:nvPicPr>
        <p:blipFill rotWithShape="1">
          <a:blip r:embed="rId3">
            <a:alphaModFix/>
          </a:blip>
          <a:srcRect l="282" r="281" b="3634"/>
          <a:stretch/>
        </p:blipFill>
        <p:spPr>
          <a:xfrm>
            <a:off x="7451850" y="685800"/>
            <a:ext cx="3724877" cy="48131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886128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107</TotalTime>
  <Words>411</Words>
  <Application>Microsoft Office PowerPoint</Application>
  <PresentationFormat>Widescreen</PresentationFormat>
  <Paragraphs>62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Chewy</vt:lpstr>
      <vt:lpstr>Garamond</vt:lpstr>
      <vt:lpstr>Organic</vt:lpstr>
      <vt:lpstr>Parent Workshop: Homework</vt:lpstr>
      <vt:lpstr>PowerPoint Presentation</vt:lpstr>
      <vt:lpstr>Why do school’s set homework?</vt:lpstr>
      <vt:lpstr>Valley homework expectation</vt:lpstr>
      <vt:lpstr>Secondary neighbours…</vt:lpstr>
      <vt:lpstr>What are some of the challenges you face as parents?</vt:lpstr>
      <vt:lpstr>Setting the scene…</vt:lpstr>
      <vt:lpstr>Timing is everything….</vt:lpstr>
      <vt:lpstr>PowerPoint Presentation</vt:lpstr>
      <vt:lpstr>Visual Aids</vt:lpstr>
      <vt:lpstr>PowerPoint Presentation</vt:lpstr>
      <vt:lpstr>PowerPoint Presentation</vt:lpstr>
      <vt:lpstr>PowerPoint Presentation</vt:lpstr>
      <vt:lpstr>PowerPoint Presentation</vt:lpstr>
      <vt:lpstr>Your role…</vt:lpstr>
      <vt:lpstr>When is best?</vt:lpstr>
      <vt:lpstr>School is school…Home is home!</vt:lpstr>
      <vt:lpstr>PowerPoint Presentation</vt:lpstr>
      <vt:lpstr>Equipment…</vt:lpstr>
      <vt:lpstr>Help!</vt:lpstr>
      <vt:lpstr>PowerPoint Presentation</vt:lpstr>
      <vt:lpstr>PowerPoint Presentation</vt:lpstr>
      <vt:lpstr>PowerPoint Presentation</vt:lpstr>
      <vt:lpstr>PowerPoint Presentation</vt:lpstr>
      <vt:lpstr>Top Tips</vt:lpstr>
      <vt:lpstr>PowerPoint Presentation</vt:lpstr>
      <vt:lpstr>PowerPoint Presentation</vt:lpstr>
    </vt:vector>
  </TitlesOfParts>
  <Company>Solihull MBC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Workshop: Homework</dc:title>
  <dc:creator>Alexandra Heaven</dc:creator>
  <cp:lastModifiedBy>Alexandra Heaven</cp:lastModifiedBy>
  <cp:revision>12</cp:revision>
  <dcterms:created xsi:type="dcterms:W3CDTF">2023-10-26T12:46:06Z</dcterms:created>
  <dcterms:modified xsi:type="dcterms:W3CDTF">2023-10-26T14:33:12Z</dcterms:modified>
</cp:coreProperties>
</file>