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4"/>
  </p:sldMasterIdLst>
  <p:sldIdLst>
    <p:sldId id="256" r:id="rId5"/>
    <p:sldId id="263" r:id="rId6"/>
    <p:sldId id="257" r:id="rId7"/>
    <p:sldId id="258" r:id="rId8"/>
    <p:sldId id="259" r:id="rId9"/>
    <p:sldId id="262" r:id="rId10"/>
    <p:sldId id="266" r:id="rId11"/>
    <p:sldId id="264" r:id="rId12"/>
    <p:sldId id="265" r:id="rId13"/>
    <p:sldId id="261" r:id="rId14"/>
    <p:sldId id="260"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79FF"/>
    <a:srgbClr val="497750"/>
    <a:srgbClr val="FFFF66"/>
    <a:srgbClr val="FA0000"/>
    <a:srgbClr val="66CCFF"/>
    <a:srgbClr val="66FFFF"/>
    <a:srgbClr val="FFCC66"/>
    <a:srgbClr val="FF5050"/>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1F1BA7-9BDB-3F31-2518-436792CFC562}" v="1030" dt="2021-10-09T18:11:14.621"/>
    <p1510:client id="{12BE08EB-E1E1-4CF0-9849-8DF1BDA0BBAE}" v="464" dt="2021-09-28T20:57:50.297"/>
    <p1510:client id="{4F61B2CD-3E1A-2EC0-0C33-6AB5A4B3FC30}" v="11" dt="2021-09-28T20:39:08.348"/>
    <p1510:client id="{595968BB-9B8A-5FE7-5BF1-DDECAEA6D307}" v="42" dt="2021-09-28T20:43:34.408"/>
    <p1510:client id="{6922C057-FCAC-597A-3E59-6DCBC96E420C}" v="71" dt="2021-09-28T20:57:30.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65" autoAdjust="0"/>
  </p:normalViewPr>
  <p:slideViewPr>
    <p:cSldViewPr snapToGrid="0">
      <p:cViewPr>
        <p:scale>
          <a:sx n="124" d="100"/>
          <a:sy n="124" d="100"/>
        </p:scale>
        <p:origin x="24"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B2347-6A3A-4E3F-9786-19EF6FC9A186}" type="doc">
      <dgm:prSet loTypeId="urn:microsoft.com/office/officeart/2005/8/layout/process1" loCatId="process" qsTypeId="urn:microsoft.com/office/officeart/2005/8/quickstyle/simple1" qsCatId="simple" csTypeId="urn:microsoft.com/office/officeart/2005/8/colors/accent1_2" csCatId="accent1" phldr="1"/>
      <dgm:spPr/>
    </dgm:pt>
    <dgm:pt modelId="{E779379C-7609-48CC-8A73-D08959E2BC95}">
      <dgm:prSet phldrT="[Text]" custT="1"/>
      <dgm:spPr/>
      <dgm:t>
        <a:bodyPr/>
        <a:lstStyle/>
        <a:p>
          <a:endParaRPr lang="en-US" sz="1600" b="1" dirty="0"/>
        </a:p>
        <a:p>
          <a:r>
            <a:rPr lang="en-US" sz="1500" b="1" dirty="0"/>
            <a:t>MONITORED GROUP</a:t>
          </a:r>
        </a:p>
        <a:p>
          <a:endParaRPr lang="en-US" sz="1200" b="1" dirty="0"/>
        </a:p>
      </dgm:t>
    </dgm:pt>
    <dgm:pt modelId="{DB1AD557-2778-41CF-8943-BC76A3DB03EF}" type="parTrans" cxnId="{C57E191F-76B2-4C05-AA89-A981258B7BE1}">
      <dgm:prSet/>
      <dgm:spPr/>
      <dgm:t>
        <a:bodyPr/>
        <a:lstStyle/>
        <a:p>
          <a:endParaRPr lang="en-US"/>
        </a:p>
      </dgm:t>
    </dgm:pt>
    <dgm:pt modelId="{B57F9733-3D8B-4DF3-B2A2-1D012185C4ED}" type="sibTrans" cxnId="{C57E191F-76B2-4C05-AA89-A981258B7BE1}">
      <dgm:prSet/>
      <dgm:spPr>
        <a:solidFill>
          <a:srgbClr val="0070C0"/>
        </a:solidFill>
      </dgm:spPr>
      <dgm:t>
        <a:bodyPr/>
        <a:lstStyle/>
        <a:p>
          <a:endParaRPr lang="en-US"/>
        </a:p>
      </dgm:t>
    </dgm:pt>
    <dgm:pt modelId="{BFCF1A98-B813-43B6-A994-405CDDED6E9E}">
      <dgm:prSet phldrT="[Text]" custT="1"/>
      <dgm:spPr/>
      <dgm:t>
        <a:bodyPr/>
        <a:lstStyle/>
        <a:p>
          <a:r>
            <a:rPr lang="en-US" sz="1600" b="1" dirty="0"/>
            <a:t>SEN SUPPORT</a:t>
          </a:r>
        </a:p>
      </dgm:t>
    </dgm:pt>
    <dgm:pt modelId="{CDDDCE89-5A03-43B6-89CB-22C38B9D7BC4}" type="parTrans" cxnId="{FB6EB452-9A58-418B-8EF4-96F286E03BE7}">
      <dgm:prSet/>
      <dgm:spPr/>
      <dgm:t>
        <a:bodyPr/>
        <a:lstStyle/>
        <a:p>
          <a:endParaRPr lang="en-US"/>
        </a:p>
      </dgm:t>
    </dgm:pt>
    <dgm:pt modelId="{660B12A7-4AD0-4946-9BF1-8151292F649A}" type="sibTrans" cxnId="{FB6EB452-9A58-418B-8EF4-96F286E03BE7}">
      <dgm:prSet/>
      <dgm:spPr>
        <a:solidFill>
          <a:srgbClr val="0070C0"/>
        </a:solidFill>
        <a:ln>
          <a:solidFill>
            <a:srgbClr val="0070C0"/>
          </a:solidFill>
        </a:ln>
      </dgm:spPr>
      <dgm:t>
        <a:bodyPr/>
        <a:lstStyle/>
        <a:p>
          <a:endParaRPr lang="en-US"/>
        </a:p>
      </dgm:t>
    </dgm:pt>
    <dgm:pt modelId="{C41C8B54-7DA7-4300-BE44-8C813CA4B1A0}">
      <dgm:prSet phldrT="[Text]" custT="1"/>
      <dgm:spPr/>
      <dgm:t>
        <a:bodyPr/>
        <a:lstStyle/>
        <a:p>
          <a:r>
            <a:rPr lang="en-US" sz="1600" b="1" dirty="0"/>
            <a:t>EHCP</a:t>
          </a:r>
        </a:p>
      </dgm:t>
    </dgm:pt>
    <dgm:pt modelId="{F49C90FA-E0B7-4C04-8C07-1861B456623A}" type="parTrans" cxnId="{679494D0-906E-491F-8677-72EBC12C20B8}">
      <dgm:prSet/>
      <dgm:spPr/>
      <dgm:t>
        <a:bodyPr/>
        <a:lstStyle/>
        <a:p>
          <a:endParaRPr lang="en-US"/>
        </a:p>
      </dgm:t>
    </dgm:pt>
    <dgm:pt modelId="{CA44E1CA-448D-4B08-A6E5-2E68FB74306D}" type="sibTrans" cxnId="{679494D0-906E-491F-8677-72EBC12C20B8}">
      <dgm:prSet/>
      <dgm:spPr/>
      <dgm:t>
        <a:bodyPr/>
        <a:lstStyle/>
        <a:p>
          <a:endParaRPr lang="en-US"/>
        </a:p>
      </dgm:t>
    </dgm:pt>
    <dgm:pt modelId="{A0CC3B82-64CE-444C-9658-8040FD9B9316}" type="pres">
      <dgm:prSet presAssocID="{B4AB2347-6A3A-4E3F-9786-19EF6FC9A186}" presName="Name0" presStyleCnt="0">
        <dgm:presLayoutVars>
          <dgm:dir/>
          <dgm:resizeHandles val="exact"/>
        </dgm:presLayoutVars>
      </dgm:prSet>
      <dgm:spPr/>
    </dgm:pt>
    <dgm:pt modelId="{99C47778-AE95-437F-932A-9650CE6CEDFB}" type="pres">
      <dgm:prSet presAssocID="{E779379C-7609-48CC-8A73-D08959E2BC95}" presName="node" presStyleLbl="node1" presStyleIdx="0" presStyleCnt="3" custScaleY="67543">
        <dgm:presLayoutVars>
          <dgm:bulletEnabled val="1"/>
        </dgm:presLayoutVars>
      </dgm:prSet>
      <dgm:spPr/>
      <dgm:t>
        <a:bodyPr/>
        <a:lstStyle/>
        <a:p>
          <a:endParaRPr lang="en-US"/>
        </a:p>
      </dgm:t>
    </dgm:pt>
    <dgm:pt modelId="{F33FEF49-D2FE-4684-BC54-43E2C8C38AC0}" type="pres">
      <dgm:prSet presAssocID="{B57F9733-3D8B-4DF3-B2A2-1D012185C4ED}" presName="sibTrans" presStyleLbl="sibTrans2D1" presStyleIdx="0" presStyleCnt="2" custScaleX="139868"/>
      <dgm:spPr/>
      <dgm:t>
        <a:bodyPr/>
        <a:lstStyle/>
        <a:p>
          <a:endParaRPr lang="en-US"/>
        </a:p>
      </dgm:t>
    </dgm:pt>
    <dgm:pt modelId="{97D3069F-7CBA-4F90-A66A-79C980C0C157}" type="pres">
      <dgm:prSet presAssocID="{B57F9733-3D8B-4DF3-B2A2-1D012185C4ED}" presName="connectorText" presStyleLbl="sibTrans2D1" presStyleIdx="0" presStyleCnt="2"/>
      <dgm:spPr/>
      <dgm:t>
        <a:bodyPr/>
        <a:lstStyle/>
        <a:p>
          <a:endParaRPr lang="en-US"/>
        </a:p>
      </dgm:t>
    </dgm:pt>
    <dgm:pt modelId="{D6F53752-78A7-4CF4-A921-02C4764C0081}" type="pres">
      <dgm:prSet presAssocID="{BFCF1A98-B813-43B6-A994-405CDDED6E9E}" presName="node" presStyleLbl="node1" presStyleIdx="1" presStyleCnt="3" custScaleY="71632">
        <dgm:presLayoutVars>
          <dgm:bulletEnabled val="1"/>
        </dgm:presLayoutVars>
      </dgm:prSet>
      <dgm:spPr/>
      <dgm:t>
        <a:bodyPr/>
        <a:lstStyle/>
        <a:p>
          <a:endParaRPr lang="en-US"/>
        </a:p>
      </dgm:t>
    </dgm:pt>
    <dgm:pt modelId="{5217FFED-DFE1-403A-9D37-DBD3D91B0A72}" type="pres">
      <dgm:prSet presAssocID="{660B12A7-4AD0-4946-9BF1-8151292F649A}" presName="sibTrans" presStyleLbl="sibTrans2D1" presStyleIdx="1" presStyleCnt="2" custScaleX="136669"/>
      <dgm:spPr/>
      <dgm:t>
        <a:bodyPr/>
        <a:lstStyle/>
        <a:p>
          <a:endParaRPr lang="en-US"/>
        </a:p>
      </dgm:t>
    </dgm:pt>
    <dgm:pt modelId="{332F382C-AC89-4ACB-968E-3F5F5FE98804}" type="pres">
      <dgm:prSet presAssocID="{660B12A7-4AD0-4946-9BF1-8151292F649A}" presName="connectorText" presStyleLbl="sibTrans2D1" presStyleIdx="1" presStyleCnt="2"/>
      <dgm:spPr/>
      <dgm:t>
        <a:bodyPr/>
        <a:lstStyle/>
        <a:p>
          <a:endParaRPr lang="en-US"/>
        </a:p>
      </dgm:t>
    </dgm:pt>
    <dgm:pt modelId="{FB50B311-1150-466C-AB2C-3AD98447EB6F}" type="pres">
      <dgm:prSet presAssocID="{C41C8B54-7DA7-4300-BE44-8C813CA4B1A0}" presName="node" presStyleLbl="node1" presStyleIdx="2" presStyleCnt="3" custScaleY="66998">
        <dgm:presLayoutVars>
          <dgm:bulletEnabled val="1"/>
        </dgm:presLayoutVars>
      </dgm:prSet>
      <dgm:spPr/>
      <dgm:t>
        <a:bodyPr/>
        <a:lstStyle/>
        <a:p>
          <a:endParaRPr lang="en-US"/>
        </a:p>
      </dgm:t>
    </dgm:pt>
  </dgm:ptLst>
  <dgm:cxnLst>
    <dgm:cxn modelId="{8494E698-E62E-475D-940E-91F1FB639CAB}" type="presOf" srcId="{BFCF1A98-B813-43B6-A994-405CDDED6E9E}" destId="{D6F53752-78A7-4CF4-A921-02C4764C0081}" srcOrd="0" destOrd="0" presId="urn:microsoft.com/office/officeart/2005/8/layout/process1"/>
    <dgm:cxn modelId="{FB6EB452-9A58-418B-8EF4-96F286E03BE7}" srcId="{B4AB2347-6A3A-4E3F-9786-19EF6FC9A186}" destId="{BFCF1A98-B813-43B6-A994-405CDDED6E9E}" srcOrd="1" destOrd="0" parTransId="{CDDDCE89-5A03-43B6-89CB-22C38B9D7BC4}" sibTransId="{660B12A7-4AD0-4946-9BF1-8151292F649A}"/>
    <dgm:cxn modelId="{96FCB021-5A34-4CDE-8AB5-8012C5F6D841}" type="presOf" srcId="{660B12A7-4AD0-4946-9BF1-8151292F649A}" destId="{5217FFED-DFE1-403A-9D37-DBD3D91B0A72}" srcOrd="0" destOrd="0" presId="urn:microsoft.com/office/officeart/2005/8/layout/process1"/>
    <dgm:cxn modelId="{DE698582-6917-4E56-87C6-4F32ECBCA99C}" type="presOf" srcId="{B57F9733-3D8B-4DF3-B2A2-1D012185C4ED}" destId="{F33FEF49-D2FE-4684-BC54-43E2C8C38AC0}" srcOrd="0" destOrd="0" presId="urn:microsoft.com/office/officeart/2005/8/layout/process1"/>
    <dgm:cxn modelId="{F960A2C0-937D-4E15-A15E-10743BCBE2FB}" type="presOf" srcId="{C41C8B54-7DA7-4300-BE44-8C813CA4B1A0}" destId="{FB50B311-1150-466C-AB2C-3AD98447EB6F}" srcOrd="0" destOrd="0" presId="urn:microsoft.com/office/officeart/2005/8/layout/process1"/>
    <dgm:cxn modelId="{679494D0-906E-491F-8677-72EBC12C20B8}" srcId="{B4AB2347-6A3A-4E3F-9786-19EF6FC9A186}" destId="{C41C8B54-7DA7-4300-BE44-8C813CA4B1A0}" srcOrd="2" destOrd="0" parTransId="{F49C90FA-E0B7-4C04-8C07-1861B456623A}" sibTransId="{CA44E1CA-448D-4B08-A6E5-2E68FB74306D}"/>
    <dgm:cxn modelId="{7E07FD86-EA91-45DB-BCEC-02537551B9E6}" type="presOf" srcId="{B57F9733-3D8B-4DF3-B2A2-1D012185C4ED}" destId="{97D3069F-7CBA-4F90-A66A-79C980C0C157}" srcOrd="1" destOrd="0" presId="urn:microsoft.com/office/officeart/2005/8/layout/process1"/>
    <dgm:cxn modelId="{7FA7D08F-BD12-4D9B-87A3-A18879C9B5F4}" type="presOf" srcId="{E779379C-7609-48CC-8A73-D08959E2BC95}" destId="{99C47778-AE95-437F-932A-9650CE6CEDFB}" srcOrd="0" destOrd="0" presId="urn:microsoft.com/office/officeart/2005/8/layout/process1"/>
    <dgm:cxn modelId="{C57E191F-76B2-4C05-AA89-A981258B7BE1}" srcId="{B4AB2347-6A3A-4E3F-9786-19EF6FC9A186}" destId="{E779379C-7609-48CC-8A73-D08959E2BC95}" srcOrd="0" destOrd="0" parTransId="{DB1AD557-2778-41CF-8943-BC76A3DB03EF}" sibTransId="{B57F9733-3D8B-4DF3-B2A2-1D012185C4ED}"/>
    <dgm:cxn modelId="{34C2747E-C87F-47A5-86C4-C8BEE44BF1EA}" type="presOf" srcId="{660B12A7-4AD0-4946-9BF1-8151292F649A}" destId="{332F382C-AC89-4ACB-968E-3F5F5FE98804}" srcOrd="1" destOrd="0" presId="urn:microsoft.com/office/officeart/2005/8/layout/process1"/>
    <dgm:cxn modelId="{DC6A93FC-A613-426E-9A8B-88A79DE78013}" type="presOf" srcId="{B4AB2347-6A3A-4E3F-9786-19EF6FC9A186}" destId="{A0CC3B82-64CE-444C-9658-8040FD9B9316}" srcOrd="0" destOrd="0" presId="urn:microsoft.com/office/officeart/2005/8/layout/process1"/>
    <dgm:cxn modelId="{903C14F4-4587-4F6B-A6DF-2C4CC3631008}" type="presParOf" srcId="{A0CC3B82-64CE-444C-9658-8040FD9B9316}" destId="{99C47778-AE95-437F-932A-9650CE6CEDFB}" srcOrd="0" destOrd="0" presId="urn:microsoft.com/office/officeart/2005/8/layout/process1"/>
    <dgm:cxn modelId="{280B4BAF-5F55-4094-83C1-7F36284EFE77}" type="presParOf" srcId="{A0CC3B82-64CE-444C-9658-8040FD9B9316}" destId="{F33FEF49-D2FE-4684-BC54-43E2C8C38AC0}" srcOrd="1" destOrd="0" presId="urn:microsoft.com/office/officeart/2005/8/layout/process1"/>
    <dgm:cxn modelId="{605EFF1F-ECA8-4671-8859-B961B3C53A1F}" type="presParOf" srcId="{F33FEF49-D2FE-4684-BC54-43E2C8C38AC0}" destId="{97D3069F-7CBA-4F90-A66A-79C980C0C157}" srcOrd="0" destOrd="0" presId="urn:microsoft.com/office/officeart/2005/8/layout/process1"/>
    <dgm:cxn modelId="{0E6DC066-1B80-4D41-8BF0-94ADB9C68330}" type="presParOf" srcId="{A0CC3B82-64CE-444C-9658-8040FD9B9316}" destId="{D6F53752-78A7-4CF4-A921-02C4764C0081}" srcOrd="2" destOrd="0" presId="urn:microsoft.com/office/officeart/2005/8/layout/process1"/>
    <dgm:cxn modelId="{965BFDC4-AECE-44DE-93B3-1CE0BC43D92C}" type="presParOf" srcId="{A0CC3B82-64CE-444C-9658-8040FD9B9316}" destId="{5217FFED-DFE1-403A-9D37-DBD3D91B0A72}" srcOrd="3" destOrd="0" presId="urn:microsoft.com/office/officeart/2005/8/layout/process1"/>
    <dgm:cxn modelId="{626B0D2A-6B03-4D7C-8A26-1C10696419A9}" type="presParOf" srcId="{5217FFED-DFE1-403A-9D37-DBD3D91B0A72}" destId="{332F382C-AC89-4ACB-968E-3F5F5FE98804}" srcOrd="0" destOrd="0" presId="urn:microsoft.com/office/officeart/2005/8/layout/process1"/>
    <dgm:cxn modelId="{F279FB1D-3B13-4A76-B61C-EC957AF652DE}" type="presParOf" srcId="{A0CC3B82-64CE-444C-9658-8040FD9B9316}" destId="{FB50B311-1150-466C-AB2C-3AD98447EB6F}"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1306CF-11F8-425B-A91F-F79271885578}" type="doc">
      <dgm:prSet loTypeId="urn:microsoft.com/office/officeart/2005/8/layout/pyramid2" loCatId="list" qsTypeId="urn:microsoft.com/office/officeart/2005/8/quickstyle/simple1" qsCatId="simple" csTypeId="urn:microsoft.com/office/officeart/2005/8/colors/accent1_2" csCatId="accent1" phldr="1"/>
      <dgm:spPr/>
    </dgm:pt>
    <dgm:pt modelId="{4A36E179-AFB6-4413-BF5B-D346B3B4D332}">
      <dgm:prSet phldrT="[Text]" custT="1"/>
      <dgm:spPr/>
      <dgm:t>
        <a:bodyPr/>
        <a:lstStyle/>
        <a:p>
          <a:r>
            <a:rPr lang="en-GB" sz="1600" dirty="0"/>
            <a:t>External Expertise</a:t>
          </a:r>
        </a:p>
      </dgm:t>
    </dgm:pt>
    <dgm:pt modelId="{343A6188-DBAE-4261-A5A0-B3951D9A0F20}" type="parTrans" cxnId="{0F2627AA-E34F-4773-9D96-FB8225631495}">
      <dgm:prSet/>
      <dgm:spPr/>
      <dgm:t>
        <a:bodyPr/>
        <a:lstStyle/>
        <a:p>
          <a:endParaRPr lang="en-GB"/>
        </a:p>
      </dgm:t>
    </dgm:pt>
    <dgm:pt modelId="{8F2DE55E-FB6C-4440-8434-7EEC515085DC}" type="sibTrans" cxnId="{0F2627AA-E34F-4773-9D96-FB8225631495}">
      <dgm:prSet/>
      <dgm:spPr/>
      <dgm:t>
        <a:bodyPr/>
        <a:lstStyle/>
        <a:p>
          <a:endParaRPr lang="en-GB"/>
        </a:p>
      </dgm:t>
    </dgm:pt>
    <dgm:pt modelId="{A174C500-23CA-4C9D-B988-3215A1119ECA}">
      <dgm:prSet phldrT="[Text]" custT="1"/>
      <dgm:spPr/>
      <dgm:t>
        <a:bodyPr/>
        <a:lstStyle/>
        <a:p>
          <a:r>
            <a:rPr lang="en-GB" sz="2400" dirty="0"/>
            <a:t>The Hub </a:t>
          </a:r>
        </a:p>
      </dgm:t>
    </dgm:pt>
    <dgm:pt modelId="{4BEE794F-2897-4A62-8AE8-38811F469608}" type="parTrans" cxnId="{3B0E8386-F8E1-4E3F-8EAE-55658B8A1001}">
      <dgm:prSet/>
      <dgm:spPr/>
      <dgm:t>
        <a:bodyPr/>
        <a:lstStyle/>
        <a:p>
          <a:endParaRPr lang="en-GB"/>
        </a:p>
      </dgm:t>
    </dgm:pt>
    <dgm:pt modelId="{B98450C5-6B48-4968-B3E8-0A52347429F6}" type="sibTrans" cxnId="{3B0E8386-F8E1-4E3F-8EAE-55658B8A1001}">
      <dgm:prSet/>
      <dgm:spPr/>
      <dgm:t>
        <a:bodyPr/>
        <a:lstStyle/>
        <a:p>
          <a:endParaRPr lang="en-GB"/>
        </a:p>
      </dgm:t>
    </dgm:pt>
    <dgm:pt modelId="{4AC8378B-A74A-4037-9882-722F3F92C74D}">
      <dgm:prSet phldrT="[Text]" custT="1"/>
      <dgm:spPr/>
      <dgm:t>
        <a:bodyPr/>
        <a:lstStyle/>
        <a:p>
          <a:r>
            <a:rPr lang="en-GB" sz="2400" dirty="0">
              <a:solidFill>
                <a:schemeClr val="tx1"/>
              </a:solidFill>
            </a:rPr>
            <a:t>Quality First Teaching</a:t>
          </a:r>
        </a:p>
        <a:p>
          <a:r>
            <a:rPr lang="en-GB" sz="2400" dirty="0">
              <a:solidFill>
                <a:schemeClr val="tx1"/>
              </a:solidFill>
            </a:rPr>
            <a:t>Adapt and Adjust </a:t>
          </a:r>
        </a:p>
      </dgm:t>
    </dgm:pt>
    <dgm:pt modelId="{268FEC24-87A6-4EDE-B43B-6560D2286FC1}" type="parTrans" cxnId="{4A766B54-0703-4F56-8D09-6DAD65DFEC5D}">
      <dgm:prSet/>
      <dgm:spPr/>
      <dgm:t>
        <a:bodyPr/>
        <a:lstStyle/>
        <a:p>
          <a:endParaRPr lang="en-GB"/>
        </a:p>
      </dgm:t>
    </dgm:pt>
    <dgm:pt modelId="{A0A70FCB-FD33-4C68-B8D4-C64158955B4E}" type="sibTrans" cxnId="{4A766B54-0703-4F56-8D09-6DAD65DFEC5D}">
      <dgm:prSet/>
      <dgm:spPr/>
      <dgm:t>
        <a:bodyPr/>
        <a:lstStyle/>
        <a:p>
          <a:endParaRPr lang="en-GB"/>
        </a:p>
      </dgm:t>
    </dgm:pt>
    <dgm:pt modelId="{A24BABB9-32BD-470A-A3EB-4DF2A0D4E0B5}" type="pres">
      <dgm:prSet presAssocID="{5D1306CF-11F8-425B-A91F-F79271885578}" presName="compositeShape" presStyleCnt="0">
        <dgm:presLayoutVars>
          <dgm:dir/>
          <dgm:resizeHandles/>
        </dgm:presLayoutVars>
      </dgm:prSet>
      <dgm:spPr/>
    </dgm:pt>
    <dgm:pt modelId="{1173CB14-B48B-4A1B-9673-13F0B0CD14F0}" type="pres">
      <dgm:prSet presAssocID="{5D1306CF-11F8-425B-A91F-F79271885578}" presName="pyramid" presStyleLbl="node1" presStyleIdx="0" presStyleCnt="1"/>
      <dgm:spPr/>
    </dgm:pt>
    <dgm:pt modelId="{457DF407-83DA-4114-9633-304403470A22}" type="pres">
      <dgm:prSet presAssocID="{5D1306CF-11F8-425B-A91F-F79271885578}" presName="theList" presStyleCnt="0"/>
      <dgm:spPr/>
    </dgm:pt>
    <dgm:pt modelId="{C41BF066-010B-4B4F-9658-65DC5085A3A5}" type="pres">
      <dgm:prSet presAssocID="{4A36E179-AFB6-4413-BF5B-D346B3B4D332}" presName="aNode" presStyleLbl="fgAcc1" presStyleIdx="0" presStyleCnt="3" custScaleX="37153" custScaleY="65060" custLinFactY="32749" custLinFactNeighborX="-50526" custLinFactNeighborY="100000">
        <dgm:presLayoutVars>
          <dgm:bulletEnabled val="1"/>
        </dgm:presLayoutVars>
      </dgm:prSet>
      <dgm:spPr/>
      <dgm:t>
        <a:bodyPr/>
        <a:lstStyle/>
        <a:p>
          <a:endParaRPr lang="en-US"/>
        </a:p>
      </dgm:t>
    </dgm:pt>
    <dgm:pt modelId="{20282DCC-E634-456F-936A-E8432380F64D}" type="pres">
      <dgm:prSet presAssocID="{4A36E179-AFB6-4413-BF5B-D346B3B4D332}" presName="aSpace" presStyleCnt="0"/>
      <dgm:spPr/>
    </dgm:pt>
    <dgm:pt modelId="{B2C6F09B-BF4E-4D13-BFB4-912418BD5F63}" type="pres">
      <dgm:prSet presAssocID="{A174C500-23CA-4C9D-B988-3215A1119ECA}" presName="aNode" presStyleLbl="fgAcc1" presStyleIdx="1" presStyleCnt="3" custScaleX="69429" custScaleY="53384" custLinFactY="28452" custLinFactNeighborX="-50883" custLinFactNeighborY="100000">
        <dgm:presLayoutVars>
          <dgm:bulletEnabled val="1"/>
        </dgm:presLayoutVars>
      </dgm:prSet>
      <dgm:spPr/>
      <dgm:t>
        <a:bodyPr/>
        <a:lstStyle/>
        <a:p>
          <a:endParaRPr lang="en-US"/>
        </a:p>
      </dgm:t>
    </dgm:pt>
    <dgm:pt modelId="{BC00D115-3D74-49D5-8A05-F2DA10EA7B24}" type="pres">
      <dgm:prSet presAssocID="{A174C500-23CA-4C9D-B988-3215A1119ECA}" presName="aSpace" presStyleCnt="0"/>
      <dgm:spPr/>
    </dgm:pt>
    <dgm:pt modelId="{62D80EF9-B739-488D-8927-53DD846256FF}" type="pres">
      <dgm:prSet presAssocID="{4AC8378B-A74A-4037-9882-722F3F92C74D}" presName="aNode" presStyleLbl="fgAcc1" presStyleIdx="2" presStyleCnt="3" custScaleX="101590" custLinFactY="25299" custLinFactNeighborX="-48387" custLinFactNeighborY="100000">
        <dgm:presLayoutVars>
          <dgm:bulletEnabled val="1"/>
        </dgm:presLayoutVars>
      </dgm:prSet>
      <dgm:spPr/>
      <dgm:t>
        <a:bodyPr/>
        <a:lstStyle/>
        <a:p>
          <a:endParaRPr lang="en-US"/>
        </a:p>
      </dgm:t>
    </dgm:pt>
    <dgm:pt modelId="{A77DDB33-5740-4D79-88EF-DCC8E79B3F10}" type="pres">
      <dgm:prSet presAssocID="{4AC8378B-A74A-4037-9882-722F3F92C74D}" presName="aSpace" presStyleCnt="0"/>
      <dgm:spPr/>
    </dgm:pt>
  </dgm:ptLst>
  <dgm:cxnLst>
    <dgm:cxn modelId="{4A766B54-0703-4F56-8D09-6DAD65DFEC5D}" srcId="{5D1306CF-11F8-425B-A91F-F79271885578}" destId="{4AC8378B-A74A-4037-9882-722F3F92C74D}" srcOrd="2" destOrd="0" parTransId="{268FEC24-87A6-4EDE-B43B-6560D2286FC1}" sibTransId="{A0A70FCB-FD33-4C68-B8D4-C64158955B4E}"/>
    <dgm:cxn modelId="{0F2627AA-E34F-4773-9D96-FB8225631495}" srcId="{5D1306CF-11F8-425B-A91F-F79271885578}" destId="{4A36E179-AFB6-4413-BF5B-D346B3B4D332}" srcOrd="0" destOrd="0" parTransId="{343A6188-DBAE-4261-A5A0-B3951D9A0F20}" sibTransId="{8F2DE55E-FB6C-4440-8434-7EEC515085DC}"/>
    <dgm:cxn modelId="{2117E1D9-A5DD-4FB7-B7B0-6C5C83D8F807}" type="presOf" srcId="{4AC8378B-A74A-4037-9882-722F3F92C74D}" destId="{62D80EF9-B739-488D-8927-53DD846256FF}" srcOrd="0" destOrd="0" presId="urn:microsoft.com/office/officeart/2005/8/layout/pyramid2"/>
    <dgm:cxn modelId="{D086F15E-4ABF-49E5-9133-8977D8897CBA}" type="presOf" srcId="{5D1306CF-11F8-425B-A91F-F79271885578}" destId="{A24BABB9-32BD-470A-A3EB-4DF2A0D4E0B5}" srcOrd="0" destOrd="0" presId="urn:microsoft.com/office/officeart/2005/8/layout/pyramid2"/>
    <dgm:cxn modelId="{12F4DABD-1AF4-42BA-8DCF-AA4FE9C65788}" type="presOf" srcId="{4A36E179-AFB6-4413-BF5B-D346B3B4D332}" destId="{C41BF066-010B-4B4F-9658-65DC5085A3A5}" srcOrd="0" destOrd="0" presId="urn:microsoft.com/office/officeart/2005/8/layout/pyramid2"/>
    <dgm:cxn modelId="{3B0E8386-F8E1-4E3F-8EAE-55658B8A1001}" srcId="{5D1306CF-11F8-425B-A91F-F79271885578}" destId="{A174C500-23CA-4C9D-B988-3215A1119ECA}" srcOrd="1" destOrd="0" parTransId="{4BEE794F-2897-4A62-8AE8-38811F469608}" sibTransId="{B98450C5-6B48-4968-B3E8-0A52347429F6}"/>
    <dgm:cxn modelId="{6083C5A7-DF10-49F1-82C9-840C90120438}" type="presOf" srcId="{A174C500-23CA-4C9D-B988-3215A1119ECA}" destId="{B2C6F09B-BF4E-4D13-BFB4-912418BD5F63}" srcOrd="0" destOrd="0" presId="urn:microsoft.com/office/officeart/2005/8/layout/pyramid2"/>
    <dgm:cxn modelId="{1973AF61-149C-40A0-9603-141721028F13}" type="presParOf" srcId="{A24BABB9-32BD-470A-A3EB-4DF2A0D4E0B5}" destId="{1173CB14-B48B-4A1B-9673-13F0B0CD14F0}" srcOrd="0" destOrd="0" presId="urn:microsoft.com/office/officeart/2005/8/layout/pyramid2"/>
    <dgm:cxn modelId="{6146153C-86B1-4E5E-A962-BAC68401E166}" type="presParOf" srcId="{A24BABB9-32BD-470A-A3EB-4DF2A0D4E0B5}" destId="{457DF407-83DA-4114-9633-304403470A22}" srcOrd="1" destOrd="0" presId="urn:microsoft.com/office/officeart/2005/8/layout/pyramid2"/>
    <dgm:cxn modelId="{C9D5FFEA-9FE7-4C01-9F28-1ED2926EBADA}" type="presParOf" srcId="{457DF407-83DA-4114-9633-304403470A22}" destId="{C41BF066-010B-4B4F-9658-65DC5085A3A5}" srcOrd="0" destOrd="0" presId="urn:microsoft.com/office/officeart/2005/8/layout/pyramid2"/>
    <dgm:cxn modelId="{5F5BF3E4-BD91-41AD-9B59-1E23DAAB14DD}" type="presParOf" srcId="{457DF407-83DA-4114-9633-304403470A22}" destId="{20282DCC-E634-456F-936A-E8432380F64D}" srcOrd="1" destOrd="0" presId="urn:microsoft.com/office/officeart/2005/8/layout/pyramid2"/>
    <dgm:cxn modelId="{F8942CC5-0637-43AC-AC4D-DB075E765556}" type="presParOf" srcId="{457DF407-83DA-4114-9633-304403470A22}" destId="{B2C6F09B-BF4E-4D13-BFB4-912418BD5F63}" srcOrd="2" destOrd="0" presId="urn:microsoft.com/office/officeart/2005/8/layout/pyramid2"/>
    <dgm:cxn modelId="{01C2310A-3ADC-4FA5-9FFF-A4676F8FBD66}" type="presParOf" srcId="{457DF407-83DA-4114-9633-304403470A22}" destId="{BC00D115-3D74-49D5-8A05-F2DA10EA7B24}" srcOrd="3" destOrd="0" presId="urn:microsoft.com/office/officeart/2005/8/layout/pyramid2"/>
    <dgm:cxn modelId="{42755234-2A03-4E5F-9316-954705399DF1}" type="presParOf" srcId="{457DF407-83DA-4114-9633-304403470A22}" destId="{62D80EF9-B739-488D-8927-53DD846256FF}" srcOrd="4" destOrd="0" presId="urn:microsoft.com/office/officeart/2005/8/layout/pyramid2"/>
    <dgm:cxn modelId="{F034FDE1-A6ED-4B62-9F3C-AEF172F1599E}" type="presParOf" srcId="{457DF407-83DA-4114-9633-304403470A22}" destId="{A77DDB33-5740-4D79-88EF-DCC8E79B3F10}" srcOrd="5" destOrd="0" presId="urn:microsoft.com/office/officeart/2005/8/layout/pyramid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C47778-AE95-437F-932A-9650CE6CEDFB}">
      <dsp:nvSpPr>
        <dsp:cNvPr id="0" name=""/>
        <dsp:cNvSpPr/>
      </dsp:nvSpPr>
      <dsp:spPr>
        <a:xfrm>
          <a:off x="6345" y="405210"/>
          <a:ext cx="1218873" cy="8071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endParaRPr lang="en-US" sz="1600" b="1" kern="1200" dirty="0"/>
        </a:p>
        <a:p>
          <a:pPr lvl="0" algn="ctr" defTabSz="711200">
            <a:lnSpc>
              <a:spcPct val="90000"/>
            </a:lnSpc>
            <a:spcBef>
              <a:spcPct val="0"/>
            </a:spcBef>
            <a:spcAft>
              <a:spcPct val="35000"/>
            </a:spcAft>
          </a:pPr>
          <a:r>
            <a:rPr lang="en-US" sz="1500" b="1" kern="1200" dirty="0"/>
            <a:t>MONITORED GROUP</a:t>
          </a:r>
        </a:p>
        <a:p>
          <a:pPr lvl="0" algn="ctr" defTabSz="711200">
            <a:lnSpc>
              <a:spcPct val="90000"/>
            </a:lnSpc>
            <a:spcBef>
              <a:spcPct val="0"/>
            </a:spcBef>
            <a:spcAft>
              <a:spcPct val="35000"/>
            </a:spcAft>
          </a:pPr>
          <a:endParaRPr lang="en-US" sz="1200" b="1" kern="1200" dirty="0"/>
        </a:p>
      </dsp:txBody>
      <dsp:txXfrm>
        <a:off x="29986" y="428851"/>
        <a:ext cx="1171591" cy="759879"/>
      </dsp:txXfrm>
    </dsp:sp>
    <dsp:sp modelId="{F33FEF49-D2FE-4684-BC54-43E2C8C38AC0}">
      <dsp:nvSpPr>
        <dsp:cNvPr id="0" name=""/>
        <dsp:cNvSpPr/>
      </dsp:nvSpPr>
      <dsp:spPr>
        <a:xfrm>
          <a:off x="1295597" y="657650"/>
          <a:ext cx="361420" cy="302280"/>
        </a:xfrm>
        <a:prstGeom prst="righ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1295597" y="718106"/>
        <a:ext cx="270736" cy="181368"/>
      </dsp:txXfrm>
    </dsp:sp>
    <dsp:sp modelId="{D6F53752-78A7-4CF4-A921-02C4764C0081}">
      <dsp:nvSpPr>
        <dsp:cNvPr id="0" name=""/>
        <dsp:cNvSpPr/>
      </dsp:nvSpPr>
      <dsp:spPr>
        <a:xfrm>
          <a:off x="1712769" y="380777"/>
          <a:ext cx="1218873" cy="85602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a:t>SEN SUPPORT</a:t>
          </a:r>
        </a:p>
      </dsp:txBody>
      <dsp:txXfrm>
        <a:off x="1737841" y="405849"/>
        <a:ext cx="1168729" cy="805882"/>
      </dsp:txXfrm>
    </dsp:sp>
    <dsp:sp modelId="{5217FFED-DFE1-403A-9D37-DBD3D91B0A72}">
      <dsp:nvSpPr>
        <dsp:cNvPr id="0" name=""/>
        <dsp:cNvSpPr/>
      </dsp:nvSpPr>
      <dsp:spPr>
        <a:xfrm>
          <a:off x="3006153" y="657650"/>
          <a:ext cx="353154" cy="302280"/>
        </a:xfrm>
        <a:prstGeom prst="rightArrow">
          <a:avLst>
            <a:gd name="adj1" fmla="val 60000"/>
            <a:gd name="adj2" fmla="val 50000"/>
          </a:avLst>
        </a:prstGeom>
        <a:solidFill>
          <a:srgbClr val="0070C0"/>
        </a:solidFill>
        <a:ln>
          <a:solidFill>
            <a:srgbClr val="0070C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3006153" y="718106"/>
        <a:ext cx="262470" cy="181368"/>
      </dsp:txXfrm>
    </dsp:sp>
    <dsp:sp modelId="{FB50B311-1150-466C-AB2C-3AD98447EB6F}">
      <dsp:nvSpPr>
        <dsp:cNvPr id="0" name=""/>
        <dsp:cNvSpPr/>
      </dsp:nvSpPr>
      <dsp:spPr>
        <a:xfrm>
          <a:off x="3419192" y="408466"/>
          <a:ext cx="1218873" cy="80064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a:t>EHCP</a:t>
          </a:r>
        </a:p>
      </dsp:txBody>
      <dsp:txXfrm>
        <a:off x="3442642" y="431916"/>
        <a:ext cx="1171973" cy="7537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73CB14-B48B-4A1B-9673-13F0B0CD14F0}">
      <dsp:nvSpPr>
        <dsp:cNvPr id="0" name=""/>
        <dsp:cNvSpPr/>
      </dsp:nvSpPr>
      <dsp:spPr>
        <a:xfrm>
          <a:off x="653206" y="0"/>
          <a:ext cx="4124707" cy="412470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1BF066-010B-4B4F-9658-65DC5085A3A5}">
      <dsp:nvSpPr>
        <dsp:cNvPr id="0" name=""/>
        <dsp:cNvSpPr/>
      </dsp:nvSpPr>
      <dsp:spPr>
        <a:xfrm>
          <a:off x="2203410" y="996078"/>
          <a:ext cx="996094" cy="83860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External Expertise</a:t>
          </a:r>
        </a:p>
      </dsp:txBody>
      <dsp:txXfrm>
        <a:off x="2244347" y="1037015"/>
        <a:ext cx="914220" cy="756730"/>
      </dsp:txXfrm>
    </dsp:sp>
    <dsp:sp modelId="{B2C6F09B-BF4E-4D13-BFB4-912418BD5F63}">
      <dsp:nvSpPr>
        <dsp:cNvPr id="0" name=""/>
        <dsp:cNvSpPr/>
      </dsp:nvSpPr>
      <dsp:spPr>
        <a:xfrm>
          <a:off x="1761169" y="1940416"/>
          <a:ext cx="1861432" cy="68810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The Hub </a:t>
          </a:r>
        </a:p>
      </dsp:txBody>
      <dsp:txXfrm>
        <a:off x="1794759" y="1974006"/>
        <a:ext cx="1794252" cy="620924"/>
      </dsp:txXfrm>
    </dsp:sp>
    <dsp:sp modelId="{62D80EF9-B739-488D-8927-53DD846256FF}">
      <dsp:nvSpPr>
        <dsp:cNvPr id="0" name=""/>
        <dsp:cNvSpPr/>
      </dsp:nvSpPr>
      <dsp:spPr>
        <a:xfrm>
          <a:off x="1396961" y="2749001"/>
          <a:ext cx="2723688" cy="128897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solidFill>
                <a:schemeClr val="tx1"/>
              </a:solidFill>
            </a:rPr>
            <a:t>Quality First Teaching</a:t>
          </a:r>
        </a:p>
        <a:p>
          <a:pPr lvl="0" algn="ctr" defTabSz="1066800">
            <a:lnSpc>
              <a:spcPct val="90000"/>
            </a:lnSpc>
            <a:spcBef>
              <a:spcPct val="0"/>
            </a:spcBef>
            <a:spcAft>
              <a:spcPct val="35000"/>
            </a:spcAft>
          </a:pPr>
          <a:r>
            <a:rPr lang="en-GB" sz="2400" kern="1200" dirty="0">
              <a:solidFill>
                <a:schemeClr val="tx1"/>
              </a:solidFill>
            </a:rPr>
            <a:t>Adapt and Adjust </a:t>
          </a:r>
        </a:p>
      </dsp:txBody>
      <dsp:txXfrm>
        <a:off x="1459883" y="2811923"/>
        <a:ext cx="2597844" cy="116312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numCol="1" anchor="b"/>
          <a:lstStyle>
            <a:lvl1pPr algn="ctr">
              <a:defRPr sz="6000"/>
            </a:lvl1pPr>
          </a:lstStyle>
          <a:p>
            <a:r>
              <a:rPr lang="en-US"/>
              <a:t>Click to edit Master title style</a:t>
            </a:r>
            <a:endParaRPr lang="en-GB" altLang="en-GB"/>
          </a:p>
        </p:txBody>
      </p:sp>
      <p:sp>
        <p:nvSpPr>
          <p:cNvPr id="3" name="Subtitle 2"/>
          <p:cNvSpPr>
            <a:spLocks noGrp="1"/>
          </p:cNvSpPr>
          <p:nvPr>
            <p:ph type="subTitle" idx="1"/>
          </p:nvPr>
        </p:nvSpPr>
        <p:spPr>
          <a:xfrm>
            <a:off x="1524000" y="3602038"/>
            <a:ext cx="91440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ltLang="en-GB"/>
          </a:p>
        </p:txBody>
      </p:sp>
      <p:sp>
        <p:nvSpPr>
          <p:cNvPr id="4" name="Date Placeholder 3"/>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5" name="Footer Placeholder 4"/>
          <p:cNvSpPr>
            <a:spLocks noGrp="1"/>
          </p:cNvSpPr>
          <p:nvPr>
            <p:ph type="ftr" sz="quarter" idx="11"/>
          </p:nvPr>
        </p:nvSpPr>
        <p:spPr/>
        <p:txBody>
          <a:bodyPr numCol="1"/>
          <a:lstStyle/>
          <a:p>
            <a:endParaRPr lang="en-GB" altLang="en-GB"/>
          </a:p>
        </p:txBody>
      </p:sp>
      <p:sp>
        <p:nvSpPr>
          <p:cNvPr id="6" name="Slide Number Placeholder 5"/>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1531740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GB" altLang="en-GB"/>
          </a:p>
        </p:txBody>
      </p:sp>
      <p:sp>
        <p:nvSpPr>
          <p:cNvPr id="3" name="Content Placeholder 2"/>
          <p:cNvSpPr>
            <a:spLocks noGrp="1"/>
          </p:cNvSpPr>
          <p:nvPr>
            <p:ph idx="1"/>
          </p:nvPr>
        </p:nvSpPr>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4" name="Date Placeholder 3"/>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5" name="Footer Placeholder 4"/>
          <p:cNvSpPr>
            <a:spLocks noGrp="1"/>
          </p:cNvSpPr>
          <p:nvPr>
            <p:ph type="ftr" sz="quarter" idx="11"/>
          </p:nvPr>
        </p:nvSpPr>
        <p:spPr/>
        <p:txBody>
          <a:bodyPr numCol="1"/>
          <a:lstStyle/>
          <a:p>
            <a:endParaRPr lang="en-GB" altLang="en-GB"/>
          </a:p>
        </p:txBody>
      </p:sp>
      <p:sp>
        <p:nvSpPr>
          <p:cNvPr id="6" name="Slide Number Placeholder 5"/>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793572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numCol="1" anchor="b"/>
          <a:lstStyle>
            <a:lvl1pPr>
              <a:defRPr sz="6000"/>
            </a:lvl1pPr>
          </a:lstStyle>
          <a:p>
            <a:r>
              <a:rPr lang="en-US"/>
              <a:t>Click to edit Master title style</a:t>
            </a:r>
            <a:endParaRPr lang="en-GB" altLang="en-GB"/>
          </a:p>
        </p:txBody>
      </p:sp>
      <p:sp>
        <p:nvSpPr>
          <p:cNvPr id="3" name="Text Placeholder 2"/>
          <p:cNvSpPr>
            <a:spLocks noGrp="1"/>
          </p:cNvSpPr>
          <p:nvPr>
            <p:ph type="body" idx="1"/>
          </p:nvPr>
        </p:nvSpPr>
        <p:spPr>
          <a:xfrm>
            <a:off x="831850" y="4589463"/>
            <a:ext cx="10515600" cy="1500187"/>
          </a:xfrm>
        </p:spPr>
        <p:txBody>
          <a:bodyPr numCol="1"/>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5" name="Footer Placeholder 4"/>
          <p:cNvSpPr>
            <a:spLocks noGrp="1"/>
          </p:cNvSpPr>
          <p:nvPr>
            <p:ph type="ftr" sz="quarter" idx="11"/>
          </p:nvPr>
        </p:nvSpPr>
        <p:spPr/>
        <p:txBody>
          <a:bodyPr numCol="1"/>
          <a:lstStyle/>
          <a:p>
            <a:endParaRPr lang="en-GB" altLang="en-GB"/>
          </a:p>
        </p:txBody>
      </p:sp>
      <p:sp>
        <p:nvSpPr>
          <p:cNvPr id="6" name="Slide Number Placeholder 5"/>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1900105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GB" altLang="en-GB"/>
          </a:p>
        </p:txBody>
      </p:sp>
      <p:sp>
        <p:nvSpPr>
          <p:cNvPr id="3" name="Content Placeholder 2"/>
          <p:cNvSpPr>
            <a:spLocks noGrp="1"/>
          </p:cNvSpPr>
          <p:nvPr>
            <p:ph sz="half" idx="1"/>
          </p:nvPr>
        </p:nvSpPr>
        <p:spPr>
          <a:xfrm>
            <a:off x="838200" y="1825625"/>
            <a:ext cx="5181600" cy="435133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4" name="Content Placeholder 3"/>
          <p:cNvSpPr>
            <a:spLocks noGrp="1"/>
          </p:cNvSpPr>
          <p:nvPr>
            <p:ph sz="half" idx="2"/>
          </p:nvPr>
        </p:nvSpPr>
        <p:spPr>
          <a:xfrm>
            <a:off x="6172200" y="1825625"/>
            <a:ext cx="5181600" cy="435133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5" name="Date Placeholder 4"/>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6" name="Footer Placeholder 5"/>
          <p:cNvSpPr>
            <a:spLocks noGrp="1"/>
          </p:cNvSpPr>
          <p:nvPr>
            <p:ph type="ftr" sz="quarter" idx="11"/>
          </p:nvPr>
        </p:nvSpPr>
        <p:spPr/>
        <p:txBody>
          <a:bodyPr numCol="1"/>
          <a:lstStyle/>
          <a:p>
            <a:endParaRPr lang="en-GB" altLang="en-GB"/>
          </a:p>
        </p:txBody>
      </p:sp>
      <p:sp>
        <p:nvSpPr>
          <p:cNvPr id="7" name="Slide Number Placeholder 6"/>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3732099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numCol="1"/>
          <a:lstStyle/>
          <a:p>
            <a:r>
              <a:rPr lang="en-US"/>
              <a:t>Click to edit Master title style</a:t>
            </a:r>
            <a:endParaRPr lang="en-GB" altLang="en-GB"/>
          </a:p>
        </p:txBody>
      </p:sp>
      <p:sp>
        <p:nvSpPr>
          <p:cNvPr id="3" name="Text Placeholder 2"/>
          <p:cNvSpPr>
            <a:spLocks noGrp="1"/>
          </p:cNvSpPr>
          <p:nvPr>
            <p:ph type="body" idx="1"/>
          </p:nvPr>
        </p:nvSpPr>
        <p:spPr>
          <a:xfrm>
            <a:off x="839788" y="1681163"/>
            <a:ext cx="5157787"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5" name="Text Placeholder 4"/>
          <p:cNvSpPr>
            <a:spLocks noGrp="1"/>
          </p:cNvSpPr>
          <p:nvPr>
            <p:ph type="body" sz="quarter" idx="3"/>
          </p:nvPr>
        </p:nvSpPr>
        <p:spPr>
          <a:xfrm>
            <a:off x="6172200" y="1681163"/>
            <a:ext cx="5183188"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7" name="Date Placeholder 6"/>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8" name="Footer Placeholder 7"/>
          <p:cNvSpPr>
            <a:spLocks noGrp="1"/>
          </p:cNvSpPr>
          <p:nvPr>
            <p:ph type="ftr" sz="quarter" idx="11"/>
          </p:nvPr>
        </p:nvSpPr>
        <p:spPr/>
        <p:txBody>
          <a:bodyPr numCol="1"/>
          <a:lstStyle/>
          <a:p>
            <a:endParaRPr lang="en-GB" altLang="en-GB"/>
          </a:p>
        </p:txBody>
      </p:sp>
      <p:sp>
        <p:nvSpPr>
          <p:cNvPr id="9" name="Slide Number Placeholder 8"/>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3221137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GB" altLang="en-GB"/>
          </a:p>
        </p:txBody>
      </p:sp>
      <p:sp>
        <p:nvSpPr>
          <p:cNvPr id="3" name="Date Placeholder 2"/>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4" name="Footer Placeholder 3"/>
          <p:cNvSpPr>
            <a:spLocks noGrp="1"/>
          </p:cNvSpPr>
          <p:nvPr>
            <p:ph type="ftr" sz="quarter" idx="11"/>
          </p:nvPr>
        </p:nvSpPr>
        <p:spPr/>
        <p:txBody>
          <a:bodyPr numCol="1"/>
          <a:lstStyle/>
          <a:p>
            <a:endParaRPr lang="en-GB" altLang="en-GB"/>
          </a:p>
        </p:txBody>
      </p:sp>
      <p:sp>
        <p:nvSpPr>
          <p:cNvPr id="5" name="Slide Number Placeholder 4"/>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3682210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3" name="Footer Placeholder 2"/>
          <p:cNvSpPr>
            <a:spLocks noGrp="1"/>
          </p:cNvSpPr>
          <p:nvPr>
            <p:ph type="ftr" sz="quarter" idx="11"/>
          </p:nvPr>
        </p:nvSpPr>
        <p:spPr/>
        <p:txBody>
          <a:bodyPr numCol="1"/>
          <a:lstStyle/>
          <a:p>
            <a:endParaRPr lang="en-GB" altLang="en-GB"/>
          </a:p>
        </p:txBody>
      </p:sp>
      <p:sp>
        <p:nvSpPr>
          <p:cNvPr id="4" name="Slide Number Placeholder 3"/>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3187378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numCol="1" anchor="b"/>
          <a:lstStyle>
            <a:lvl1pPr>
              <a:defRPr sz="3200"/>
            </a:lvl1pPr>
          </a:lstStyle>
          <a:p>
            <a:r>
              <a:rPr lang="en-US"/>
              <a:t>Click to edit Master title style</a:t>
            </a:r>
            <a:endParaRPr lang="en-GB" altLang="en-GB"/>
          </a:p>
        </p:txBody>
      </p:sp>
      <p:sp>
        <p:nvSpPr>
          <p:cNvPr id="3" name="Content Placeholder 2"/>
          <p:cNvSpPr>
            <a:spLocks noGrp="1"/>
          </p:cNvSpPr>
          <p:nvPr>
            <p:ph idx="1"/>
          </p:nvPr>
        </p:nvSpPr>
        <p:spPr>
          <a:xfrm>
            <a:off x="5183188" y="987425"/>
            <a:ext cx="6172200"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4" name="Text Placeholder 3"/>
          <p:cNvSpPr>
            <a:spLocks noGrp="1"/>
          </p:cNvSpPr>
          <p:nvPr>
            <p:ph type="body" sz="half" idx="2"/>
          </p:nvPr>
        </p:nvSpPr>
        <p:spPr>
          <a:xfrm>
            <a:off x="839788" y="2057400"/>
            <a:ext cx="3932237"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6" name="Footer Placeholder 5"/>
          <p:cNvSpPr>
            <a:spLocks noGrp="1"/>
          </p:cNvSpPr>
          <p:nvPr>
            <p:ph type="ftr" sz="quarter" idx="11"/>
          </p:nvPr>
        </p:nvSpPr>
        <p:spPr/>
        <p:txBody>
          <a:bodyPr numCol="1"/>
          <a:lstStyle/>
          <a:p>
            <a:endParaRPr lang="en-GB" altLang="en-GB"/>
          </a:p>
        </p:txBody>
      </p:sp>
      <p:sp>
        <p:nvSpPr>
          <p:cNvPr id="7" name="Slide Number Placeholder 6"/>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2837593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numCol="1" anchor="b"/>
          <a:lstStyle>
            <a:lvl1pPr>
              <a:defRPr sz="3200"/>
            </a:lvl1pPr>
          </a:lstStyle>
          <a:p>
            <a:r>
              <a:rPr lang="en-US"/>
              <a:t>Click to edit Master title style</a:t>
            </a:r>
            <a:endParaRPr lang="en-GB" altLang="en-GB"/>
          </a:p>
        </p:txBody>
      </p:sp>
      <p:sp>
        <p:nvSpPr>
          <p:cNvPr id="3" name="Picture Placeholder 2"/>
          <p:cNvSpPr>
            <a:spLocks noGrp="1"/>
          </p:cNvSpPr>
          <p:nvPr>
            <p:ph type="pic" idx="1"/>
          </p:nvPr>
        </p:nvSpPr>
        <p:spPr>
          <a:xfrm>
            <a:off x="5183188" y="987425"/>
            <a:ext cx="6172200" cy="4873625"/>
          </a:xfrm>
        </p:spPr>
        <p:txBody>
          <a:bodyPr numCol="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ltLang="en-GB"/>
          </a:p>
        </p:txBody>
      </p:sp>
      <p:sp>
        <p:nvSpPr>
          <p:cNvPr id="4" name="Text Placeholder 3"/>
          <p:cNvSpPr>
            <a:spLocks noGrp="1"/>
          </p:cNvSpPr>
          <p:nvPr>
            <p:ph type="body" sz="half" idx="2"/>
          </p:nvPr>
        </p:nvSpPr>
        <p:spPr>
          <a:xfrm>
            <a:off x="839788" y="2057400"/>
            <a:ext cx="3932237"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6" name="Footer Placeholder 5"/>
          <p:cNvSpPr>
            <a:spLocks noGrp="1"/>
          </p:cNvSpPr>
          <p:nvPr>
            <p:ph type="ftr" sz="quarter" idx="11"/>
          </p:nvPr>
        </p:nvSpPr>
        <p:spPr/>
        <p:txBody>
          <a:bodyPr numCol="1"/>
          <a:lstStyle/>
          <a:p>
            <a:endParaRPr lang="en-GB" altLang="en-GB"/>
          </a:p>
        </p:txBody>
      </p:sp>
      <p:sp>
        <p:nvSpPr>
          <p:cNvPr id="7" name="Slide Number Placeholder 6"/>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1451603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GB" altLang="en-GB"/>
          </a:p>
        </p:txBody>
      </p:sp>
      <p:sp>
        <p:nvSpPr>
          <p:cNvPr id="3" name="Vertical Text Placeholder 2"/>
          <p:cNvSpPr>
            <a:spLocks noGrp="1"/>
          </p:cNvSpPr>
          <p:nvPr>
            <p:ph type="body" orient="vert" idx="1"/>
          </p:nvPr>
        </p:nvSpPr>
        <p:spPr/>
        <p:txBody>
          <a:bodyPr vert="eaVert"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4" name="Date Placeholder 3"/>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5" name="Footer Placeholder 4"/>
          <p:cNvSpPr>
            <a:spLocks noGrp="1"/>
          </p:cNvSpPr>
          <p:nvPr>
            <p:ph type="ftr" sz="quarter" idx="11"/>
          </p:nvPr>
        </p:nvSpPr>
        <p:spPr/>
        <p:txBody>
          <a:bodyPr numCol="1"/>
          <a:lstStyle/>
          <a:p>
            <a:endParaRPr lang="en-GB" altLang="en-GB"/>
          </a:p>
        </p:txBody>
      </p:sp>
      <p:sp>
        <p:nvSpPr>
          <p:cNvPr id="6" name="Slide Number Placeholder 5"/>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2733092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numCol="1"/>
          <a:lstStyle/>
          <a:p>
            <a:r>
              <a:rPr lang="en-US"/>
              <a:t>Click to edit Master title style</a:t>
            </a:r>
            <a:endParaRPr lang="en-GB" altLang="en-GB"/>
          </a:p>
        </p:txBody>
      </p:sp>
      <p:sp>
        <p:nvSpPr>
          <p:cNvPr id="3" name="Vertical Text Placeholder 2"/>
          <p:cNvSpPr>
            <a:spLocks noGrp="1"/>
          </p:cNvSpPr>
          <p:nvPr>
            <p:ph type="body" orient="vert" idx="1"/>
          </p:nvPr>
        </p:nvSpPr>
        <p:spPr>
          <a:xfrm>
            <a:off x="838200" y="365125"/>
            <a:ext cx="7734300" cy="5811838"/>
          </a:xfrm>
        </p:spPr>
        <p:txBody>
          <a:bodyPr vert="eaVert"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4" name="Date Placeholder 3"/>
          <p:cNvSpPr>
            <a:spLocks noGrp="1"/>
          </p:cNvSpPr>
          <p:nvPr>
            <p:ph type="dt" sz="half" idx="10"/>
          </p:nvPr>
        </p:nvSpPr>
        <p:spPr/>
        <p:txBody>
          <a:bodyPr numCol="1"/>
          <a:lstStyle/>
          <a:p>
            <a:fld id="{2615952F-FC71-4EED-B507-0FEF0E77D757}" type="datetimeFigureOut">
              <a:rPr lang="en-GB" altLang="en-GB" smtClean="0"/>
              <a:pPr/>
              <a:t>11/07/2024</a:t>
            </a:fld>
            <a:endParaRPr lang="en-GB" altLang="en-GB"/>
          </a:p>
        </p:txBody>
      </p:sp>
      <p:sp>
        <p:nvSpPr>
          <p:cNvPr id="5" name="Footer Placeholder 4"/>
          <p:cNvSpPr>
            <a:spLocks noGrp="1"/>
          </p:cNvSpPr>
          <p:nvPr>
            <p:ph type="ftr" sz="quarter" idx="11"/>
          </p:nvPr>
        </p:nvSpPr>
        <p:spPr/>
        <p:txBody>
          <a:bodyPr numCol="1"/>
          <a:lstStyle/>
          <a:p>
            <a:endParaRPr lang="en-GB" altLang="en-GB"/>
          </a:p>
        </p:txBody>
      </p:sp>
      <p:sp>
        <p:nvSpPr>
          <p:cNvPr id="6" name="Slide Number Placeholder 5"/>
          <p:cNvSpPr>
            <a:spLocks noGrp="1"/>
          </p:cNvSpPr>
          <p:nvPr>
            <p:ph type="sldNum" sz="quarter" idx="12"/>
          </p:nvPr>
        </p:nvSpPr>
        <p:spPr/>
        <p:txBody>
          <a:bodyPr numCol="1"/>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173918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numCol="1" rtlCol="0" anchor="ctr">
            <a:normAutofit/>
          </a:bodyPr>
          <a:lstStyle/>
          <a:p>
            <a:r>
              <a:rPr lang="en-US"/>
              <a:t>Click to edit Master title style</a:t>
            </a:r>
            <a:endParaRPr lang="en-GB" alt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numCol="1"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lt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2615952F-FC71-4EED-B507-0FEF0E77D757}" type="datetimeFigureOut">
              <a:rPr lang="en-GB" altLang="en-GB" smtClean="0"/>
              <a:pPr/>
              <a:t>11/07/2024</a:t>
            </a:fld>
            <a:endParaRPr lang="en-GB" alt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GB" alt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B2A28755-0F6F-4B1E-81F1-919D2B4EE600}" type="slidenum">
              <a:rPr lang="en-GB" altLang="en-GB" smtClean="0"/>
              <a:pPr/>
              <a:t>‹#›</a:t>
            </a:fld>
            <a:endParaRPr lang="en-GB" altLang="en-GB"/>
          </a:p>
        </p:txBody>
      </p:sp>
    </p:spTree>
    <p:extLst>
      <p:ext uri="{BB962C8B-B14F-4D97-AF65-F5344CB8AC3E}">
        <p14:creationId xmlns:p14="http://schemas.microsoft.com/office/powerpoint/2010/main" val="2386430548"/>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6.png"/><Relationship Id="rId18" Type="http://schemas.openxmlformats.org/officeDocument/2006/relationships/slide" Target="slide3.xml"/><Relationship Id="rId3" Type="http://schemas.microsoft.com/office/2007/relationships/hdphoto" Target="../media/hdphoto1.wdp"/><Relationship Id="rId21" Type="http://schemas.openxmlformats.org/officeDocument/2006/relationships/image" Target="../media/image10.png"/><Relationship Id="rId7" Type="http://schemas.openxmlformats.org/officeDocument/2006/relationships/slide" Target="slide5.xml"/><Relationship Id="rId12" Type="http://schemas.openxmlformats.org/officeDocument/2006/relationships/slide" Target="slide8.xml"/><Relationship Id="rId17" Type="http://schemas.openxmlformats.org/officeDocument/2006/relationships/image" Target="../media/image8.png"/><Relationship Id="rId2" Type="http://schemas.openxmlformats.org/officeDocument/2006/relationships/image" Target="../media/image1.png"/><Relationship Id="rId16" Type="http://schemas.openxmlformats.org/officeDocument/2006/relationships/slide" Target="slide4.xml"/><Relationship Id="rId20"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openxmlformats.org/officeDocument/2006/relationships/slide" Target="slide10.xml"/><Relationship Id="rId19" Type="http://schemas.openxmlformats.org/officeDocument/2006/relationships/image" Target="../media/image9.png"/><Relationship Id="rId4" Type="http://schemas.openxmlformats.org/officeDocument/2006/relationships/slide" Target="slide11.xml"/><Relationship Id="rId9" Type="http://schemas.microsoft.com/office/2007/relationships/hdphoto" Target="../media/hdphoto2.wdp"/><Relationship Id="rId14" Type="http://schemas.openxmlformats.org/officeDocument/2006/relationships/slide" Target="slide6.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1.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png"/><Relationship Id="rId7" Type="http://schemas.openxmlformats.org/officeDocument/2006/relationships/diagramColors" Target="../diagrams/colors1.xml"/><Relationship Id="rId2" Type="http://schemas.openxmlformats.org/officeDocument/2006/relationships/slide" Target="slide1.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1.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1.xml"/><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1.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7.png"/><Relationship Id="rId7" Type="http://schemas.openxmlformats.org/officeDocument/2006/relationships/diagramQuickStyle" Target="../diagrams/quickStyle2.xml"/><Relationship Id="rId2" Type="http://schemas.openxmlformats.org/officeDocument/2006/relationships/image" Target="../media/image26.png"/><Relationship Id="rId1" Type="http://schemas.openxmlformats.org/officeDocument/2006/relationships/slideLayout" Target="../slideLayouts/slideLayout6.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8.png"/><Relationship Id="rId9" Type="http://schemas.microsoft.com/office/2007/relationships/diagramDrawing" Target="../diagrams/drawing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1.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1.xml"/><Relationship Id="rId1" Type="http://schemas.openxmlformats.org/officeDocument/2006/relationships/slideLayout" Target="../slideLayouts/slideLayout6.xml"/><Relationship Id="rId5" Type="http://schemas.openxmlformats.org/officeDocument/2006/relationships/hyperlink" Target="https://www.gov.uk/government/publications/send-code-of-practice-0-to-25" TargetMode="External"/><Relationship Id="rId4" Type="http://schemas.openxmlformats.org/officeDocument/2006/relationships/hyperlink" Target="https://www.gov.uk/government/publications/send-guide-for-parents-and-carer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1.xml"/><Relationship Id="rId1" Type="http://schemas.openxmlformats.org/officeDocument/2006/relationships/slideLayout" Target="../slideLayouts/slideLayout6.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tretch>
            <a:fillRect/>
          </a:stretch>
        </p:blipFill>
        <p:spPr>
          <a:xfrm>
            <a:off x="8696223" y="825348"/>
            <a:ext cx="1682293" cy="2031593"/>
          </a:xfrm>
          <a:prstGeom prst="rect">
            <a:avLst/>
          </a:prstGeom>
        </p:spPr>
      </p:pic>
      <p:sp>
        <p:nvSpPr>
          <p:cNvPr id="7" name="TextBox 6"/>
          <p:cNvSpPr txBox="1"/>
          <p:nvPr/>
        </p:nvSpPr>
        <p:spPr>
          <a:xfrm>
            <a:off x="2346735" y="-17006"/>
            <a:ext cx="9592887" cy="400110"/>
          </a:xfrm>
          <a:prstGeom prst="rect">
            <a:avLst/>
          </a:prstGeom>
          <a:noFill/>
        </p:spPr>
        <p:txBody>
          <a:bodyPr wrap="square" numCol="1" rtlCol="0">
            <a:spAutoFit/>
          </a:bodyPr>
          <a:lstStyle/>
          <a:p>
            <a:pPr algn="ctr"/>
            <a:r>
              <a:rPr lang="en-GB" altLang="en-GB" sz="2000" dirty="0">
                <a:solidFill>
                  <a:srgbClr val="002060"/>
                </a:solidFill>
                <a:latin typeface="Cooper Black" panose="0208090404030B020404" pitchFamily="18" charset="0"/>
              </a:rPr>
              <a:t>Special Educational Needs Provision</a:t>
            </a:r>
          </a:p>
        </p:txBody>
      </p:sp>
      <p:sp>
        <p:nvSpPr>
          <p:cNvPr id="38" name="TextBox 37"/>
          <p:cNvSpPr txBox="1"/>
          <p:nvPr/>
        </p:nvSpPr>
        <p:spPr>
          <a:xfrm>
            <a:off x="1499572" y="84585"/>
            <a:ext cx="1894132" cy="492443"/>
          </a:xfrm>
          <a:prstGeom prst="rect">
            <a:avLst/>
          </a:prstGeom>
          <a:noFill/>
        </p:spPr>
        <p:txBody>
          <a:bodyPr wrap="square" numCol="1" rtlCol="0">
            <a:spAutoFit/>
          </a:bodyPr>
          <a:lstStyle/>
          <a:p>
            <a:r>
              <a:rPr lang="en-GB" altLang="en-GB" sz="1300" dirty="0">
                <a:solidFill>
                  <a:srgbClr val="7030A0"/>
                </a:solidFill>
                <a:latin typeface="MV Boli" panose="02000500030200090000" pitchFamily="2" charset="0"/>
                <a:cs typeface="MV Boli" panose="02000500030200090000" pitchFamily="2" charset="0"/>
              </a:rPr>
              <a:t>Click on the balloons for more information</a:t>
            </a:r>
          </a:p>
        </p:txBody>
      </p:sp>
      <p:sp>
        <p:nvSpPr>
          <p:cNvPr id="8196" name="AutoShape 4" descr="Image result for pile of books"/>
          <p:cNvSpPr>
            <a:spLocks noChangeAspect="1" noChangeArrowheads="1"/>
          </p:cNvSpPr>
          <p:nvPr/>
        </p:nvSpPr>
        <p:spPr>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ltLang="en-GB"/>
          </a:p>
        </p:txBody>
      </p:sp>
      <p:sp>
        <p:nvSpPr>
          <p:cNvPr id="46" name="TextBox 45"/>
          <p:cNvSpPr txBox="1"/>
          <p:nvPr/>
        </p:nvSpPr>
        <p:spPr>
          <a:xfrm>
            <a:off x="8862917" y="1218079"/>
            <a:ext cx="1361781" cy="584775"/>
          </a:xfrm>
          <a:prstGeom prst="rect">
            <a:avLst/>
          </a:prstGeom>
          <a:noFill/>
        </p:spPr>
        <p:txBody>
          <a:bodyPr wrap="square" numCol="1" rtlCol="0">
            <a:spAutoFit/>
          </a:bodyPr>
          <a:lstStyle/>
          <a:p>
            <a:pPr algn="ctr"/>
            <a:r>
              <a:rPr lang="en-GB" altLang="en-GB" sz="1600" dirty="0">
                <a:solidFill>
                  <a:schemeClr val="tx1">
                    <a:lumMod val="95000"/>
                    <a:lumOff val="5000"/>
                  </a:schemeClr>
                </a:solidFill>
                <a:latin typeface="MV Boli" panose="02000500030200090000" pitchFamily="2" charset="0"/>
                <a:cs typeface="MV Boli" panose="02000500030200090000" pitchFamily="2" charset="0"/>
                <a:hlinkClick r:id="rId4" action="ppaction://hlinksldjump"/>
              </a:rPr>
              <a:t>Transition </a:t>
            </a:r>
            <a:r>
              <a:rPr lang="en-GB" altLang="en-GB" sz="1600" dirty="0">
                <a:solidFill>
                  <a:srgbClr val="0070C0"/>
                </a:solidFill>
                <a:latin typeface="MV Boli" panose="02000500030200090000" pitchFamily="2" charset="0"/>
                <a:cs typeface="MV Boli" panose="02000500030200090000" pitchFamily="2" charset="0"/>
                <a:hlinkClick r:id="rId4" action="ppaction://hlinksldjump"/>
              </a:rPr>
              <a:t>Support</a:t>
            </a:r>
            <a:endParaRPr lang="en-GB" altLang="en-GB" sz="1600" dirty="0">
              <a:solidFill>
                <a:srgbClr val="0070C0"/>
              </a:solidFill>
              <a:latin typeface="MV Boli" panose="02000500030200090000" pitchFamily="2" charset="0"/>
              <a:cs typeface="MV Boli" panose="02000500030200090000" pitchFamily="2" charset="0"/>
            </a:endParaRPr>
          </a:p>
        </p:txBody>
      </p:sp>
      <p:sp>
        <p:nvSpPr>
          <p:cNvPr id="8198" name="AutoShape 6" descr="Image result for pile of books"/>
          <p:cNvSpPr>
            <a:spLocks noChangeAspect="1" noChangeArrowheads="1"/>
          </p:cNvSpPr>
          <p:nvPr/>
        </p:nvSpPr>
        <p:spPr>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ltLang="en-GB"/>
          </a:p>
        </p:txBody>
      </p:sp>
      <p:sp>
        <p:nvSpPr>
          <p:cNvPr id="8201" name="AutoShape 9" descr="Image result for pile of books"/>
          <p:cNvSpPr>
            <a:spLocks noChangeAspect="1" noChangeArrowheads="1"/>
          </p:cNvSpPr>
          <p:nvPr/>
        </p:nvSpPr>
        <p:spPr>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ltLang="en-GB"/>
          </a:p>
        </p:txBody>
      </p:sp>
      <p:sp>
        <p:nvSpPr>
          <p:cNvPr id="8206" name="AutoShape 14" descr="Image result for purple balloon clipart"/>
          <p:cNvSpPr>
            <a:spLocks noChangeAspect="1" noChangeArrowheads="1"/>
          </p:cNvSpPr>
          <p:nvPr/>
        </p:nvSpPr>
        <p:spPr>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ltLang="en-GB"/>
          </a:p>
        </p:txBody>
      </p:sp>
      <p:pic>
        <p:nvPicPr>
          <p:cNvPr id="5" name="Picture 4"/>
          <p:cNvPicPr>
            <a:picLocks noChangeAspect="1"/>
          </p:cNvPicPr>
          <p:nvPr/>
        </p:nvPicPr>
        <p:blipFill>
          <a:blip r:embed="rId5"/>
          <a:stretch>
            <a:fillRect/>
          </a:stretch>
        </p:blipFill>
        <p:spPr>
          <a:xfrm>
            <a:off x="2202129" y="4935253"/>
            <a:ext cx="7993389" cy="1911880"/>
          </a:xfrm>
          <a:prstGeom prst="rect">
            <a:avLst/>
          </a:prstGeom>
        </p:spPr>
      </p:pic>
      <p:cxnSp>
        <p:nvCxnSpPr>
          <p:cNvPr id="8" name="Straight Connector 7"/>
          <p:cNvCxnSpPr/>
          <p:nvPr/>
        </p:nvCxnSpPr>
        <p:spPr>
          <a:xfrm>
            <a:off x="890279" y="2681656"/>
            <a:ext cx="1612776" cy="3091941"/>
          </a:xfrm>
          <a:prstGeom prst="line">
            <a:avLst/>
          </a:prstGeom>
        </p:spPr>
        <p:style>
          <a:lnRef idx="1">
            <a:schemeClr val="accent2"/>
          </a:lnRef>
          <a:fillRef idx="0">
            <a:schemeClr val="accent2"/>
          </a:fillRef>
          <a:effectRef idx="0">
            <a:schemeClr val="accent2"/>
          </a:effectRef>
          <a:fontRef idx="minor">
            <a:schemeClr val="tx1"/>
          </a:fontRef>
        </p:style>
      </p:cxnSp>
      <p:cxnSp>
        <p:nvCxnSpPr>
          <p:cNvPr id="12" name="Straight Connector 11"/>
          <p:cNvCxnSpPr/>
          <p:nvPr/>
        </p:nvCxnSpPr>
        <p:spPr>
          <a:xfrm>
            <a:off x="2362620" y="3814684"/>
            <a:ext cx="1137962" cy="2152007"/>
          </a:xfrm>
          <a:prstGeom prst="line">
            <a:avLst/>
          </a:prstGeom>
        </p:spPr>
        <p:style>
          <a:lnRef idx="2">
            <a:schemeClr val="accent6"/>
          </a:lnRef>
          <a:fillRef idx="0">
            <a:schemeClr val="accent6"/>
          </a:fillRef>
          <a:effectRef idx="1">
            <a:schemeClr val="accent6"/>
          </a:effectRef>
          <a:fontRef idx="minor">
            <a:schemeClr val="tx1"/>
          </a:fontRef>
        </p:style>
      </p:cxnSp>
      <p:cxnSp>
        <p:nvCxnSpPr>
          <p:cNvPr id="14" name="Straight Arrow Connector 13"/>
          <p:cNvCxnSpPr/>
          <p:nvPr/>
        </p:nvCxnSpPr>
        <p:spPr>
          <a:xfrm>
            <a:off x="3750997" y="2529529"/>
            <a:ext cx="841424" cy="3394154"/>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76823" y="585234"/>
            <a:ext cx="1626455" cy="2102621"/>
          </a:xfrm>
          <a:prstGeom prst="rect">
            <a:avLst/>
          </a:prstGeom>
        </p:spPr>
      </p:pic>
      <p:sp>
        <p:nvSpPr>
          <p:cNvPr id="34" name="TextBox 33"/>
          <p:cNvSpPr txBox="1"/>
          <p:nvPr/>
        </p:nvSpPr>
        <p:spPr>
          <a:xfrm>
            <a:off x="3179574" y="1176615"/>
            <a:ext cx="1118103" cy="369332"/>
          </a:xfrm>
          <a:prstGeom prst="rect">
            <a:avLst/>
          </a:prstGeom>
          <a:noFill/>
        </p:spPr>
        <p:txBody>
          <a:bodyPr wrap="square" numCol="1" rtlCol="0">
            <a:spAutoFit/>
          </a:bodyPr>
          <a:lstStyle/>
          <a:p>
            <a:pPr algn="ctr"/>
            <a:r>
              <a:rPr lang="en-GB" altLang="en-GB" dirty="0">
                <a:solidFill>
                  <a:schemeClr val="bg2">
                    <a:lumMod val="10000"/>
                  </a:schemeClr>
                </a:solidFill>
                <a:latin typeface="MV Boli" panose="02000500030200090000" pitchFamily="2" charset="0"/>
                <a:cs typeface="MV Boli" panose="02000500030200090000" pitchFamily="2" charset="0"/>
                <a:hlinkClick r:id="rId7" action="ppaction://hlinksldjump"/>
              </a:rPr>
              <a:t>ADPR</a:t>
            </a:r>
            <a:endParaRPr lang="en-GB" altLang="en-GB" dirty="0">
              <a:solidFill>
                <a:schemeClr val="bg2">
                  <a:lumMod val="10000"/>
                </a:schemeClr>
              </a:solidFill>
              <a:latin typeface="MV Boli" panose="02000500030200090000" pitchFamily="2" charset="0"/>
              <a:cs typeface="MV Boli" panose="02000500030200090000" pitchFamily="2" charset="0"/>
            </a:endParaRPr>
          </a:p>
        </p:txBody>
      </p:sp>
      <p:pic>
        <p:nvPicPr>
          <p:cNvPr id="15" name="Picture 14"/>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72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7076444" y="1540368"/>
            <a:ext cx="1576757" cy="2087231"/>
          </a:xfrm>
          <a:prstGeom prst="rect">
            <a:avLst/>
          </a:prstGeom>
        </p:spPr>
      </p:pic>
      <p:sp>
        <p:nvSpPr>
          <p:cNvPr id="36" name="TextBox 35"/>
          <p:cNvSpPr txBox="1"/>
          <p:nvPr/>
        </p:nvSpPr>
        <p:spPr>
          <a:xfrm>
            <a:off x="7332237" y="1922316"/>
            <a:ext cx="1118103" cy="646331"/>
          </a:xfrm>
          <a:prstGeom prst="rect">
            <a:avLst/>
          </a:prstGeom>
          <a:noFill/>
        </p:spPr>
        <p:txBody>
          <a:bodyPr wrap="square" numCol="1" rtlCol="0">
            <a:spAutoFit/>
          </a:bodyPr>
          <a:lstStyle/>
          <a:p>
            <a:pPr algn="ctr"/>
            <a:r>
              <a:rPr lang="en-GB" altLang="en-GB" dirty="0">
                <a:solidFill>
                  <a:schemeClr val="bg1"/>
                </a:solidFill>
                <a:latin typeface="MV Boli" panose="02000500030200090000" pitchFamily="2" charset="0"/>
                <a:cs typeface="MV Boli" panose="02000500030200090000" pitchFamily="2" charset="0"/>
                <a:hlinkClick r:id="rId10" action="ppaction://hlinksldjump"/>
              </a:rPr>
              <a:t>Staying informed</a:t>
            </a:r>
            <a:endParaRPr lang="en-GB" altLang="en-GB" dirty="0">
              <a:solidFill>
                <a:schemeClr val="bg1"/>
              </a:solidFill>
              <a:latin typeface="MV Boli" panose="02000500030200090000" pitchFamily="2" charset="0"/>
              <a:cs typeface="MV Boli" panose="02000500030200090000" pitchFamily="2" charset="0"/>
            </a:endParaRPr>
          </a:p>
        </p:txBody>
      </p:sp>
      <p:cxnSp>
        <p:nvCxnSpPr>
          <p:cNvPr id="19" name="Straight Connector 18"/>
          <p:cNvCxnSpPr>
            <a:stCxn id="13" idx="2"/>
          </p:cNvCxnSpPr>
          <p:nvPr/>
        </p:nvCxnSpPr>
        <p:spPr>
          <a:xfrm flipH="1">
            <a:off x="8603802" y="2856941"/>
            <a:ext cx="933568" cy="2715184"/>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5" idx="2"/>
          </p:cNvCxnSpPr>
          <p:nvPr/>
        </p:nvCxnSpPr>
        <p:spPr>
          <a:xfrm flipH="1">
            <a:off x="7456765" y="3627599"/>
            <a:ext cx="408058" cy="2263594"/>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502157" y="2713558"/>
            <a:ext cx="51768" cy="3088502"/>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30" idx="2"/>
          </p:cNvCxnSpPr>
          <p:nvPr/>
        </p:nvCxnSpPr>
        <p:spPr>
          <a:xfrm>
            <a:off x="5131609" y="3963106"/>
            <a:ext cx="564218" cy="1838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9867900" y="3902014"/>
            <a:ext cx="1238488" cy="1989179"/>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https://www.kindpng.com/picc/b/567-5679460_black-balloon-png.pn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b="27044"/>
          <a:stretch/>
        </p:blipFill>
        <p:spPr bwMode="auto">
          <a:xfrm>
            <a:off x="5764785" y="711004"/>
            <a:ext cx="1465889" cy="2013879"/>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5938124" y="1299153"/>
            <a:ext cx="1167238" cy="369332"/>
          </a:xfrm>
          <a:prstGeom prst="rect">
            <a:avLst/>
          </a:prstGeom>
          <a:noFill/>
        </p:spPr>
        <p:txBody>
          <a:bodyPr wrap="square" rtlCol="0">
            <a:spAutoFit/>
          </a:bodyPr>
          <a:lstStyle/>
          <a:p>
            <a:r>
              <a:rPr lang="en-GB" dirty="0">
                <a:solidFill>
                  <a:srgbClr val="0070C0"/>
                </a:solidFill>
                <a:latin typeface="MV Boli" panose="02000500030200090000" pitchFamily="2" charset="0"/>
                <a:cs typeface="MV Boli" panose="02000500030200090000" pitchFamily="2" charset="0"/>
                <a:hlinkClick r:id="rId12" action="ppaction://hlinksldjump"/>
              </a:rPr>
              <a:t>The Hub</a:t>
            </a:r>
            <a:endParaRPr lang="en-GB" dirty="0">
              <a:solidFill>
                <a:srgbClr val="0070C0"/>
              </a:solidFill>
              <a:latin typeface="MV Boli" panose="02000500030200090000" pitchFamily="2" charset="0"/>
              <a:cs typeface="MV Boli" panose="02000500030200090000" pitchFamily="2" charset="0"/>
            </a:endParaRPr>
          </a:p>
        </p:txBody>
      </p:sp>
      <p:pic>
        <p:nvPicPr>
          <p:cNvPr id="30" name="Picture 29"/>
          <p:cNvPicPr>
            <a:picLocks noChangeAspect="1"/>
          </p:cNvPicPr>
          <p:nvPr/>
        </p:nvPicPr>
        <p:blipFill rotWithShape="1">
          <a:blip r:embed="rId13" cstate="print">
            <a:extLst>
              <a:ext uri="{28A0092B-C50C-407E-A947-70E740481C1C}">
                <a14:useLocalDpi xmlns:a14="http://schemas.microsoft.com/office/drawing/2010/main" val="0"/>
              </a:ext>
            </a:extLst>
          </a:blip>
          <a:srcRect b="38727"/>
          <a:stretch/>
        </p:blipFill>
        <p:spPr>
          <a:xfrm>
            <a:off x="4263993" y="1584115"/>
            <a:ext cx="1735231" cy="2378991"/>
          </a:xfrm>
          <a:prstGeom prst="rect">
            <a:avLst/>
          </a:prstGeom>
        </p:spPr>
      </p:pic>
      <p:sp>
        <p:nvSpPr>
          <p:cNvPr id="37" name="TextBox 36"/>
          <p:cNvSpPr txBox="1"/>
          <p:nvPr/>
        </p:nvSpPr>
        <p:spPr>
          <a:xfrm>
            <a:off x="4477298" y="2378492"/>
            <a:ext cx="1218529" cy="646331"/>
          </a:xfrm>
          <a:prstGeom prst="rect">
            <a:avLst/>
          </a:prstGeom>
          <a:noFill/>
        </p:spPr>
        <p:txBody>
          <a:bodyPr wrap="square" numCol="1" rtlCol="0">
            <a:spAutoFit/>
          </a:bodyPr>
          <a:lstStyle/>
          <a:p>
            <a:pPr algn="ctr"/>
            <a:r>
              <a:rPr lang="en-GB" altLang="en-GB" dirty="0">
                <a:solidFill>
                  <a:schemeClr val="tx1">
                    <a:lumMod val="95000"/>
                    <a:lumOff val="5000"/>
                  </a:schemeClr>
                </a:solidFill>
                <a:latin typeface="MV Boli" panose="02000500030200090000" pitchFamily="2" charset="0"/>
                <a:cs typeface="MV Boli" panose="02000500030200090000" pitchFamily="2" charset="0"/>
                <a:hlinkClick r:id="rId14" action="ppaction://hlinksldjump"/>
              </a:rPr>
              <a:t>Inclusive education</a:t>
            </a:r>
            <a:endParaRPr lang="en-GB" altLang="en-GB" dirty="0">
              <a:solidFill>
                <a:schemeClr val="tx1">
                  <a:lumMod val="95000"/>
                  <a:lumOff val="5000"/>
                </a:schemeClr>
              </a:solidFill>
              <a:latin typeface="MV Boli" panose="02000500030200090000" pitchFamily="2" charset="0"/>
              <a:cs typeface="MV Boli" panose="02000500030200090000" pitchFamily="2" charset="0"/>
            </a:endParaRPr>
          </a:p>
        </p:txBody>
      </p:sp>
      <p:pic>
        <p:nvPicPr>
          <p:cNvPr id="31" name="Picture 30"/>
          <p:cNvPicPr>
            <a:picLocks noChangeAspect="1"/>
          </p:cNvPicPr>
          <p:nvPr/>
        </p:nvPicPr>
        <p:blipFill rotWithShape="1">
          <a:blip r:embed="rId15" cstate="print">
            <a:extLst>
              <a:ext uri="{28A0092B-C50C-407E-A947-70E740481C1C}">
                <a14:useLocalDpi xmlns:a14="http://schemas.microsoft.com/office/drawing/2010/main" val="0"/>
              </a:ext>
            </a:extLst>
          </a:blip>
          <a:srcRect b="46768"/>
          <a:stretch/>
        </p:blipFill>
        <p:spPr>
          <a:xfrm>
            <a:off x="1591622" y="1659893"/>
            <a:ext cx="1644208" cy="2159256"/>
          </a:xfrm>
          <a:prstGeom prst="rect">
            <a:avLst/>
          </a:prstGeom>
        </p:spPr>
      </p:pic>
      <p:sp>
        <p:nvSpPr>
          <p:cNvPr id="33" name="TextBox 32"/>
          <p:cNvSpPr txBox="1"/>
          <p:nvPr/>
        </p:nvSpPr>
        <p:spPr>
          <a:xfrm>
            <a:off x="1824754" y="2058414"/>
            <a:ext cx="1243769" cy="1077218"/>
          </a:xfrm>
          <a:prstGeom prst="rect">
            <a:avLst/>
          </a:prstGeom>
          <a:noFill/>
        </p:spPr>
        <p:txBody>
          <a:bodyPr wrap="square" numCol="1" rtlCol="0">
            <a:spAutoFit/>
          </a:bodyPr>
          <a:lstStyle/>
          <a:p>
            <a:pPr algn="ctr"/>
            <a:r>
              <a:rPr lang="en-GB" altLang="en-GB" sz="1600" dirty="0">
                <a:solidFill>
                  <a:schemeClr val="bg2">
                    <a:lumMod val="10000"/>
                  </a:schemeClr>
                </a:solidFill>
                <a:latin typeface="MV Boli" panose="02000500030200090000" pitchFamily="2" charset="0"/>
                <a:cs typeface="MV Boli" panose="02000500030200090000" pitchFamily="2" charset="0"/>
                <a:hlinkClick r:id="rId16" action="ppaction://hlinksldjump"/>
              </a:rPr>
              <a:t>Identifying special educational needs?</a:t>
            </a:r>
            <a:endParaRPr lang="en-GB" altLang="en-GB" sz="1600" dirty="0">
              <a:solidFill>
                <a:schemeClr val="bg2">
                  <a:lumMod val="10000"/>
                </a:schemeClr>
              </a:solidFill>
              <a:latin typeface="MV Boli" panose="02000500030200090000" pitchFamily="2" charset="0"/>
              <a:cs typeface="MV Boli" panose="02000500030200090000" pitchFamily="2" charset="0"/>
            </a:endParaRPr>
          </a:p>
        </p:txBody>
      </p:sp>
      <p:pic>
        <p:nvPicPr>
          <p:cNvPr id="35" name="Picture 34"/>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1159" y="460720"/>
            <a:ext cx="1677701" cy="2220936"/>
          </a:xfrm>
          <a:prstGeom prst="rect">
            <a:avLst/>
          </a:prstGeom>
        </p:spPr>
      </p:pic>
      <p:sp>
        <p:nvSpPr>
          <p:cNvPr id="57" name="TextBox 56"/>
          <p:cNvSpPr txBox="1"/>
          <p:nvPr/>
        </p:nvSpPr>
        <p:spPr>
          <a:xfrm>
            <a:off x="350161" y="1290561"/>
            <a:ext cx="1118103" cy="369332"/>
          </a:xfrm>
          <a:prstGeom prst="rect">
            <a:avLst/>
          </a:prstGeom>
          <a:noFill/>
        </p:spPr>
        <p:txBody>
          <a:bodyPr wrap="square" numCol="1" rtlCol="0">
            <a:spAutoFit/>
          </a:bodyPr>
          <a:lstStyle/>
          <a:p>
            <a:pPr algn="ctr"/>
            <a:r>
              <a:rPr lang="en-GB" altLang="en-GB" dirty="0">
                <a:solidFill>
                  <a:srgbClr val="002060"/>
                </a:solidFill>
                <a:latin typeface="MV Boli" panose="02000500030200090000" pitchFamily="2" charset="0"/>
                <a:cs typeface="MV Boli" panose="02000500030200090000" pitchFamily="2" charset="0"/>
                <a:hlinkClick r:id="rId18" action="ppaction://hlinksldjump"/>
              </a:rPr>
              <a:t>Aims</a:t>
            </a:r>
            <a:endParaRPr lang="en-GB" altLang="en-GB" dirty="0">
              <a:solidFill>
                <a:srgbClr val="002060"/>
              </a:solidFill>
              <a:latin typeface="MV Boli" panose="02000500030200090000" pitchFamily="2" charset="0"/>
              <a:cs typeface="MV Boli" panose="02000500030200090000" pitchFamily="2" charset="0"/>
            </a:endParaRPr>
          </a:p>
        </p:txBody>
      </p:sp>
      <p:pic>
        <p:nvPicPr>
          <p:cNvPr id="49" name="Picture 48"/>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0331808" y="1627884"/>
            <a:ext cx="1654467" cy="2552146"/>
          </a:xfrm>
          <a:prstGeom prst="rect">
            <a:avLst/>
          </a:prstGeom>
        </p:spPr>
      </p:pic>
      <p:sp>
        <p:nvSpPr>
          <p:cNvPr id="32" name="TextBox 31"/>
          <p:cNvSpPr txBox="1"/>
          <p:nvPr/>
        </p:nvSpPr>
        <p:spPr>
          <a:xfrm>
            <a:off x="10600378" y="2202208"/>
            <a:ext cx="1118103" cy="523220"/>
          </a:xfrm>
          <a:prstGeom prst="rect">
            <a:avLst/>
          </a:prstGeom>
          <a:noFill/>
        </p:spPr>
        <p:txBody>
          <a:bodyPr wrap="square" numCol="1" rtlCol="0">
            <a:spAutoFit/>
          </a:bodyPr>
          <a:lstStyle/>
          <a:p>
            <a:pPr algn="ctr"/>
            <a:r>
              <a:rPr lang="en-GB" altLang="en-GB" sz="1400" dirty="0">
                <a:solidFill>
                  <a:srgbClr val="0070C0"/>
                </a:solidFill>
                <a:latin typeface="MV Boli" panose="02000500030200090000" pitchFamily="2" charset="0"/>
                <a:cs typeface="MV Boli" panose="02000500030200090000" pitchFamily="2" charset="0"/>
                <a:hlinkClick r:id="rId20" action="ppaction://hlinksldjump"/>
              </a:rPr>
              <a:t>SEN Support</a:t>
            </a:r>
            <a:endParaRPr lang="en-GB" altLang="en-GB" sz="1400" dirty="0">
              <a:solidFill>
                <a:srgbClr val="0070C0"/>
              </a:solidFill>
              <a:latin typeface="MV Boli" panose="02000500030200090000" pitchFamily="2" charset="0"/>
              <a:cs typeface="MV Boli" panose="02000500030200090000" pitchFamily="2" charset="0"/>
            </a:endParaRPr>
          </a:p>
        </p:txBody>
      </p:sp>
      <p:pic>
        <p:nvPicPr>
          <p:cNvPr id="2" name="Picture 1">
            <a:extLst>
              <a:ext uri="{FF2B5EF4-FFF2-40B4-BE49-F238E27FC236}">
                <a16:creationId xmlns:a16="http://schemas.microsoft.com/office/drawing/2014/main" id="{C8FBE2E8-5E25-CA1D-6F0C-4CFFE807D6E4}"/>
              </a:ext>
            </a:extLst>
          </p:cNvPr>
          <p:cNvPicPr>
            <a:picLocks noChangeAspect="1"/>
          </p:cNvPicPr>
          <p:nvPr/>
        </p:nvPicPr>
        <p:blipFill rotWithShape="1">
          <a:blip r:embed="rId21"/>
          <a:srcRect l="11462" t="9811" r="13489" b="7061"/>
          <a:stretch/>
        </p:blipFill>
        <p:spPr>
          <a:xfrm>
            <a:off x="10980149" y="49037"/>
            <a:ext cx="1150692" cy="1499478"/>
          </a:xfrm>
          <a:prstGeom prst="rect">
            <a:avLst/>
          </a:prstGeom>
        </p:spPr>
      </p:pic>
    </p:spTree>
    <p:extLst>
      <p:ext uri="{BB962C8B-B14F-4D97-AF65-F5344CB8AC3E}">
        <p14:creationId xmlns:p14="http://schemas.microsoft.com/office/powerpoint/2010/main" val="14341177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10510012" y="6305667"/>
            <a:ext cx="1470462" cy="443240"/>
          </a:xfrm>
          <a:prstGeom prst="rect">
            <a:avLst/>
          </a:prstGeom>
          <a:noFill/>
        </p:spPr>
      </p:pic>
      <p:sp>
        <p:nvSpPr>
          <p:cNvPr id="4" name="Title 3"/>
          <p:cNvSpPr>
            <a:spLocks noGrp="1"/>
          </p:cNvSpPr>
          <p:nvPr>
            <p:ph type="title"/>
          </p:nvPr>
        </p:nvSpPr>
        <p:spPr>
          <a:xfrm>
            <a:off x="-211890" y="447196"/>
            <a:ext cx="12527710" cy="294343"/>
          </a:xfrm>
        </p:spPr>
        <p:txBody>
          <a:bodyPr numCol="1">
            <a:noAutofit/>
          </a:bodyPr>
          <a:lstStyle/>
          <a:p>
            <a:pPr algn="ctr"/>
            <a:r>
              <a:rPr lang="en-GB" altLang="en-GB" sz="3600" dirty="0" smtClean="0">
                <a:solidFill>
                  <a:srgbClr val="002060"/>
                </a:solidFill>
                <a:latin typeface="Arial Rounded MT Bold" panose="020F0704030504030204" pitchFamily="34" charset="0"/>
                <a:cs typeface="MV Boli" panose="02000500030200090000" pitchFamily="2" charset="0"/>
              </a:rPr>
              <a:t>SEN at Valley</a:t>
            </a:r>
            <a:endParaRPr lang="en-GB" altLang="en-GB" sz="3600" dirty="0">
              <a:solidFill>
                <a:srgbClr val="002060"/>
              </a:solidFill>
              <a:latin typeface="Arial Rounded MT Bold" panose="020F0704030504030204" pitchFamily="34" charset="0"/>
              <a:cs typeface="MV Boli" panose="02000500030200090000" pitchFamily="2" charset="0"/>
            </a:endParaRPr>
          </a:p>
        </p:txBody>
      </p:sp>
      <p:sp>
        <p:nvSpPr>
          <p:cNvPr id="5" name="TextBox 4"/>
          <p:cNvSpPr txBox="1"/>
          <p:nvPr/>
        </p:nvSpPr>
        <p:spPr>
          <a:xfrm>
            <a:off x="8385218" y="6487297"/>
            <a:ext cx="2014004" cy="261610"/>
          </a:xfrm>
          <a:prstGeom prst="rect">
            <a:avLst/>
          </a:prstGeom>
          <a:solidFill>
            <a:srgbClr val="7030A0"/>
          </a:solidFill>
        </p:spPr>
        <p:txBody>
          <a:bodyPr wrap="square" numCol="1" rtlCol="0">
            <a:spAutoFit/>
          </a:bodyPr>
          <a:lstStyle/>
          <a:p>
            <a:r>
              <a:rPr lang="en-GB" altLang="en-GB" sz="1100">
                <a:solidFill>
                  <a:schemeClr val="bg1"/>
                </a:solidFill>
                <a:latin typeface="MV Boli" panose="02000500030200090000" pitchFamily="2" charset="0"/>
                <a:cs typeface="MV Boli" panose="02000500030200090000" pitchFamily="2" charset="0"/>
              </a:rPr>
              <a:t>Click </a:t>
            </a:r>
            <a:r>
              <a:rPr lang="en-GB" altLang="en-GB" sz="1100">
                <a:solidFill>
                  <a:schemeClr val="bg1"/>
                </a:solidFill>
                <a:latin typeface="Calibri" panose="020F0502020204030204" pitchFamily="34" charset="0"/>
                <a:cs typeface="Calibri" panose="020F0502020204030204" pitchFamily="34" charset="0"/>
              </a:rPr>
              <a:t>→</a:t>
            </a:r>
            <a:r>
              <a:rPr lang="en-GB" altLang="en-GB" sz="1100">
                <a:solidFill>
                  <a:schemeClr val="bg1"/>
                </a:solidFill>
                <a:latin typeface="MV Boli" panose="02000500030200090000" pitchFamily="2" charset="0"/>
                <a:cs typeface="MV Boli" panose="02000500030200090000" pitchFamily="2" charset="0"/>
              </a:rPr>
              <a:t> to return to menu</a:t>
            </a:r>
          </a:p>
        </p:txBody>
      </p:sp>
      <p:graphicFrame>
        <p:nvGraphicFramePr>
          <p:cNvPr id="3" name="Table 2"/>
          <p:cNvGraphicFramePr>
            <a:graphicFrameLocks noGrp="1"/>
          </p:cNvGraphicFramePr>
          <p:nvPr>
            <p:extLst>
              <p:ext uri="{D42A27DB-BD31-4B8C-83A1-F6EECF244321}">
                <p14:modId xmlns:p14="http://schemas.microsoft.com/office/powerpoint/2010/main" val="830310649"/>
              </p:ext>
            </p:extLst>
          </p:nvPr>
        </p:nvGraphicFramePr>
        <p:xfrm>
          <a:off x="284213" y="2380731"/>
          <a:ext cx="11535507" cy="2560320"/>
        </p:xfrm>
        <a:graphic>
          <a:graphicData uri="http://schemas.openxmlformats.org/drawingml/2006/table">
            <a:tbl>
              <a:tblPr firstRow="1" firstCol="1" bandRow="1"/>
              <a:tblGrid>
                <a:gridCol w="3704492">
                  <a:extLst>
                    <a:ext uri="{9D8B030D-6E8A-4147-A177-3AD203B41FA5}">
                      <a16:colId xmlns:a16="http://schemas.microsoft.com/office/drawing/2014/main" val="2751504446"/>
                    </a:ext>
                  </a:extLst>
                </a:gridCol>
                <a:gridCol w="5451231">
                  <a:extLst>
                    <a:ext uri="{9D8B030D-6E8A-4147-A177-3AD203B41FA5}">
                      <a16:colId xmlns:a16="http://schemas.microsoft.com/office/drawing/2014/main" val="1337605398"/>
                    </a:ext>
                  </a:extLst>
                </a:gridCol>
                <a:gridCol w="2379784">
                  <a:extLst>
                    <a:ext uri="{9D8B030D-6E8A-4147-A177-3AD203B41FA5}">
                      <a16:colId xmlns:a16="http://schemas.microsoft.com/office/drawing/2014/main" val="2381116906"/>
                    </a:ext>
                  </a:extLst>
                </a:gridCol>
              </a:tblGrid>
              <a:tr h="0">
                <a:tc gridSpan="3">
                  <a:txBody>
                    <a:bodyPr/>
                    <a:lstStyle/>
                    <a:p>
                      <a:pPr>
                        <a:spcAft>
                          <a:spcPts val="0"/>
                        </a:spcAft>
                      </a:pPr>
                      <a:r>
                        <a:rPr lang="en-GB" sz="2800" b="1" dirty="0">
                          <a:solidFill>
                            <a:schemeClr val="tx1"/>
                          </a:solidFill>
                          <a:effectLst/>
                          <a:latin typeface="Arial" panose="020B0604020202020204" pitchFamily="34" charset="0"/>
                          <a:ea typeface="Times New Roman" panose="02020603050405020304" pitchFamily="18" charset="0"/>
                        </a:rPr>
                        <a:t>Need</a:t>
                      </a:r>
                      <a:endParaRPr lang="en-GB" sz="320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19380124"/>
                  </a:ext>
                </a:extLst>
              </a:tr>
              <a:tr h="156845">
                <a:tc rowSpan="2">
                  <a:txBody>
                    <a:bodyPr/>
                    <a:lstStyle/>
                    <a:p>
                      <a:pPr>
                        <a:spcAft>
                          <a:spcPts val="0"/>
                        </a:spcAft>
                      </a:pPr>
                      <a:r>
                        <a:rPr lang="en-GB" sz="2000" dirty="0">
                          <a:solidFill>
                            <a:srgbClr val="A679FF"/>
                          </a:solidFill>
                          <a:effectLst/>
                          <a:latin typeface="Arial" panose="020B0604020202020204" pitchFamily="34" charset="0"/>
                          <a:ea typeface="Times New Roman" panose="02020603050405020304" pitchFamily="18" charset="0"/>
                        </a:rPr>
                        <a:t>Communication and interaction </a:t>
                      </a:r>
                      <a:endParaRPr lang="en-GB" sz="3200" dirty="0">
                        <a:solidFill>
                          <a:srgbClr val="A679FF"/>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2000">
                          <a:solidFill>
                            <a:srgbClr val="0070C0"/>
                          </a:solidFill>
                          <a:effectLst/>
                          <a:latin typeface="Arial" panose="020B0604020202020204" pitchFamily="34" charset="0"/>
                          <a:ea typeface="Times New Roman" panose="02020603050405020304" pitchFamily="18" charset="0"/>
                        </a:rPr>
                        <a:t>Speech language and communication need (SLCN)</a:t>
                      </a:r>
                      <a:endParaRPr lang="en-GB" sz="320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000" dirty="0" smtClean="0">
                          <a:solidFill>
                            <a:srgbClr val="0070C0"/>
                          </a:solidFill>
                          <a:effectLst/>
                          <a:latin typeface="Arial" panose="020B0604020202020204" pitchFamily="34" charset="0"/>
                          <a:ea typeface="Times New Roman" panose="02020603050405020304" pitchFamily="18" charset="0"/>
                        </a:rPr>
                        <a:t>27</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8714422"/>
                  </a:ext>
                </a:extLst>
              </a:tr>
              <a:tr h="0">
                <a:tc vMerge="1">
                  <a:txBody>
                    <a:bodyPr/>
                    <a:lstStyle/>
                    <a:p>
                      <a:endParaRPr lang="en-GB"/>
                    </a:p>
                  </a:txBody>
                  <a:tcPr/>
                </a:tc>
                <a:tc>
                  <a:txBody>
                    <a:bodyPr/>
                    <a:lstStyle/>
                    <a:p>
                      <a:pPr>
                        <a:spcAft>
                          <a:spcPts val="0"/>
                        </a:spcAft>
                        <a:tabLst>
                          <a:tab pos="1211580" algn="l"/>
                        </a:tabLst>
                      </a:pPr>
                      <a:r>
                        <a:rPr lang="en-GB" sz="2000">
                          <a:solidFill>
                            <a:srgbClr val="0070C0"/>
                          </a:solidFill>
                          <a:effectLst/>
                          <a:latin typeface="Arial" panose="020B0604020202020204" pitchFamily="34" charset="0"/>
                          <a:ea typeface="Times New Roman" panose="02020603050405020304" pitchFamily="18" charset="0"/>
                        </a:rPr>
                        <a:t>Autism Spectrum Disorder (ASD)	</a:t>
                      </a:r>
                      <a:endParaRPr lang="en-GB" sz="320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211580" algn="l"/>
                        </a:tabLst>
                      </a:pPr>
                      <a:r>
                        <a:rPr lang="en-GB" sz="2000">
                          <a:solidFill>
                            <a:srgbClr val="0070C0"/>
                          </a:solidFill>
                          <a:effectLst/>
                          <a:latin typeface="Arial" panose="020B0604020202020204" pitchFamily="34" charset="0"/>
                          <a:ea typeface="Times New Roman" panose="02020603050405020304" pitchFamily="18" charset="0"/>
                        </a:rPr>
                        <a:t>13</a:t>
                      </a:r>
                      <a:endParaRPr lang="en-GB" sz="320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4090213"/>
                  </a:ext>
                </a:extLst>
              </a:tr>
              <a:tr h="198120">
                <a:tc rowSpan="2">
                  <a:txBody>
                    <a:bodyPr/>
                    <a:lstStyle/>
                    <a:p>
                      <a:pPr>
                        <a:spcAft>
                          <a:spcPts val="0"/>
                        </a:spcAft>
                      </a:pPr>
                      <a:r>
                        <a:rPr lang="en-GB" sz="2000" dirty="0">
                          <a:solidFill>
                            <a:srgbClr val="A679FF"/>
                          </a:solidFill>
                          <a:effectLst/>
                          <a:latin typeface="Arial" panose="020B0604020202020204" pitchFamily="34" charset="0"/>
                          <a:ea typeface="Times New Roman" panose="02020603050405020304" pitchFamily="18" charset="0"/>
                        </a:rPr>
                        <a:t>Cognition and Learning</a:t>
                      </a:r>
                      <a:endParaRPr lang="en-GB" sz="3200" dirty="0">
                        <a:solidFill>
                          <a:srgbClr val="A679FF"/>
                        </a:solidFill>
                        <a:effectLst/>
                        <a:latin typeface="Arial" panose="020B0604020202020204" pitchFamily="34" charset="0"/>
                        <a:ea typeface="Times New Roman" panose="02020603050405020304" pitchFamily="18" charset="0"/>
                      </a:endParaRPr>
                    </a:p>
                    <a:p>
                      <a:pPr>
                        <a:spcAft>
                          <a:spcPts val="0"/>
                        </a:spcAft>
                      </a:pPr>
                      <a:r>
                        <a:rPr lang="en-GB" sz="2000" dirty="0">
                          <a:solidFill>
                            <a:srgbClr val="0070C0"/>
                          </a:solidFill>
                          <a:effectLst/>
                          <a:latin typeface="Arial" panose="020B0604020202020204" pitchFamily="34" charset="0"/>
                          <a:ea typeface="Times New Roman" panose="02020603050405020304" pitchFamily="18" charset="0"/>
                        </a:rPr>
                        <a:t> </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2000" dirty="0">
                          <a:solidFill>
                            <a:srgbClr val="0070C0"/>
                          </a:solidFill>
                          <a:effectLst/>
                          <a:latin typeface="Arial" panose="020B0604020202020204" pitchFamily="34" charset="0"/>
                          <a:ea typeface="Times New Roman" panose="02020603050405020304" pitchFamily="18" charset="0"/>
                        </a:rPr>
                        <a:t>Moderate Learning Difficulty (MLD)</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000" dirty="0" smtClean="0">
                          <a:solidFill>
                            <a:srgbClr val="0070C0"/>
                          </a:solidFill>
                          <a:effectLst/>
                          <a:latin typeface="Arial" panose="020B0604020202020204" pitchFamily="34" charset="0"/>
                          <a:ea typeface="Times New Roman" panose="02020603050405020304" pitchFamily="18" charset="0"/>
                        </a:rPr>
                        <a:t>23</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8638078"/>
                  </a:ext>
                </a:extLst>
              </a:tr>
              <a:tr h="192405">
                <a:tc vMerge="1">
                  <a:txBody>
                    <a:bodyPr/>
                    <a:lstStyle/>
                    <a:p>
                      <a:endParaRPr lang="en-GB"/>
                    </a:p>
                  </a:txBody>
                  <a:tcPr/>
                </a:tc>
                <a:tc>
                  <a:txBody>
                    <a:bodyPr/>
                    <a:lstStyle/>
                    <a:p>
                      <a:pPr>
                        <a:spcAft>
                          <a:spcPts val="0"/>
                        </a:spcAft>
                      </a:pPr>
                      <a:r>
                        <a:rPr lang="en-GB" sz="2000" dirty="0">
                          <a:solidFill>
                            <a:srgbClr val="0070C0"/>
                          </a:solidFill>
                          <a:effectLst/>
                          <a:latin typeface="Arial" panose="020B0604020202020204" pitchFamily="34" charset="0"/>
                          <a:ea typeface="Times New Roman" panose="02020603050405020304" pitchFamily="18" charset="0"/>
                        </a:rPr>
                        <a:t>Specific Learning Difficulty (</a:t>
                      </a:r>
                      <a:r>
                        <a:rPr lang="en-GB" sz="2000" dirty="0" err="1">
                          <a:solidFill>
                            <a:srgbClr val="0070C0"/>
                          </a:solidFill>
                          <a:effectLst/>
                          <a:latin typeface="Arial" panose="020B0604020202020204" pitchFamily="34" charset="0"/>
                          <a:ea typeface="Times New Roman" panose="02020603050405020304" pitchFamily="18" charset="0"/>
                        </a:rPr>
                        <a:t>SpLD</a:t>
                      </a:r>
                      <a:r>
                        <a:rPr lang="en-GB" sz="2000" dirty="0">
                          <a:solidFill>
                            <a:srgbClr val="0070C0"/>
                          </a:solidFill>
                          <a:effectLst/>
                          <a:latin typeface="Arial" panose="020B0604020202020204" pitchFamily="34" charset="0"/>
                          <a:ea typeface="Times New Roman" panose="02020603050405020304" pitchFamily="18" charset="0"/>
                        </a:rPr>
                        <a:t>)</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000">
                          <a:solidFill>
                            <a:srgbClr val="0070C0"/>
                          </a:solidFill>
                          <a:effectLst/>
                          <a:latin typeface="Arial" panose="020B0604020202020204" pitchFamily="34" charset="0"/>
                          <a:ea typeface="Times New Roman" panose="02020603050405020304" pitchFamily="18" charset="0"/>
                        </a:rPr>
                        <a:t>9</a:t>
                      </a:r>
                      <a:endParaRPr lang="en-GB" sz="320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5141020"/>
                  </a:ext>
                </a:extLst>
              </a:tr>
              <a:tr h="192405">
                <a:tc gridSpan="2">
                  <a:txBody>
                    <a:bodyPr/>
                    <a:lstStyle/>
                    <a:p>
                      <a:pPr>
                        <a:spcAft>
                          <a:spcPts val="0"/>
                        </a:spcAft>
                      </a:pPr>
                      <a:r>
                        <a:rPr lang="en-GB" sz="2000" dirty="0">
                          <a:solidFill>
                            <a:srgbClr val="A679FF"/>
                          </a:solidFill>
                          <a:effectLst/>
                          <a:latin typeface="Arial" panose="020B0604020202020204" pitchFamily="34" charset="0"/>
                          <a:ea typeface="Times New Roman" panose="02020603050405020304" pitchFamily="18" charset="0"/>
                        </a:rPr>
                        <a:t>Social Emotional and Mental Health (SEMH)</a:t>
                      </a:r>
                      <a:endParaRPr lang="en-GB" sz="3200" dirty="0">
                        <a:solidFill>
                          <a:srgbClr val="A679FF"/>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a:spcAft>
                          <a:spcPts val="0"/>
                        </a:spcAft>
                      </a:pPr>
                      <a:r>
                        <a:rPr lang="en-GB" sz="2000" dirty="0" smtClean="0">
                          <a:solidFill>
                            <a:srgbClr val="0070C0"/>
                          </a:solidFill>
                          <a:effectLst/>
                          <a:latin typeface="Arial" panose="020B0604020202020204" pitchFamily="34" charset="0"/>
                          <a:ea typeface="Times New Roman" panose="02020603050405020304" pitchFamily="18" charset="0"/>
                        </a:rPr>
                        <a:t>31</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7455180"/>
                  </a:ext>
                </a:extLst>
              </a:tr>
              <a:tr h="192405">
                <a:tc gridSpan="2">
                  <a:txBody>
                    <a:bodyPr/>
                    <a:lstStyle/>
                    <a:p>
                      <a:pPr>
                        <a:spcAft>
                          <a:spcPts val="0"/>
                        </a:spcAft>
                      </a:pPr>
                      <a:r>
                        <a:rPr lang="en-GB" sz="2000" dirty="0">
                          <a:solidFill>
                            <a:srgbClr val="A679FF"/>
                          </a:solidFill>
                          <a:effectLst/>
                          <a:latin typeface="Arial" panose="020B0604020202020204" pitchFamily="34" charset="0"/>
                          <a:ea typeface="Times New Roman" panose="02020603050405020304" pitchFamily="18" charset="0"/>
                        </a:rPr>
                        <a:t>Sensory and Physical Impairment (SPI)</a:t>
                      </a:r>
                      <a:endParaRPr lang="en-GB" sz="3200" dirty="0">
                        <a:solidFill>
                          <a:srgbClr val="A679FF"/>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a:spcAft>
                          <a:spcPts val="0"/>
                        </a:spcAft>
                      </a:pPr>
                      <a:r>
                        <a:rPr lang="en-GB" sz="2000" dirty="0" smtClean="0">
                          <a:solidFill>
                            <a:srgbClr val="0070C0"/>
                          </a:solidFill>
                          <a:effectLst/>
                          <a:latin typeface="Arial" panose="020B0604020202020204" pitchFamily="34" charset="0"/>
                          <a:ea typeface="Times New Roman" panose="02020603050405020304" pitchFamily="18" charset="0"/>
                        </a:rPr>
                        <a:t>3</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9207887"/>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247946616"/>
              </p:ext>
            </p:extLst>
          </p:nvPr>
        </p:nvGraphicFramePr>
        <p:xfrm>
          <a:off x="284212" y="1302808"/>
          <a:ext cx="11535507" cy="609600"/>
        </p:xfrm>
        <a:graphic>
          <a:graphicData uri="http://schemas.openxmlformats.org/drawingml/2006/table">
            <a:tbl>
              <a:tblPr firstRow="1" firstCol="1" bandRow="1"/>
              <a:tblGrid>
                <a:gridCol w="6856393">
                  <a:extLst>
                    <a:ext uri="{9D8B030D-6E8A-4147-A177-3AD203B41FA5}">
                      <a16:colId xmlns:a16="http://schemas.microsoft.com/office/drawing/2014/main" val="2617976085"/>
                    </a:ext>
                  </a:extLst>
                </a:gridCol>
                <a:gridCol w="4679114">
                  <a:extLst>
                    <a:ext uri="{9D8B030D-6E8A-4147-A177-3AD203B41FA5}">
                      <a16:colId xmlns:a16="http://schemas.microsoft.com/office/drawing/2014/main" val="3685205238"/>
                    </a:ext>
                  </a:extLst>
                </a:gridCol>
              </a:tblGrid>
              <a:tr h="194397">
                <a:tc>
                  <a:txBody>
                    <a:bodyPr/>
                    <a:lstStyle/>
                    <a:p>
                      <a:pPr>
                        <a:spcAft>
                          <a:spcPts val="0"/>
                        </a:spcAft>
                      </a:pPr>
                      <a:r>
                        <a:rPr lang="en-GB" sz="2000" b="1" dirty="0">
                          <a:solidFill>
                            <a:srgbClr val="0070C0"/>
                          </a:solidFill>
                          <a:effectLst/>
                          <a:latin typeface="Arial" panose="020B0604020202020204" pitchFamily="34" charset="0"/>
                          <a:ea typeface="Times New Roman" panose="02020603050405020304" pitchFamily="18" charset="0"/>
                        </a:rPr>
                        <a:t>EHCP</a:t>
                      </a:r>
                      <a:endParaRPr lang="en-GB" sz="3200" b="1"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000" dirty="0">
                          <a:solidFill>
                            <a:srgbClr val="0070C0"/>
                          </a:solidFill>
                          <a:effectLst/>
                          <a:latin typeface="Arial" panose="020B0604020202020204" pitchFamily="34" charset="0"/>
                          <a:ea typeface="Times New Roman" panose="02020603050405020304" pitchFamily="18" charset="0"/>
                        </a:rPr>
                        <a:t>18 </a:t>
                      </a:r>
                      <a:r>
                        <a:rPr lang="en-GB" sz="2000" dirty="0" smtClean="0">
                          <a:solidFill>
                            <a:srgbClr val="0070C0"/>
                          </a:solidFill>
                          <a:effectLst/>
                          <a:latin typeface="Arial" panose="020B0604020202020204" pitchFamily="34" charset="0"/>
                          <a:ea typeface="Times New Roman" panose="02020603050405020304" pitchFamily="18" charset="0"/>
                        </a:rPr>
                        <a:t> </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647019"/>
                  </a:ext>
                </a:extLst>
              </a:tr>
              <a:tr h="197636">
                <a:tc>
                  <a:txBody>
                    <a:bodyPr/>
                    <a:lstStyle/>
                    <a:p>
                      <a:pPr>
                        <a:spcAft>
                          <a:spcPts val="0"/>
                        </a:spcAft>
                      </a:pPr>
                      <a:r>
                        <a:rPr lang="en-GB" sz="2000" b="1" dirty="0">
                          <a:solidFill>
                            <a:srgbClr val="0070C0"/>
                          </a:solidFill>
                          <a:effectLst/>
                          <a:latin typeface="Arial" panose="020B0604020202020204" pitchFamily="34" charset="0"/>
                          <a:ea typeface="Times New Roman" panose="02020603050405020304" pitchFamily="18" charset="0"/>
                        </a:rPr>
                        <a:t>SEN support</a:t>
                      </a:r>
                      <a:endParaRPr lang="en-GB" sz="3200" b="1"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000" dirty="0" smtClean="0">
                          <a:solidFill>
                            <a:srgbClr val="0070C0"/>
                          </a:solidFill>
                          <a:effectLst/>
                          <a:latin typeface="Arial" panose="020B0604020202020204" pitchFamily="34" charset="0"/>
                          <a:ea typeface="Times New Roman" panose="02020603050405020304" pitchFamily="18" charset="0"/>
                        </a:rPr>
                        <a:t>106</a:t>
                      </a:r>
                      <a:endParaRPr lang="en-GB" sz="3200" dirty="0">
                        <a:solidFill>
                          <a:srgbClr val="0070C0"/>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1036338"/>
                  </a:ext>
                </a:extLst>
              </a:tr>
            </a:tbl>
          </a:graphicData>
        </a:graphic>
      </p:graphicFrame>
      <p:sp>
        <p:nvSpPr>
          <p:cNvPr id="7" name="Rectangle 6"/>
          <p:cNvSpPr/>
          <p:nvPr/>
        </p:nvSpPr>
        <p:spPr>
          <a:xfrm>
            <a:off x="284213" y="5382337"/>
            <a:ext cx="6096000" cy="923330"/>
          </a:xfrm>
          <a:prstGeom prst="rect">
            <a:avLst/>
          </a:prstGeom>
        </p:spPr>
        <p:txBody>
          <a:bodyPr>
            <a:spAutoFit/>
          </a:bodyPr>
          <a:lstStyle/>
          <a:p>
            <a:r>
              <a:rPr lang="en-GB" u="sng" dirty="0" smtClean="0"/>
              <a:t>National average</a:t>
            </a:r>
          </a:p>
          <a:p>
            <a:r>
              <a:rPr lang="en-GB" dirty="0" smtClean="0"/>
              <a:t>EHC </a:t>
            </a:r>
            <a:r>
              <a:rPr lang="en-GB" dirty="0"/>
              <a:t>Plans – 4.8% </a:t>
            </a:r>
            <a:endParaRPr lang="en-GB" dirty="0" smtClean="0"/>
          </a:p>
          <a:p>
            <a:r>
              <a:rPr lang="en-GB" dirty="0" smtClean="0"/>
              <a:t>SEN </a:t>
            </a:r>
            <a:r>
              <a:rPr lang="en-GB" dirty="0"/>
              <a:t>Support – 13.6% </a:t>
            </a:r>
          </a:p>
        </p:txBody>
      </p:sp>
    </p:spTree>
    <p:extLst>
      <p:ext uri="{BB962C8B-B14F-4D97-AF65-F5344CB8AC3E}">
        <p14:creationId xmlns:p14="http://schemas.microsoft.com/office/powerpoint/2010/main" val="25163999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3"/>
          <p:cNvSpPr txBox="1">
            <a:spLocks/>
          </p:cNvSpPr>
          <p:nvPr/>
        </p:nvSpPr>
        <p:spPr>
          <a:xfrm>
            <a:off x="98367" y="115743"/>
            <a:ext cx="11885086" cy="524337"/>
          </a:xfrm>
          <a:prstGeom prst="rect">
            <a:avLst/>
          </a:prstGeom>
        </p:spPr>
        <p:txBody>
          <a:bodyPr numCol="1">
            <a:normAutofit fontScale="97500"/>
          </a:bodyPr>
          <a:lstStyle/>
          <a:p>
            <a:pPr marL="0" marR="0" lvl="0" indent="0" algn="l" defTabSz="914400" rtl="0" eaLnBrk="1" latinLnBrk="0" hangingPunct="1">
              <a:lnSpc>
                <a:spcPct val="90000"/>
              </a:lnSpc>
              <a:spcBef>
                <a:spcPct val="0"/>
              </a:spcBef>
              <a:spcAft>
                <a:spcPts val="0"/>
              </a:spcAft>
              <a:buClrTx/>
              <a:buSzTx/>
              <a:buFontTx/>
              <a:buNone/>
              <a:tabLst/>
              <a:defRPr/>
            </a:pPr>
            <a:endParaRPr kumimoji="0" lang="en-GB" altLang="en-GB" sz="2700" b="0" i="0" u="none" strike="noStrike" kern="1200" cap="none" spc="0" normalizeH="0" baseline="0" noProof="0">
              <a:ln>
                <a:noFill/>
              </a:ln>
              <a:solidFill>
                <a:schemeClr val="tx1"/>
              </a:solidFill>
              <a:effectLst/>
              <a:uLnTx/>
              <a:uFillTx/>
              <a:latin typeface="Arial Rounded MT Bold" panose="020F0704030504030204" pitchFamily="34" charset="0"/>
              <a:ea typeface="+mj-ea"/>
              <a:cs typeface="MV Boli" panose="02000500030200090000" pitchFamily="2" charset="0"/>
            </a:endParaRPr>
          </a:p>
        </p:txBody>
      </p:sp>
      <p:sp>
        <p:nvSpPr>
          <p:cNvPr id="4" name="Rectangle 3"/>
          <p:cNvSpPr/>
          <p:nvPr/>
        </p:nvSpPr>
        <p:spPr>
          <a:xfrm>
            <a:off x="2634621" y="33009"/>
            <a:ext cx="7049755" cy="867930"/>
          </a:xfrm>
          <a:prstGeom prst="rect">
            <a:avLst/>
          </a:prstGeom>
        </p:spPr>
        <p:txBody>
          <a:bodyPr wrap="square" numCol="1">
            <a:spAutoFit/>
          </a:bodyPr>
          <a:lstStyle/>
          <a:p>
            <a:pPr lvl="0" algn="ctr">
              <a:lnSpc>
                <a:spcPct val="90000"/>
              </a:lnSpc>
              <a:spcBef>
                <a:spcPct val="0"/>
              </a:spcBef>
              <a:defRPr/>
            </a:pPr>
            <a:r>
              <a:rPr lang="en-GB" altLang="en-GB" sz="2800" dirty="0">
                <a:solidFill>
                  <a:srgbClr val="002060"/>
                </a:solidFill>
                <a:latin typeface="Arial Rounded MT Bold" pitchFamily="34" charset="0"/>
                <a:cs typeface="MV Boli" pitchFamily="2" charset="0"/>
              </a:rPr>
              <a:t>Our aims for children with special educational needs or disabilities</a:t>
            </a:r>
          </a:p>
        </p:txBody>
      </p:sp>
      <p:pic>
        <p:nvPicPr>
          <p:cNvPr id="17"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9422011" y="5899268"/>
            <a:ext cx="2678011" cy="797769"/>
          </a:xfrm>
          <a:prstGeom prst="rect">
            <a:avLst/>
          </a:prstGeom>
          <a:noFill/>
        </p:spPr>
      </p:pic>
      <p:sp>
        <p:nvSpPr>
          <p:cNvPr id="20" name="TextBox 19"/>
          <p:cNvSpPr txBox="1"/>
          <p:nvPr/>
        </p:nvSpPr>
        <p:spPr>
          <a:xfrm>
            <a:off x="9567863" y="5464254"/>
            <a:ext cx="2225038" cy="261610"/>
          </a:xfrm>
          <a:prstGeom prst="rect">
            <a:avLst/>
          </a:prstGeom>
          <a:solidFill>
            <a:srgbClr val="0070C0"/>
          </a:solidFill>
        </p:spPr>
        <p:txBody>
          <a:bodyPr wrap="square" numCol="1" rtlCol="0">
            <a:spAutoFit/>
          </a:bodyPr>
          <a:lstStyle/>
          <a:p>
            <a:r>
              <a:rPr lang="en-GB" altLang="en-GB" sz="1100" dirty="0">
                <a:solidFill>
                  <a:schemeClr val="bg1"/>
                </a:solidFill>
                <a:latin typeface="MV Boli" panose="02000500030200090000" pitchFamily="2" charset="0"/>
                <a:cs typeface="MV Boli" panose="02000500030200090000" pitchFamily="2" charset="0"/>
              </a:rPr>
              <a:t>Click below to return to menu</a:t>
            </a:r>
          </a:p>
        </p:txBody>
      </p:sp>
      <p:sp>
        <p:nvSpPr>
          <p:cNvPr id="3" name="Rectangle 2"/>
          <p:cNvSpPr/>
          <p:nvPr/>
        </p:nvSpPr>
        <p:spPr>
          <a:xfrm>
            <a:off x="57551" y="193386"/>
            <a:ext cx="2962452" cy="6617196"/>
          </a:xfrm>
          <a:prstGeom prst="rect">
            <a:avLst/>
          </a:prstGeom>
        </p:spPr>
        <p:txBody>
          <a:bodyPr wrap="square">
            <a:spAutoFit/>
          </a:bodyPr>
          <a:lstStyle/>
          <a:p>
            <a:pPr algn="ctr" hangingPunct="0">
              <a:spcAft>
                <a:spcPts val="0"/>
              </a:spcAft>
            </a:pPr>
            <a:r>
              <a:rPr lang="en-GB" sz="1200" b="1"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At Valley Primary School, we maintain that every child is unique and special. We are committed to ensuring that every child is provided with the opportunities and support, within a rich and varied curriculum and safe, caring and stimulating environment, which enables each child’s chance to reach the highest possible standards. </a:t>
            </a:r>
          </a:p>
          <a:p>
            <a:pPr algn="ctr" hangingPunct="0">
              <a:spcAft>
                <a:spcPts val="0"/>
              </a:spcAft>
            </a:pPr>
            <a:endParaRPr lang="en-GB" sz="1200" b="1"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algn="ctr" hangingPunct="0">
              <a:spcAft>
                <a:spcPts val="0"/>
              </a:spcAft>
            </a:pPr>
            <a:r>
              <a:rPr lang="en-GB" sz="1600" b="1" dirty="0">
                <a:solidFill>
                  <a:srgbClr val="0070C0"/>
                </a:solidFill>
                <a:ea typeface="Times New Roman" panose="02020603050405020304" pitchFamily="18" charset="0"/>
                <a:cs typeface="Times New Roman" panose="02020603050405020304" pitchFamily="18" charset="0"/>
              </a:rPr>
              <a:t>We aim to:</a:t>
            </a:r>
            <a:endParaRPr lang="en-GB" sz="1600" dirty="0">
              <a:solidFill>
                <a:srgbClr val="0070C0"/>
              </a:solidFill>
              <a:ea typeface="Times New Roman" panose="02020603050405020304" pitchFamily="18" charset="0"/>
              <a:cs typeface="Times New Roman" panose="02020603050405020304" pitchFamily="18" charset="0"/>
            </a:endParaRPr>
          </a:p>
          <a:p>
            <a:pPr marL="171450" lvl="0" indent="-171450" algn="ctr" hangingPunct="0">
              <a:spcAft>
                <a:spcPts val="0"/>
              </a:spcAft>
              <a:buFont typeface="Arial" panose="020B0604020202020204" pitchFamily="34" charset="0"/>
              <a:buChar char="•"/>
            </a:pPr>
            <a:r>
              <a:rPr lang="en-GB" sz="1400" dirty="0">
                <a:solidFill>
                  <a:srgbClr val="0070C0"/>
                </a:solidFill>
                <a:ea typeface="Times New Roman" panose="02020603050405020304" pitchFamily="18" charset="0"/>
                <a:cs typeface="Times New Roman" panose="02020603050405020304" pitchFamily="18" charset="0"/>
              </a:rPr>
              <a:t>Raise the aspirations of, and expectations for all pupils with SEND.</a:t>
            </a:r>
          </a:p>
          <a:p>
            <a:pPr marL="171450" lvl="0" indent="-171450" algn="ctr" hangingPunct="0">
              <a:spcAft>
                <a:spcPts val="0"/>
              </a:spcAft>
              <a:buFont typeface="Arial" panose="020B0604020202020204" pitchFamily="34" charset="0"/>
              <a:buChar char="•"/>
            </a:pPr>
            <a:endParaRPr lang="en-GB" sz="900" dirty="0">
              <a:solidFill>
                <a:srgbClr val="0070C0"/>
              </a:solidFill>
              <a:ea typeface="Times New Roman" panose="02020603050405020304" pitchFamily="18" charset="0"/>
              <a:cs typeface="Times New Roman" panose="02020603050405020304" pitchFamily="18" charset="0"/>
            </a:endParaRPr>
          </a:p>
          <a:p>
            <a:pPr marL="171450" lvl="0" indent="-171450" algn="ctr" hangingPunct="0">
              <a:spcAft>
                <a:spcPts val="0"/>
              </a:spcAft>
              <a:buFont typeface="Arial" panose="020B0604020202020204" pitchFamily="34" charset="0"/>
              <a:buChar char="•"/>
            </a:pPr>
            <a:r>
              <a:rPr lang="en-GB" sz="1400" dirty="0">
                <a:solidFill>
                  <a:srgbClr val="0070C0"/>
                </a:solidFill>
                <a:ea typeface="Times New Roman" panose="02020603050405020304" pitchFamily="18" charset="0"/>
                <a:cs typeface="Times New Roman" panose="02020603050405020304" pitchFamily="18" charset="0"/>
              </a:rPr>
              <a:t>Focus on outcomes for children rather than just on hours of provision.</a:t>
            </a:r>
          </a:p>
          <a:p>
            <a:pPr marL="171450" lvl="0" indent="-171450" algn="ctr" hangingPunct="0">
              <a:spcAft>
                <a:spcPts val="0"/>
              </a:spcAft>
              <a:buFont typeface="Arial" panose="020B0604020202020204" pitchFamily="34" charset="0"/>
              <a:buChar char="•"/>
            </a:pPr>
            <a:endParaRPr lang="en-GB" sz="900" dirty="0">
              <a:solidFill>
                <a:srgbClr val="0070C0"/>
              </a:solidFill>
              <a:ea typeface="Times New Roman" panose="02020603050405020304" pitchFamily="18" charset="0"/>
              <a:cs typeface="Times New Roman" panose="02020603050405020304" pitchFamily="18" charset="0"/>
            </a:endParaRPr>
          </a:p>
          <a:p>
            <a:pPr marL="171450" lvl="0" indent="-171450" algn="ctr" hangingPunct="0">
              <a:spcAft>
                <a:spcPts val="0"/>
              </a:spcAft>
              <a:buFont typeface="Arial" panose="020B0604020202020204" pitchFamily="34" charset="0"/>
              <a:buChar char="•"/>
            </a:pPr>
            <a:r>
              <a:rPr lang="en-GB" sz="1400" dirty="0">
                <a:solidFill>
                  <a:srgbClr val="0070C0"/>
                </a:solidFill>
                <a:ea typeface="Times New Roman" panose="02020603050405020304" pitchFamily="18" charset="0"/>
                <a:cs typeface="Times New Roman" panose="02020603050405020304" pitchFamily="18" charset="0"/>
              </a:rPr>
              <a:t>Support children to make progress in line with or exceeding their expectations.</a:t>
            </a:r>
          </a:p>
          <a:p>
            <a:pPr marL="171450" lvl="0" indent="-171450" algn="ctr" hangingPunct="0">
              <a:spcAft>
                <a:spcPts val="0"/>
              </a:spcAft>
              <a:buFont typeface="Arial" panose="020B0604020202020204" pitchFamily="34" charset="0"/>
              <a:buChar char="•"/>
            </a:pPr>
            <a:endParaRPr lang="en-GB" sz="900" dirty="0">
              <a:solidFill>
                <a:srgbClr val="0070C0"/>
              </a:solidFill>
              <a:ea typeface="Times New Roman" panose="02020603050405020304" pitchFamily="18" charset="0"/>
              <a:cs typeface="Times New Roman" panose="02020603050405020304" pitchFamily="18" charset="0"/>
            </a:endParaRPr>
          </a:p>
          <a:p>
            <a:pPr marL="171450" lvl="0" indent="-171450" algn="ctr" hangingPunct="0">
              <a:spcAft>
                <a:spcPts val="0"/>
              </a:spcAft>
              <a:buFont typeface="Arial" panose="020B0604020202020204" pitchFamily="34" charset="0"/>
              <a:buChar char="•"/>
            </a:pPr>
            <a:r>
              <a:rPr lang="en-GB" sz="1400" dirty="0">
                <a:solidFill>
                  <a:srgbClr val="0070C0"/>
                </a:solidFill>
                <a:ea typeface="Times New Roman" panose="02020603050405020304" pitchFamily="18" charset="0"/>
                <a:cs typeface="Times New Roman" panose="02020603050405020304" pitchFamily="18" charset="0"/>
              </a:rPr>
              <a:t>Encourage children and young people to become more independent in their learning in order to prepare them for life after school.</a:t>
            </a:r>
          </a:p>
          <a:p>
            <a:pPr marL="171450" lvl="0" indent="-171450" algn="ctr" hangingPunct="0">
              <a:spcAft>
                <a:spcPts val="0"/>
              </a:spcAft>
              <a:buFont typeface="Arial" panose="020B0604020202020204" pitchFamily="34" charset="0"/>
              <a:buChar char="•"/>
            </a:pPr>
            <a:endParaRPr lang="en-GB" sz="900" dirty="0">
              <a:solidFill>
                <a:srgbClr val="0070C0"/>
              </a:solidFill>
              <a:ea typeface="Times New Roman" panose="02020603050405020304" pitchFamily="18" charset="0"/>
              <a:cs typeface="Times New Roman" panose="02020603050405020304" pitchFamily="18" charset="0"/>
            </a:endParaRPr>
          </a:p>
          <a:p>
            <a:pPr marL="171450" lvl="0" indent="-171450" algn="ctr" hangingPunct="0">
              <a:spcAft>
                <a:spcPts val="0"/>
              </a:spcAft>
              <a:buFont typeface="Arial" panose="020B0604020202020204" pitchFamily="34" charset="0"/>
              <a:buChar char="•"/>
            </a:pPr>
            <a:r>
              <a:rPr lang="en-GB" sz="1400" dirty="0">
                <a:solidFill>
                  <a:srgbClr val="0070C0"/>
                </a:solidFill>
                <a:ea typeface="Times New Roman" panose="02020603050405020304" pitchFamily="18" charset="0"/>
                <a:cs typeface="Times New Roman" panose="02020603050405020304" pitchFamily="18" charset="0"/>
              </a:rPr>
              <a:t>Support children and young people to make a successful transition from primary school to secondary school and beyond. </a:t>
            </a:r>
            <a:endParaRPr lang="en-GB" sz="1400" dirty="0">
              <a:solidFill>
                <a:srgbClr val="0070C0"/>
              </a:solidFill>
              <a:effectLst/>
              <a:ea typeface="Times New Roman" panose="02020603050405020304" pitchFamily="18" charset="0"/>
              <a:cs typeface="Times New Roman" panose="02020603050405020304" pitchFamily="18" charset="0"/>
            </a:endParaRPr>
          </a:p>
        </p:txBody>
      </p:sp>
      <p:sp>
        <p:nvSpPr>
          <p:cNvPr id="9" name="Rectangle 8"/>
          <p:cNvSpPr/>
          <p:nvPr/>
        </p:nvSpPr>
        <p:spPr>
          <a:xfrm>
            <a:off x="9197394" y="86135"/>
            <a:ext cx="3023236" cy="5416868"/>
          </a:xfrm>
          <a:prstGeom prst="rect">
            <a:avLst/>
          </a:prstGeom>
        </p:spPr>
        <p:txBody>
          <a:bodyPr wrap="square">
            <a:spAutoFit/>
          </a:bodyPr>
          <a:lstStyle/>
          <a:p>
            <a:pPr algn="ctr" hangingPunct="0">
              <a:spcAft>
                <a:spcPts val="0"/>
              </a:spcAft>
            </a:pPr>
            <a:r>
              <a:rPr lang="en-GB" sz="1600" b="1"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Objectives:</a:t>
            </a:r>
            <a:endParaRPr lang="en-GB" sz="1600" dirty="0">
              <a:solidFill>
                <a:srgbClr val="0070C0"/>
              </a:solidFill>
              <a:latin typeface="Arial" panose="020B060402020202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For staff seek to identify the needs of pupils with SEND as early as possible. </a:t>
            </a:r>
          </a:p>
          <a:p>
            <a:pPr marL="171450" lvl="0" indent="-171450" hangingPunct="0">
              <a:spcAft>
                <a:spcPts val="0"/>
              </a:spcAft>
              <a:buFont typeface="Arial" panose="020B0604020202020204" pitchFamily="34" charset="0"/>
              <a:buChar char="•"/>
            </a:pPr>
            <a:endParaRPr lang="en-GB" sz="9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To closely monitor the progress of all pupils in order to aid the identification of pupils with SEND. </a:t>
            </a:r>
          </a:p>
          <a:p>
            <a:pPr marL="171450" lvl="0" indent="-171450" hangingPunct="0">
              <a:spcAft>
                <a:spcPts val="0"/>
              </a:spcAft>
              <a:buFont typeface="Arial" panose="020B0604020202020204" pitchFamily="34" charset="0"/>
              <a:buChar char="•"/>
            </a:pPr>
            <a:endParaRPr lang="en-GB" sz="9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To make appropriate provision to overcome all barriers to learning and ensure pupils with SEND have full access to the National Curriculum. </a:t>
            </a:r>
          </a:p>
          <a:p>
            <a:pPr marL="171450" lvl="0" indent="-171450" hangingPunct="0">
              <a:spcAft>
                <a:spcPts val="0"/>
              </a:spcAft>
              <a:buFont typeface="Arial" panose="020B0604020202020204" pitchFamily="34" charset="0"/>
              <a:buChar char="•"/>
            </a:pPr>
            <a:endParaRPr lang="en-GB" sz="9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To work with parents to gain a better understanding of their child and involve them in all stages of their child’s education. </a:t>
            </a:r>
          </a:p>
          <a:p>
            <a:pPr marL="171450" lvl="0" indent="-171450" hangingPunct="0">
              <a:spcAft>
                <a:spcPts val="0"/>
              </a:spcAft>
              <a:buFont typeface="Arial" panose="020B0604020202020204" pitchFamily="34" charset="0"/>
              <a:buChar char="•"/>
            </a:pPr>
            <a:endParaRPr lang="en-GB" sz="9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To work in partnership with outside agencies when a pupils’ needs are unable to be met by the school alone. </a:t>
            </a:r>
          </a:p>
          <a:p>
            <a:pPr marL="171450" lvl="0" indent="-171450" hangingPunct="0">
              <a:spcAft>
                <a:spcPts val="0"/>
              </a:spcAft>
              <a:buFont typeface="Arial" panose="020B0604020202020204" pitchFamily="34" charset="0"/>
              <a:buChar char="•"/>
            </a:pPr>
            <a:endParaRPr lang="en-GB" sz="9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To create a school environment where pupils can contribute to their own learning by offering all pupils the opportunity to have a voice. </a:t>
            </a:r>
          </a:p>
          <a:p>
            <a:pPr marL="171450" lvl="0" indent="-171450" hangingPunct="0">
              <a:spcAft>
                <a:spcPts val="0"/>
              </a:spcAft>
              <a:buFont typeface="Arial" panose="020B0604020202020204" pitchFamily="34" charset="0"/>
              <a:buChar char="•"/>
            </a:pPr>
            <a:endParaRPr lang="en-GB" sz="9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hangingPunct="0">
              <a:spcAft>
                <a:spcPts val="0"/>
              </a:spcAft>
              <a:buFont typeface="Arial" panose="020B0604020202020204" pitchFamily="34" charset="0"/>
              <a:buChar char="•"/>
            </a:pPr>
            <a:r>
              <a:rPr lang="en-GB" sz="12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To provide support and advice for all staff working with pupils with special educational needs. </a:t>
            </a:r>
            <a:endParaRPr lang="en-GB" sz="1200"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8" name="Picture 17"/>
          <p:cNvPicPr/>
          <p:nvPr/>
        </p:nvPicPr>
        <p:blipFill>
          <a:blip r:embed="rId4"/>
          <a:stretch>
            <a:fillRect/>
          </a:stretch>
        </p:blipFill>
        <p:spPr>
          <a:xfrm>
            <a:off x="3516312" y="983673"/>
            <a:ext cx="5286375" cy="2914650"/>
          </a:xfrm>
          <a:prstGeom prst="rect">
            <a:avLst/>
          </a:prstGeom>
        </p:spPr>
      </p:pic>
      <p:pic>
        <p:nvPicPr>
          <p:cNvPr id="19" name="Picture 18"/>
          <p:cNvPicPr/>
          <p:nvPr/>
        </p:nvPicPr>
        <p:blipFill>
          <a:blip r:embed="rId5"/>
          <a:stretch>
            <a:fillRect/>
          </a:stretch>
        </p:blipFill>
        <p:spPr>
          <a:xfrm>
            <a:off x="3009900" y="4077294"/>
            <a:ext cx="6197600" cy="2579400"/>
          </a:xfrm>
          <a:prstGeom prst="rect">
            <a:avLst/>
          </a:prstGeom>
        </p:spPr>
      </p:pic>
      <p:sp>
        <p:nvSpPr>
          <p:cNvPr id="6" name="TextBox 5"/>
          <p:cNvSpPr txBox="1"/>
          <p:nvPr/>
        </p:nvSpPr>
        <p:spPr>
          <a:xfrm>
            <a:off x="3792619" y="4068819"/>
            <a:ext cx="1666793" cy="430887"/>
          </a:xfrm>
          <a:prstGeom prst="rect">
            <a:avLst/>
          </a:prstGeom>
          <a:noFill/>
        </p:spPr>
        <p:txBody>
          <a:bodyPr wrap="square" numCol="1" rtlCol="0">
            <a:spAutoFit/>
          </a:bodyPr>
          <a:lstStyle/>
          <a:p>
            <a:pPr algn="ctr"/>
            <a:r>
              <a:rPr lang="en-GB" altLang="en-GB" sz="1100" b="1" dirty="0">
                <a:solidFill>
                  <a:srgbClr val="002060"/>
                </a:solidFill>
                <a:cs typeface="MV Boli" pitchFamily="2" charset="0"/>
              </a:rPr>
              <a:t>Reduce barriers to learning</a:t>
            </a:r>
          </a:p>
        </p:txBody>
      </p:sp>
      <p:sp>
        <p:nvSpPr>
          <p:cNvPr id="5" name="TextBox 4"/>
          <p:cNvSpPr txBox="1"/>
          <p:nvPr/>
        </p:nvSpPr>
        <p:spPr>
          <a:xfrm>
            <a:off x="2965331" y="4772838"/>
            <a:ext cx="1854091" cy="430887"/>
          </a:xfrm>
          <a:prstGeom prst="rect">
            <a:avLst/>
          </a:prstGeom>
          <a:noFill/>
        </p:spPr>
        <p:txBody>
          <a:bodyPr wrap="square" numCol="1" rtlCol="0">
            <a:spAutoFit/>
          </a:bodyPr>
          <a:lstStyle/>
          <a:p>
            <a:pPr algn="ctr"/>
            <a:r>
              <a:rPr lang="en-GB" altLang="en-GB" sz="1100" b="1" dirty="0">
                <a:solidFill>
                  <a:srgbClr val="002060"/>
                </a:solidFill>
                <a:cs typeface="MV Boli" pitchFamily="2" charset="0"/>
              </a:rPr>
              <a:t>Make reasonable adjustments</a:t>
            </a:r>
          </a:p>
        </p:txBody>
      </p:sp>
      <p:sp>
        <p:nvSpPr>
          <p:cNvPr id="8" name="TextBox 7"/>
          <p:cNvSpPr txBox="1"/>
          <p:nvPr/>
        </p:nvSpPr>
        <p:spPr>
          <a:xfrm>
            <a:off x="5212131" y="4819937"/>
            <a:ext cx="1793137" cy="430887"/>
          </a:xfrm>
          <a:prstGeom prst="rect">
            <a:avLst/>
          </a:prstGeom>
          <a:noFill/>
        </p:spPr>
        <p:txBody>
          <a:bodyPr wrap="square" numCol="1" rtlCol="0">
            <a:spAutoFit/>
          </a:bodyPr>
          <a:lstStyle/>
          <a:p>
            <a:pPr algn="ctr"/>
            <a:r>
              <a:rPr lang="en-GB" altLang="en-GB" sz="1100" b="1" dirty="0">
                <a:solidFill>
                  <a:srgbClr val="002060"/>
                </a:solidFill>
                <a:cs typeface="MV Boli" pitchFamily="2" charset="0"/>
              </a:rPr>
              <a:t>Secure specialist provision as needed</a:t>
            </a:r>
          </a:p>
        </p:txBody>
      </p:sp>
      <p:sp>
        <p:nvSpPr>
          <p:cNvPr id="7" name="TextBox 6"/>
          <p:cNvSpPr txBox="1"/>
          <p:nvPr/>
        </p:nvSpPr>
        <p:spPr>
          <a:xfrm>
            <a:off x="5390598" y="4063791"/>
            <a:ext cx="1436201" cy="430887"/>
          </a:xfrm>
          <a:prstGeom prst="rect">
            <a:avLst/>
          </a:prstGeom>
          <a:noFill/>
        </p:spPr>
        <p:txBody>
          <a:bodyPr wrap="square" numCol="1" rtlCol="0">
            <a:spAutoFit/>
          </a:bodyPr>
          <a:lstStyle/>
          <a:p>
            <a:pPr algn="ctr"/>
            <a:r>
              <a:rPr lang="en-GB" altLang="en-GB" sz="1100" b="1" dirty="0">
                <a:solidFill>
                  <a:srgbClr val="002060"/>
                </a:solidFill>
                <a:cs typeface="MV Boli" pitchFamily="2" charset="0"/>
              </a:rPr>
              <a:t>Support engagement in all activities</a:t>
            </a:r>
          </a:p>
        </p:txBody>
      </p:sp>
      <p:sp>
        <p:nvSpPr>
          <p:cNvPr id="10" name="TextBox 9"/>
          <p:cNvSpPr txBox="1"/>
          <p:nvPr/>
        </p:nvSpPr>
        <p:spPr>
          <a:xfrm>
            <a:off x="7303325" y="4688199"/>
            <a:ext cx="2069275" cy="600164"/>
          </a:xfrm>
          <a:prstGeom prst="rect">
            <a:avLst/>
          </a:prstGeom>
          <a:noFill/>
        </p:spPr>
        <p:txBody>
          <a:bodyPr wrap="square" numCol="1" rtlCol="0">
            <a:spAutoFit/>
          </a:bodyPr>
          <a:lstStyle/>
          <a:p>
            <a:pPr algn="ctr"/>
            <a:r>
              <a:rPr lang="en-GB" altLang="en-GB" sz="1100" b="1" dirty="0">
                <a:solidFill>
                  <a:srgbClr val="002060"/>
                </a:solidFill>
                <a:cs typeface="MV Boli" pitchFamily="2" charset="0"/>
              </a:rPr>
              <a:t>Work cooperatively with parents, young people and outside agencies</a:t>
            </a:r>
          </a:p>
        </p:txBody>
      </p:sp>
      <p:sp>
        <p:nvSpPr>
          <p:cNvPr id="11" name="TextBox 10"/>
          <p:cNvSpPr txBox="1"/>
          <p:nvPr/>
        </p:nvSpPr>
        <p:spPr>
          <a:xfrm>
            <a:off x="7005268" y="4088258"/>
            <a:ext cx="1209500" cy="430887"/>
          </a:xfrm>
          <a:prstGeom prst="rect">
            <a:avLst/>
          </a:prstGeom>
          <a:noFill/>
        </p:spPr>
        <p:txBody>
          <a:bodyPr wrap="square" numCol="1" rtlCol="0">
            <a:spAutoFit/>
          </a:bodyPr>
          <a:lstStyle/>
          <a:p>
            <a:pPr algn="ctr"/>
            <a:r>
              <a:rPr lang="en-GB" altLang="en-GB" sz="1100" b="1" dirty="0">
                <a:solidFill>
                  <a:srgbClr val="002060"/>
                </a:solidFill>
                <a:cs typeface="MV Boli" pitchFamily="2" charset="0"/>
              </a:rPr>
              <a:t>Support medical needs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4282430" y="5885234"/>
            <a:ext cx="3041084" cy="905927"/>
          </a:xfrm>
          <a:prstGeom prst="rect">
            <a:avLst/>
          </a:prstGeom>
          <a:noFill/>
        </p:spPr>
      </p:pic>
      <p:sp>
        <p:nvSpPr>
          <p:cNvPr id="4" name="Title 3"/>
          <p:cNvSpPr>
            <a:spLocks noGrp="1"/>
          </p:cNvSpPr>
          <p:nvPr>
            <p:ph type="title"/>
          </p:nvPr>
        </p:nvSpPr>
        <p:spPr>
          <a:xfrm>
            <a:off x="470358" y="60435"/>
            <a:ext cx="10515600" cy="524337"/>
          </a:xfrm>
        </p:spPr>
        <p:txBody>
          <a:bodyPr numCol="1">
            <a:noAutofit/>
          </a:bodyPr>
          <a:lstStyle/>
          <a:p>
            <a:pPr algn="ctr"/>
            <a:r>
              <a:rPr lang="en-GB" altLang="en-GB" sz="2800" dirty="0">
                <a:solidFill>
                  <a:srgbClr val="002060"/>
                </a:solidFill>
                <a:latin typeface="Arial Rounded MT Bold" panose="020F0704030504030204" pitchFamily="34" charset="0"/>
                <a:cs typeface="MV Boli" panose="02000500030200090000" pitchFamily="2" charset="0"/>
              </a:rPr>
              <a:t>Identifying Special Educational Needs</a:t>
            </a:r>
          </a:p>
        </p:txBody>
      </p:sp>
      <p:sp>
        <p:nvSpPr>
          <p:cNvPr id="6" name="TextBox 5"/>
          <p:cNvSpPr txBox="1"/>
          <p:nvPr/>
        </p:nvSpPr>
        <p:spPr>
          <a:xfrm>
            <a:off x="242110" y="2216951"/>
            <a:ext cx="6359235" cy="1708160"/>
          </a:xfrm>
          <a:prstGeom prst="rect">
            <a:avLst/>
          </a:prstGeom>
          <a:noFill/>
        </p:spPr>
        <p:txBody>
          <a:bodyPr wrap="square" numCol="1" rtlCol="0">
            <a:spAutoFit/>
          </a:bodyPr>
          <a:lstStyle/>
          <a:p>
            <a:r>
              <a:rPr lang="en-GB" altLang="en-GB" sz="1050" dirty="0">
                <a:solidFill>
                  <a:srgbClr val="0070C0"/>
                </a:solidFill>
              </a:rPr>
              <a:t>Children, or young people, who require teaching or support that is </a:t>
            </a:r>
            <a:r>
              <a:rPr lang="en-GB" altLang="en-GB" sz="1050" b="1" dirty="0">
                <a:solidFill>
                  <a:srgbClr val="0070C0"/>
                </a:solidFill>
              </a:rPr>
              <a:t>additional</a:t>
            </a:r>
            <a:r>
              <a:rPr lang="en-GB" altLang="en-GB" sz="1050" dirty="0">
                <a:solidFill>
                  <a:srgbClr val="0070C0"/>
                </a:solidFill>
              </a:rPr>
              <a:t>, or </a:t>
            </a:r>
            <a:r>
              <a:rPr lang="en-GB" altLang="en-GB" sz="1050" b="1" dirty="0">
                <a:solidFill>
                  <a:srgbClr val="0070C0"/>
                </a:solidFill>
              </a:rPr>
              <a:t>different</a:t>
            </a:r>
            <a:r>
              <a:rPr lang="en-GB" altLang="en-GB" sz="1050" dirty="0">
                <a:solidFill>
                  <a:srgbClr val="0070C0"/>
                </a:solidFill>
              </a:rPr>
              <a:t>, in order to make progress in line with their peers, are classified as having special educational needs.  This may in some cases include a specifically diagnosed condition or disability.  Identification may be via transition information from previous schools, via reports from external professionals, or through assessments carried out in school.</a:t>
            </a:r>
          </a:p>
          <a:p>
            <a:endParaRPr lang="en-GB" altLang="en-GB" sz="1050" dirty="0">
              <a:solidFill>
                <a:srgbClr val="0070C0"/>
              </a:solidFill>
            </a:endParaRPr>
          </a:p>
          <a:p>
            <a:r>
              <a:rPr lang="en-GB" altLang="en-GB" sz="1050" dirty="0">
                <a:solidFill>
                  <a:srgbClr val="0070C0"/>
                </a:solidFill>
              </a:rPr>
              <a:t>Our admission procedures ensure that we are able to identify and consider any specific needs for new children and then we plan the provision required to support those needs.  This includes consideration of:</a:t>
            </a:r>
          </a:p>
          <a:p>
            <a:pPr marL="285750" indent="-285750">
              <a:buFont typeface="Arial" panose="020B0604020202020204" pitchFamily="34" charset="0"/>
              <a:buChar char="•"/>
            </a:pPr>
            <a:r>
              <a:rPr lang="en-GB" altLang="en-GB" sz="1050" dirty="0">
                <a:solidFill>
                  <a:srgbClr val="0070C0"/>
                </a:solidFill>
              </a:rPr>
              <a:t>Physical accessibility and environmental resources</a:t>
            </a:r>
          </a:p>
          <a:p>
            <a:pPr marL="285750" indent="-285750">
              <a:buFont typeface="Arial" panose="020B0604020202020204" pitchFamily="34" charset="0"/>
              <a:buChar char="•"/>
            </a:pPr>
            <a:r>
              <a:rPr lang="en-GB" altLang="en-GB" sz="1050" dirty="0">
                <a:solidFill>
                  <a:srgbClr val="0070C0"/>
                </a:solidFill>
              </a:rPr>
              <a:t>Accessibility of the curriculum, to include the use of assistive technology </a:t>
            </a:r>
          </a:p>
          <a:p>
            <a:pPr marL="285750" indent="-285750">
              <a:buFont typeface="Arial" panose="020B0604020202020204" pitchFamily="34" charset="0"/>
              <a:buChar char="•"/>
            </a:pPr>
            <a:r>
              <a:rPr lang="en-GB" altLang="en-GB" sz="1050" dirty="0">
                <a:solidFill>
                  <a:srgbClr val="0070C0"/>
                </a:solidFill>
              </a:rPr>
              <a:t>Inclusion in extra-curricular activities</a:t>
            </a:r>
          </a:p>
        </p:txBody>
      </p:sp>
      <p:sp>
        <p:nvSpPr>
          <p:cNvPr id="7" name="Rounded Rectangle 6"/>
          <p:cNvSpPr/>
          <p:nvPr/>
        </p:nvSpPr>
        <p:spPr>
          <a:xfrm>
            <a:off x="6995476" y="2095985"/>
            <a:ext cx="1632199" cy="910399"/>
          </a:xfrm>
          <a:prstGeom prst="roundRect">
            <a:avLst/>
          </a:prstGeom>
          <a:solidFill>
            <a:schemeClr val="accent1">
              <a:lumMod val="40000"/>
              <a:lumOff val="60000"/>
            </a:schemeClr>
          </a:solidFill>
          <a:ln w="28575">
            <a:solidFill>
              <a:srgbClr val="002060"/>
            </a:solidFill>
          </a:ln>
        </p:spPr>
        <p:style>
          <a:lnRef idx="1">
            <a:schemeClr val="accent3"/>
          </a:lnRef>
          <a:fillRef idx="2">
            <a:schemeClr val="accent3"/>
          </a:fillRef>
          <a:effectRef idx="1">
            <a:schemeClr val="accent3"/>
          </a:effectRef>
          <a:fontRef idx="minor">
            <a:schemeClr val="dk1"/>
          </a:fontRef>
        </p:style>
        <p:txBody>
          <a:bodyPr numCol="1" rtlCol="0" anchor="ctr"/>
          <a:lstStyle/>
          <a:p>
            <a:pPr algn="ctr"/>
            <a:r>
              <a:rPr lang="en-GB" altLang="en-GB" sz="1100" b="1" dirty="0">
                <a:solidFill>
                  <a:srgbClr val="002060"/>
                </a:solidFill>
              </a:rPr>
              <a:t>Short term needs/slow progress </a:t>
            </a:r>
          </a:p>
        </p:txBody>
      </p:sp>
      <p:sp>
        <p:nvSpPr>
          <p:cNvPr id="9" name="Rounded Rectangle 8"/>
          <p:cNvSpPr/>
          <p:nvPr/>
        </p:nvSpPr>
        <p:spPr>
          <a:xfrm>
            <a:off x="8702823" y="2086412"/>
            <a:ext cx="1632199" cy="910399"/>
          </a:xfrm>
          <a:prstGeom prst="roundRect">
            <a:avLst/>
          </a:prstGeom>
          <a:solidFill>
            <a:schemeClr val="accent1">
              <a:lumMod val="40000"/>
              <a:lumOff val="60000"/>
            </a:schemeClr>
          </a:solidFill>
          <a:ln w="28575">
            <a:solidFill>
              <a:srgbClr val="002060"/>
            </a:solidFill>
          </a:ln>
        </p:spPr>
        <p:style>
          <a:lnRef idx="1">
            <a:schemeClr val="accent5"/>
          </a:lnRef>
          <a:fillRef idx="2">
            <a:schemeClr val="accent5"/>
          </a:fillRef>
          <a:effectRef idx="1">
            <a:schemeClr val="accent5"/>
          </a:effectRef>
          <a:fontRef idx="minor">
            <a:schemeClr val="dk1"/>
          </a:fontRef>
        </p:style>
        <p:txBody>
          <a:bodyPr numCol="1" rtlCol="0" anchor="ctr"/>
          <a:lstStyle/>
          <a:p>
            <a:pPr algn="ctr"/>
            <a:r>
              <a:rPr lang="en-GB" altLang="en-GB" sz="1050" b="1" dirty="0">
                <a:solidFill>
                  <a:srgbClr val="002060"/>
                </a:solidFill>
              </a:rPr>
              <a:t>Specific diagnosis and/or medium-level support needs/lack of progress despite intervention</a:t>
            </a:r>
          </a:p>
        </p:txBody>
      </p:sp>
      <p:sp>
        <p:nvSpPr>
          <p:cNvPr id="11" name="Rounded Rectangle 10"/>
          <p:cNvSpPr/>
          <p:nvPr/>
        </p:nvSpPr>
        <p:spPr>
          <a:xfrm>
            <a:off x="10401981" y="2087762"/>
            <a:ext cx="1687580" cy="910399"/>
          </a:xfrm>
          <a:prstGeom prst="roundRect">
            <a:avLst/>
          </a:prstGeom>
          <a:solidFill>
            <a:schemeClr val="accent1">
              <a:lumMod val="40000"/>
              <a:lumOff val="60000"/>
            </a:schemeClr>
          </a:solidFill>
          <a:ln w="28575">
            <a:solidFill>
              <a:srgbClr val="002060"/>
            </a:solidFill>
          </a:ln>
        </p:spPr>
        <p:style>
          <a:lnRef idx="1">
            <a:schemeClr val="accent5"/>
          </a:lnRef>
          <a:fillRef idx="2">
            <a:schemeClr val="accent5"/>
          </a:fillRef>
          <a:effectRef idx="1">
            <a:schemeClr val="accent5"/>
          </a:effectRef>
          <a:fontRef idx="minor">
            <a:schemeClr val="dk1"/>
          </a:fontRef>
        </p:style>
        <p:txBody>
          <a:bodyPr numCol="1" rtlCol="0" anchor="ctr"/>
          <a:lstStyle/>
          <a:p>
            <a:pPr algn="ctr"/>
            <a:r>
              <a:rPr lang="en-GB" altLang="en-GB" sz="1050" b="1" dirty="0">
                <a:solidFill>
                  <a:srgbClr val="002060"/>
                </a:solidFill>
              </a:rPr>
              <a:t>Specific diagnosis </a:t>
            </a:r>
            <a:r>
              <a:rPr lang="en-GB" altLang="en-GB" sz="1000" b="1" dirty="0">
                <a:solidFill>
                  <a:srgbClr val="002060"/>
                </a:solidFill>
              </a:rPr>
              <a:t>and/or high-level support needed/ continued lack of progress despite intervention and outside agency </a:t>
            </a:r>
            <a:r>
              <a:rPr lang="en-GB" altLang="en-GB" sz="1050" b="1" dirty="0">
                <a:solidFill>
                  <a:srgbClr val="002060"/>
                </a:solidFill>
              </a:rPr>
              <a:t>involvement </a:t>
            </a:r>
          </a:p>
        </p:txBody>
      </p:sp>
      <p:sp>
        <p:nvSpPr>
          <p:cNvPr id="12" name="TextBox 11"/>
          <p:cNvSpPr txBox="1"/>
          <p:nvPr/>
        </p:nvSpPr>
        <p:spPr>
          <a:xfrm>
            <a:off x="836127" y="1159032"/>
            <a:ext cx="4591193" cy="369332"/>
          </a:xfrm>
          <a:prstGeom prst="rect">
            <a:avLst/>
          </a:prstGeom>
          <a:noFill/>
        </p:spPr>
        <p:txBody>
          <a:bodyPr wrap="none" numCol="1" rtlCol="0">
            <a:spAutoFit/>
          </a:bodyPr>
          <a:lstStyle/>
          <a:p>
            <a:pPr algn="ctr"/>
            <a:r>
              <a:rPr lang="en-GB" altLang="en-GB" dirty="0">
                <a:solidFill>
                  <a:srgbClr val="002060"/>
                </a:solidFill>
              </a:rPr>
              <a:t>There are four broad areas of need recognised</a:t>
            </a:r>
            <a:r>
              <a:rPr lang="en-GB" altLang="en-GB" dirty="0"/>
              <a:t>.</a:t>
            </a:r>
          </a:p>
        </p:txBody>
      </p:sp>
      <p:sp>
        <p:nvSpPr>
          <p:cNvPr id="13" name="Rounded Rectangle 12"/>
          <p:cNvSpPr/>
          <p:nvPr/>
        </p:nvSpPr>
        <p:spPr>
          <a:xfrm>
            <a:off x="125391" y="1551289"/>
            <a:ext cx="1421475" cy="575421"/>
          </a:xfrm>
          <a:prstGeom prst="round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w="12700">
            <a:solidFill>
              <a:srgbClr val="002060"/>
            </a:solidFill>
          </a:ln>
        </p:spPr>
        <p:style>
          <a:lnRef idx="0">
            <a:scrgbClr r="0" g="0" b="0"/>
          </a:lnRef>
          <a:fillRef idx="0">
            <a:scrgbClr r="0" g="0" b="0"/>
          </a:fillRef>
          <a:effectRef idx="0">
            <a:scrgbClr r="0" g="0" b="0"/>
          </a:effectRef>
          <a:fontRef idx="minor">
            <a:schemeClr val="lt1"/>
          </a:fontRef>
        </p:style>
        <p:txBody>
          <a:bodyPr numCol="1" rtlCol="0" anchor="ctr"/>
          <a:lstStyle/>
          <a:p>
            <a:pPr algn="ctr"/>
            <a:r>
              <a:rPr lang="en-GB" altLang="en-GB" sz="1200"/>
              <a:t>Cognition and Learning Needs</a:t>
            </a:r>
          </a:p>
        </p:txBody>
      </p:sp>
      <p:sp>
        <p:nvSpPr>
          <p:cNvPr id="14" name="Rounded Rectangle 13"/>
          <p:cNvSpPr/>
          <p:nvPr/>
        </p:nvSpPr>
        <p:spPr>
          <a:xfrm>
            <a:off x="1597085" y="1559600"/>
            <a:ext cx="1824643" cy="575421"/>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w="19050">
            <a:solidFill>
              <a:srgbClr val="00B050"/>
            </a:solidFill>
          </a:ln>
        </p:spPr>
        <p:style>
          <a:lnRef idx="0">
            <a:scrgbClr r="0" g="0" b="0"/>
          </a:lnRef>
          <a:fillRef idx="0">
            <a:scrgbClr r="0" g="0" b="0"/>
          </a:fillRef>
          <a:effectRef idx="0">
            <a:scrgbClr r="0" g="0" b="0"/>
          </a:effectRef>
          <a:fontRef idx="minor">
            <a:schemeClr val="lt1"/>
          </a:fontRef>
        </p:style>
        <p:txBody>
          <a:bodyPr numCol="1" rtlCol="0" anchor="ctr"/>
          <a:lstStyle/>
          <a:p>
            <a:pPr algn="ctr"/>
            <a:r>
              <a:rPr lang="en-GB" altLang="en-GB" sz="1200"/>
              <a:t>Speech, Language and Communication Needs</a:t>
            </a:r>
          </a:p>
        </p:txBody>
      </p:sp>
      <p:sp>
        <p:nvSpPr>
          <p:cNvPr id="15" name="Rounded Rectangle 14"/>
          <p:cNvSpPr/>
          <p:nvPr/>
        </p:nvSpPr>
        <p:spPr>
          <a:xfrm>
            <a:off x="5346809" y="1558631"/>
            <a:ext cx="1421475" cy="575421"/>
          </a:xfrm>
          <a:prstGeom prst="round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tx1"/>
            </a:solidFill>
          </a:ln>
        </p:spPr>
        <p:style>
          <a:lnRef idx="0">
            <a:scrgbClr r="0" g="0" b="0"/>
          </a:lnRef>
          <a:fillRef idx="0">
            <a:scrgbClr r="0" g="0" b="0"/>
          </a:fillRef>
          <a:effectRef idx="0">
            <a:scrgbClr r="0" g="0" b="0"/>
          </a:effectRef>
          <a:fontRef idx="minor">
            <a:schemeClr val="lt1"/>
          </a:fontRef>
        </p:style>
        <p:txBody>
          <a:bodyPr numCol="1" rtlCol="0" anchor="ctr"/>
          <a:lstStyle/>
          <a:p>
            <a:pPr algn="ctr"/>
            <a:r>
              <a:rPr lang="en-GB" altLang="en-GB" sz="1200"/>
              <a:t>Physical and Medical Needs</a:t>
            </a:r>
          </a:p>
        </p:txBody>
      </p:sp>
      <p:sp>
        <p:nvSpPr>
          <p:cNvPr id="16" name="Rounded Rectangle 15"/>
          <p:cNvSpPr/>
          <p:nvPr/>
        </p:nvSpPr>
        <p:spPr>
          <a:xfrm>
            <a:off x="3471947" y="1559600"/>
            <a:ext cx="1824643" cy="575421"/>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w="19050">
            <a:solidFill>
              <a:schemeClr val="accent2">
                <a:lumMod val="75000"/>
              </a:schemeClr>
            </a:solidFill>
          </a:ln>
        </p:spPr>
        <p:style>
          <a:lnRef idx="0">
            <a:scrgbClr r="0" g="0" b="0"/>
          </a:lnRef>
          <a:fillRef idx="0">
            <a:scrgbClr r="0" g="0" b="0"/>
          </a:fillRef>
          <a:effectRef idx="0">
            <a:scrgbClr r="0" g="0" b="0"/>
          </a:effectRef>
          <a:fontRef idx="minor">
            <a:schemeClr val="lt1"/>
          </a:fontRef>
        </p:style>
        <p:txBody>
          <a:bodyPr numCol="1" rtlCol="0" anchor="ctr"/>
          <a:lstStyle/>
          <a:p>
            <a:pPr algn="ctr"/>
            <a:r>
              <a:rPr lang="en-GB" altLang="en-GB" sz="1200"/>
              <a:t>Social, Emotional and Mental Health Needs</a:t>
            </a:r>
          </a:p>
        </p:txBody>
      </p:sp>
      <p:sp>
        <p:nvSpPr>
          <p:cNvPr id="17" name="TextBox 16"/>
          <p:cNvSpPr txBox="1"/>
          <p:nvPr/>
        </p:nvSpPr>
        <p:spPr>
          <a:xfrm>
            <a:off x="4615639" y="5623624"/>
            <a:ext cx="2225038" cy="261610"/>
          </a:xfrm>
          <a:prstGeom prst="rect">
            <a:avLst/>
          </a:prstGeom>
          <a:solidFill>
            <a:srgbClr val="7030A0"/>
          </a:solidFill>
        </p:spPr>
        <p:txBody>
          <a:bodyPr wrap="square" numCol="1" rtlCol="0">
            <a:spAutoFit/>
          </a:bodyPr>
          <a:lstStyle/>
          <a:p>
            <a:r>
              <a:rPr lang="en-GB" altLang="en-GB" sz="1100" dirty="0">
                <a:solidFill>
                  <a:schemeClr val="bg1"/>
                </a:solidFill>
                <a:latin typeface="MV Boli" panose="02000500030200090000" pitchFamily="2" charset="0"/>
                <a:cs typeface="MV Boli" panose="02000500030200090000" pitchFamily="2" charset="0"/>
              </a:rPr>
              <a:t>Click below to return to menu</a:t>
            </a:r>
          </a:p>
        </p:txBody>
      </p:sp>
      <p:sp>
        <p:nvSpPr>
          <p:cNvPr id="3" name="Left-Right Arrow 2"/>
          <p:cNvSpPr/>
          <p:nvPr/>
        </p:nvSpPr>
        <p:spPr>
          <a:xfrm>
            <a:off x="6741968" y="3079638"/>
            <a:ext cx="5368636" cy="917079"/>
          </a:xfrm>
          <a:prstGeom prst="leftRightArrow">
            <a:avLst/>
          </a:prstGeom>
          <a:ln w="28575">
            <a:solidFill>
              <a:srgbClr val="002060"/>
            </a:solidFill>
          </a:ln>
        </p:spPr>
        <p:txBody>
          <a:bodyPr wrap="square">
            <a:spAutoFit/>
          </a:bodyPr>
          <a:lstStyle/>
          <a:p>
            <a:pPr algn="ctr"/>
            <a:r>
              <a:rPr lang="en-GB" altLang="en-GB" sz="1200" dirty="0">
                <a:solidFill>
                  <a:srgbClr val="002060"/>
                </a:solidFill>
              </a:rPr>
              <a:t>Children and young people may move along the support pathway to best support their needs at that time</a:t>
            </a:r>
            <a:endParaRPr lang="en-GB" sz="1200" dirty="0">
              <a:solidFill>
                <a:srgbClr val="002060"/>
              </a:solidFill>
            </a:endParaRPr>
          </a:p>
        </p:txBody>
      </p:sp>
      <p:sp>
        <p:nvSpPr>
          <p:cNvPr id="20" name="Rectangle 19"/>
          <p:cNvSpPr/>
          <p:nvPr/>
        </p:nvSpPr>
        <p:spPr>
          <a:xfrm>
            <a:off x="2209425" y="4153789"/>
            <a:ext cx="2102090" cy="2503249"/>
          </a:xfrm>
          <a:prstGeom prst="rect">
            <a:avLst/>
          </a:prstGeom>
          <a:ln w="19050">
            <a:solidFill>
              <a:srgbClr val="00B050"/>
            </a:solidFill>
          </a:ln>
        </p:spPr>
        <p:style>
          <a:lnRef idx="2">
            <a:schemeClr val="accent6"/>
          </a:lnRef>
          <a:fillRef idx="1">
            <a:schemeClr val="lt1"/>
          </a:fillRef>
          <a:effectRef idx="0">
            <a:schemeClr val="accent6"/>
          </a:effectRef>
          <a:fontRef idx="minor">
            <a:schemeClr val="dk1"/>
          </a:fontRef>
        </p:style>
        <p:txBody>
          <a:bodyPr wrap="square">
            <a:spAutoFit/>
          </a:bodyPr>
          <a:lstStyle/>
          <a:p>
            <a:pPr>
              <a:spcAft>
                <a:spcPts val="1000"/>
              </a:spcAft>
            </a:pPr>
            <a:r>
              <a:rPr lang="en-GB" sz="1000" b="1" dirty="0">
                <a:solidFill>
                  <a:srgbClr val="0070C0"/>
                </a:solidFill>
                <a:latin typeface="Calibri" panose="020F0502020204030204" pitchFamily="34" charset="0"/>
                <a:ea typeface="Times New Roman" panose="02020603050405020304" pitchFamily="18" charset="0"/>
              </a:rPr>
              <a:t>Speech, Language and Communication Needs </a:t>
            </a:r>
            <a:r>
              <a:rPr lang="en-GB" sz="1000" dirty="0">
                <a:solidFill>
                  <a:srgbClr val="0070C0"/>
                </a:solidFill>
                <a:latin typeface="Calibri" panose="020F0502020204030204" pitchFamily="34" charset="0"/>
                <a:ea typeface="Times New Roman" panose="02020603050405020304" pitchFamily="18" charset="0"/>
              </a:rPr>
              <a:t>present a difficulty in communicating with others. This may be due to difficulty saying what they want to, understanding what is being said, or not understanding the rules of communication. </a:t>
            </a:r>
          </a:p>
          <a:p>
            <a:pPr>
              <a:spcAft>
                <a:spcPts val="1000"/>
              </a:spcAft>
            </a:pPr>
            <a:r>
              <a:rPr lang="en-GB" sz="1000" dirty="0">
                <a:solidFill>
                  <a:srgbClr val="0070C0"/>
                </a:solidFill>
                <a:latin typeface="Calibri" panose="020F0502020204030204" pitchFamily="34" charset="0"/>
                <a:ea typeface="Times New Roman" panose="02020603050405020304" pitchFamily="18" charset="0"/>
              </a:rPr>
              <a:t>Includes: Autism Spectrum Needs, ADHD, some physical disabilities, attachment needs.</a:t>
            </a:r>
          </a:p>
          <a:p>
            <a:pPr>
              <a:spcAft>
                <a:spcPts val="1000"/>
              </a:spcAft>
            </a:pPr>
            <a:r>
              <a:rPr lang="en-GB" sz="1000" dirty="0">
                <a:solidFill>
                  <a:srgbClr val="0070C0"/>
                </a:solidFill>
                <a:latin typeface="Calibri" panose="020F0502020204030204" pitchFamily="34" charset="0"/>
                <a:ea typeface="Times New Roman" panose="02020603050405020304" pitchFamily="18" charset="0"/>
              </a:rPr>
              <a:t>Children who speak English as an additional language may also benefit from communication support.</a:t>
            </a:r>
          </a:p>
        </p:txBody>
      </p:sp>
      <p:sp>
        <p:nvSpPr>
          <p:cNvPr id="21" name="Rectangle 20"/>
          <p:cNvSpPr/>
          <p:nvPr/>
        </p:nvSpPr>
        <p:spPr>
          <a:xfrm>
            <a:off x="125391" y="4153789"/>
            <a:ext cx="1928553" cy="2513509"/>
          </a:xfrm>
          <a:prstGeom prst="rect">
            <a:avLst/>
          </a:prstGeom>
          <a:ln w="28575"/>
        </p:spPr>
        <p:style>
          <a:lnRef idx="2">
            <a:schemeClr val="accent1"/>
          </a:lnRef>
          <a:fillRef idx="1">
            <a:schemeClr val="lt1"/>
          </a:fillRef>
          <a:effectRef idx="0">
            <a:schemeClr val="accent1"/>
          </a:effectRef>
          <a:fontRef idx="minor">
            <a:schemeClr val="dk1"/>
          </a:fontRef>
        </p:style>
        <p:txBody>
          <a:bodyPr wrap="square">
            <a:spAutoFit/>
          </a:bodyPr>
          <a:lstStyle/>
          <a:p>
            <a:pPr>
              <a:spcAft>
                <a:spcPts val="1000"/>
              </a:spcAft>
            </a:pPr>
            <a:r>
              <a:rPr lang="en-GB" sz="1000" b="1" dirty="0">
                <a:solidFill>
                  <a:srgbClr val="0070C0"/>
                </a:solidFill>
                <a:latin typeface="Calibri" panose="020F0502020204030204" pitchFamily="34" charset="0"/>
                <a:ea typeface="Times New Roman" panose="02020603050405020304" pitchFamily="18" charset="0"/>
              </a:rPr>
              <a:t>Cognition and Learning Needs</a:t>
            </a:r>
            <a:r>
              <a:rPr lang="en-GB" sz="1000" dirty="0">
                <a:solidFill>
                  <a:srgbClr val="0070C0"/>
                </a:solidFill>
                <a:latin typeface="Calibri" panose="020F0502020204030204" pitchFamily="34" charset="0"/>
                <a:ea typeface="Times New Roman" panose="02020603050405020304" pitchFamily="18" charset="0"/>
              </a:rPr>
              <a:t> cover a wide range of needs, including moderate learning difficulties (MLD), severe learning difficulties (SLD), global difficulties, through to profound and multiple learning difficulties (PMLD), where children are likely to have severe and complex learning difficulties as well as a some physical disability or sensory impairments. </a:t>
            </a:r>
            <a:endParaRPr lang="en-GB" sz="1000" dirty="0">
              <a:solidFill>
                <a:srgbClr val="0070C0"/>
              </a:solidFill>
              <a:latin typeface="Arial" panose="020B0604020202020204" pitchFamily="34" charset="0"/>
              <a:ea typeface="Times New Roman" panose="02020603050405020304" pitchFamily="18" charset="0"/>
            </a:endParaRPr>
          </a:p>
          <a:p>
            <a:r>
              <a:rPr lang="en-GB" sz="1000" dirty="0">
                <a:solidFill>
                  <a:srgbClr val="0070C0"/>
                </a:solidFill>
                <a:latin typeface="Calibri" panose="020F0502020204030204" pitchFamily="34" charset="0"/>
                <a:ea typeface="Times New Roman" panose="02020603050405020304" pitchFamily="18" charset="0"/>
              </a:rPr>
              <a:t>This includes: dyslexia, dyspraxia, dyscalculia, visual stress. </a:t>
            </a:r>
          </a:p>
          <a:p>
            <a:pPr>
              <a:spcAft>
                <a:spcPts val="1200"/>
              </a:spcAft>
            </a:pPr>
            <a:endParaRPr lang="en-GB" sz="700" dirty="0">
              <a:solidFill>
                <a:srgbClr val="002060"/>
              </a:solidFill>
              <a:latin typeface="Calibri" panose="020F0502020204030204" pitchFamily="34" charset="0"/>
              <a:ea typeface="Times New Roman" panose="02020603050405020304" pitchFamily="18" charset="0"/>
            </a:endParaRPr>
          </a:p>
        </p:txBody>
      </p:sp>
      <p:sp>
        <p:nvSpPr>
          <p:cNvPr id="22" name="Rectangle 21"/>
          <p:cNvSpPr/>
          <p:nvPr/>
        </p:nvSpPr>
        <p:spPr>
          <a:xfrm>
            <a:off x="7306121" y="4153789"/>
            <a:ext cx="2245203" cy="2554545"/>
          </a:xfrm>
          <a:prstGeom prst="rect">
            <a:avLst/>
          </a:prstGeom>
          <a:ln w="19050"/>
        </p:spPr>
        <p:style>
          <a:lnRef idx="2">
            <a:schemeClr val="accent2"/>
          </a:lnRef>
          <a:fillRef idx="1">
            <a:schemeClr val="lt1"/>
          </a:fillRef>
          <a:effectRef idx="0">
            <a:schemeClr val="accent2"/>
          </a:effectRef>
          <a:fontRef idx="minor">
            <a:schemeClr val="dk1"/>
          </a:fontRef>
        </p:style>
        <p:txBody>
          <a:bodyPr wrap="square">
            <a:spAutoFit/>
          </a:bodyPr>
          <a:lstStyle/>
          <a:p>
            <a:pPr>
              <a:spcAft>
                <a:spcPts val="1200"/>
              </a:spcAft>
            </a:pPr>
            <a:r>
              <a:rPr lang="en-GB" sz="1000" b="1" dirty="0">
                <a:solidFill>
                  <a:srgbClr val="0070C0"/>
                </a:solidFill>
                <a:latin typeface="Calibri" panose="020F0502020204030204" pitchFamily="34" charset="0"/>
                <a:ea typeface="Times New Roman" panose="02020603050405020304" pitchFamily="18" charset="0"/>
              </a:rPr>
              <a:t>Social, Emotional and Mental Health difficulties </a:t>
            </a:r>
            <a:r>
              <a:rPr lang="en-GB" sz="1000" dirty="0">
                <a:solidFill>
                  <a:srgbClr val="0070C0"/>
                </a:solidFill>
                <a:latin typeface="Calibri" panose="020F0502020204030204" pitchFamily="34" charset="0"/>
                <a:ea typeface="Times New Roman" panose="02020603050405020304" pitchFamily="18" charset="0"/>
              </a:rPr>
              <a:t>can manifest in many ways. These may include becoming withdrawn or isolated, as well as displaying challenging, disruptive or disturbing behaviour. These behaviours may reflect underlying mental health difficulties such as anxiety or depression, self-harming, substance misuse, eating disorders or physical symptoms that are medically unexplained. Other children and young people may have disorders such as attention deficit disorder, attention deficit hyperactive disorder or attachment disorder. </a:t>
            </a:r>
            <a:endParaRPr lang="en-GB" sz="1000" dirty="0">
              <a:solidFill>
                <a:srgbClr val="0070C0"/>
              </a:solidFill>
              <a:latin typeface="Arial" panose="020B0604020202020204" pitchFamily="34" charset="0"/>
              <a:ea typeface="Times New Roman" panose="02020603050405020304" pitchFamily="18" charset="0"/>
            </a:endParaRPr>
          </a:p>
        </p:txBody>
      </p:sp>
      <p:sp>
        <p:nvSpPr>
          <p:cNvPr id="24" name="Rectangle 23"/>
          <p:cNvSpPr/>
          <p:nvPr/>
        </p:nvSpPr>
        <p:spPr>
          <a:xfrm>
            <a:off x="9712538" y="4153789"/>
            <a:ext cx="2192950" cy="2585323"/>
          </a:xfrm>
          <a:prstGeom prst="rect">
            <a:avLst/>
          </a:prstGeom>
          <a:ln w="19050"/>
        </p:spPr>
        <p:style>
          <a:lnRef idx="2">
            <a:schemeClr val="accent3"/>
          </a:lnRef>
          <a:fillRef idx="1">
            <a:schemeClr val="lt1"/>
          </a:fillRef>
          <a:effectRef idx="0">
            <a:schemeClr val="accent3"/>
          </a:effectRef>
          <a:fontRef idx="minor">
            <a:schemeClr val="dk1"/>
          </a:fontRef>
        </p:style>
        <p:txBody>
          <a:bodyPr wrap="square">
            <a:spAutoFit/>
          </a:bodyPr>
          <a:lstStyle/>
          <a:p>
            <a:r>
              <a:rPr lang="en-GB" sz="1000" b="1" dirty="0">
                <a:solidFill>
                  <a:srgbClr val="0070C0"/>
                </a:solidFill>
                <a:latin typeface="Calibri" panose="020F0502020204030204" pitchFamily="34" charset="0"/>
                <a:ea typeface="Times New Roman" panose="02020603050405020304" pitchFamily="18" charset="0"/>
              </a:rPr>
              <a:t>Sensory and/or Physical needs </a:t>
            </a:r>
            <a:r>
              <a:rPr lang="en-GB" sz="1000" dirty="0">
                <a:solidFill>
                  <a:srgbClr val="0070C0"/>
                </a:solidFill>
                <a:latin typeface="Calibri" panose="020F0502020204030204" pitchFamily="34" charset="0"/>
                <a:ea typeface="Times New Roman" panose="02020603050405020304" pitchFamily="18" charset="0"/>
              </a:rPr>
              <a:t>include</a:t>
            </a:r>
            <a:r>
              <a:rPr lang="en-GB" sz="1000" b="1" dirty="0">
                <a:solidFill>
                  <a:srgbClr val="0070C0"/>
                </a:solidFill>
                <a:latin typeface="Calibri" panose="020F0502020204030204" pitchFamily="34" charset="0"/>
                <a:ea typeface="Times New Roman" panose="02020603050405020304" pitchFamily="18" charset="0"/>
              </a:rPr>
              <a:t> </a:t>
            </a:r>
            <a:r>
              <a:rPr lang="en-GB" sz="1000" dirty="0">
                <a:solidFill>
                  <a:srgbClr val="0070C0"/>
                </a:solidFill>
                <a:latin typeface="Calibri" panose="020F0502020204030204" pitchFamily="34" charset="0"/>
                <a:ea typeface="Times New Roman" panose="02020603050405020304" pitchFamily="18" charset="0"/>
              </a:rPr>
              <a:t>disabilities that prevent or hinder them from making use of the educational facilities generally provided. These difficulties can be age related and may fluctuate over time. This includes vision impairment (VI), hearing impairment (HI) or a multi-sensory impairment (MSI). Children and young people with an MSI have a combination of vision and hearing difficulties. Some children and young people with a physical disability (PD) require additional ongoing support and equipment to access all the opportunities available to their peers. </a:t>
            </a:r>
          </a:p>
          <a:p>
            <a:endParaRPr lang="en-GB" sz="200" dirty="0">
              <a:solidFill>
                <a:srgbClr val="002060"/>
              </a:solidFill>
              <a:latin typeface="Calibri" panose="020F0502020204030204" pitchFamily="34" charset="0"/>
              <a:ea typeface="Times New Roman" panose="02020603050405020304" pitchFamily="18" charset="0"/>
            </a:endParaRPr>
          </a:p>
        </p:txBody>
      </p:sp>
      <p:sp>
        <p:nvSpPr>
          <p:cNvPr id="25" name="Rectangle 24"/>
          <p:cNvSpPr/>
          <p:nvPr/>
        </p:nvSpPr>
        <p:spPr>
          <a:xfrm>
            <a:off x="4441543" y="4258327"/>
            <a:ext cx="2703364" cy="1169551"/>
          </a:xfrm>
          <a:prstGeom prst="rect">
            <a:avLst/>
          </a:prstGeom>
        </p:spPr>
        <p:txBody>
          <a:bodyPr wrap="square">
            <a:spAutoFit/>
          </a:bodyPr>
          <a:lstStyle/>
          <a:p>
            <a:pPr hangingPunct="0">
              <a:spcAft>
                <a:spcPts val="0"/>
              </a:spcAft>
            </a:pPr>
            <a:r>
              <a:rPr lang="en-GB" sz="1000" b="1" i="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Behaviour is seen as an indicator of a possible underlying need.  As a school, we will recognise that behaviour is always a communication. </a:t>
            </a:r>
          </a:p>
          <a:p>
            <a:pPr hangingPunct="0">
              <a:spcAft>
                <a:spcPts val="0"/>
              </a:spcAft>
            </a:pPr>
            <a:r>
              <a:rPr lang="en-GB" sz="1000" b="1" i="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 are committed to identifying any behaviour that stems from an underlying need, and will work with each child and their family to support their individual needs.  </a:t>
            </a:r>
            <a:endParaRPr lang="en-GB" sz="1000" b="1" i="1" dirty="0">
              <a:solidFill>
                <a:srgbClr val="002060"/>
              </a:solidFill>
              <a:effectLst/>
              <a:latin typeface="Arial" panose="020B0604020202020204" pitchFamily="34" charset="0"/>
              <a:ea typeface="Times New Roman" panose="02020603050405020304" pitchFamily="18" charset="0"/>
              <a:cs typeface="Times New Roman" panose="02020603050405020304" pitchFamily="18" charset="0"/>
            </a:endParaRPr>
          </a:p>
        </p:txBody>
      </p:sp>
      <p:cxnSp>
        <p:nvCxnSpPr>
          <p:cNvPr id="30" name="Straight Connector 29"/>
          <p:cNvCxnSpPr/>
          <p:nvPr/>
        </p:nvCxnSpPr>
        <p:spPr>
          <a:xfrm>
            <a:off x="8650870" y="726092"/>
            <a:ext cx="18473" cy="1566612"/>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graphicFrame>
        <p:nvGraphicFramePr>
          <p:cNvPr id="32" name="Diagram 31"/>
          <p:cNvGraphicFramePr/>
          <p:nvPr>
            <p:extLst>
              <p:ext uri="{D42A27DB-BD31-4B8C-83A1-F6EECF244321}">
                <p14:modId xmlns:p14="http://schemas.microsoft.com/office/powerpoint/2010/main" val="821472623"/>
              </p:ext>
            </p:extLst>
          </p:nvPr>
        </p:nvGraphicFramePr>
        <p:xfrm>
          <a:off x="7192622" y="622483"/>
          <a:ext cx="4644412" cy="16175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3" name="TextBox 32"/>
          <p:cNvSpPr txBox="1"/>
          <p:nvPr/>
        </p:nvSpPr>
        <p:spPr>
          <a:xfrm>
            <a:off x="8774545" y="622483"/>
            <a:ext cx="1353046" cy="246221"/>
          </a:xfrm>
          <a:prstGeom prst="rect">
            <a:avLst/>
          </a:prstGeom>
          <a:noFill/>
        </p:spPr>
        <p:txBody>
          <a:bodyPr wrap="square" rtlCol="0">
            <a:spAutoFit/>
          </a:bodyPr>
          <a:lstStyle/>
          <a:p>
            <a:r>
              <a:rPr lang="en-GB" sz="1000" b="1" dirty="0"/>
              <a:t>SEND register begins</a:t>
            </a:r>
          </a:p>
        </p:txBody>
      </p:sp>
      <p:pic>
        <p:nvPicPr>
          <p:cNvPr id="5" name="Picture 4">
            <a:extLst>
              <a:ext uri="{FF2B5EF4-FFF2-40B4-BE49-F238E27FC236}">
                <a16:creationId xmlns:a16="http://schemas.microsoft.com/office/drawing/2014/main" id="{62274AE1-05CA-7C96-AED5-D1244C53A2BA}"/>
              </a:ext>
            </a:extLst>
          </p:cNvPr>
          <p:cNvPicPr>
            <a:picLocks noChangeAspect="1"/>
          </p:cNvPicPr>
          <p:nvPr/>
        </p:nvPicPr>
        <p:blipFill>
          <a:blip r:embed="rId9"/>
          <a:stretch>
            <a:fillRect/>
          </a:stretch>
        </p:blipFill>
        <p:spPr>
          <a:xfrm>
            <a:off x="690669" y="642706"/>
            <a:ext cx="5553937" cy="512108"/>
          </a:xfrm>
          <a:prstGeom prst="rect">
            <a:avLst/>
          </a:prstGeom>
        </p:spPr>
      </p:pic>
    </p:spTree>
    <p:extLst>
      <p:ext uri="{BB962C8B-B14F-4D97-AF65-F5344CB8AC3E}">
        <p14:creationId xmlns:p14="http://schemas.microsoft.com/office/powerpoint/2010/main" val="28190569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0" y="73011"/>
            <a:ext cx="12192000" cy="524337"/>
          </a:xfrm>
        </p:spPr>
        <p:txBody>
          <a:bodyPr numCol="1">
            <a:noAutofit/>
          </a:bodyPr>
          <a:lstStyle/>
          <a:p>
            <a:pPr algn="ctr"/>
            <a:r>
              <a:rPr lang="en-GB" altLang="en-GB" sz="3600" dirty="0">
                <a:solidFill>
                  <a:srgbClr val="002060"/>
                </a:solidFill>
                <a:latin typeface="Arial Rounded MT Bold" panose="020F0704030504030204" pitchFamily="34" charset="0"/>
                <a:cs typeface="MV Boli" panose="02000500030200090000" pitchFamily="2" charset="0"/>
              </a:rPr>
              <a:t>           Support</a:t>
            </a:r>
          </a:p>
        </p:txBody>
      </p:sp>
      <p:sp>
        <p:nvSpPr>
          <p:cNvPr id="3" name="TextBox 2"/>
          <p:cNvSpPr txBox="1"/>
          <p:nvPr/>
        </p:nvSpPr>
        <p:spPr>
          <a:xfrm>
            <a:off x="98367" y="714895"/>
            <a:ext cx="11938462" cy="461665"/>
          </a:xfrm>
          <a:prstGeom prst="rect">
            <a:avLst/>
          </a:prstGeom>
          <a:noFill/>
        </p:spPr>
        <p:txBody>
          <a:bodyPr wrap="square" lIns="91440" tIns="45720" rIns="91440" bIns="45720" numCol="1" rtlCol="0" anchor="t">
            <a:spAutoFit/>
          </a:bodyPr>
          <a:lstStyle/>
          <a:p>
            <a:r>
              <a:rPr lang="en-GB" altLang="en-GB" sz="1200" b="1" dirty="0">
                <a:solidFill>
                  <a:srgbClr val="0070C0"/>
                </a:solidFill>
              </a:rPr>
              <a:t>Valley has a strong ethos of inclusion.  We are committed to ensuring that </a:t>
            </a:r>
            <a:r>
              <a:rPr lang="en-GB" altLang="en-GB" sz="1200" b="1" dirty="0">
                <a:solidFill>
                  <a:srgbClr val="0070C0"/>
                </a:solidFill>
                <a:cs typeface="Arial"/>
              </a:rPr>
              <a:t>every child has the opportunity to achieve their best, become confident individuals with fulfilling lives and make a successful transition into adulthood, whether into employment, further or higher education or training.</a:t>
            </a:r>
          </a:p>
        </p:txBody>
      </p:sp>
      <p:sp>
        <p:nvSpPr>
          <p:cNvPr id="5" name="Rounded Rectangle 4"/>
          <p:cNvSpPr/>
          <p:nvPr/>
        </p:nvSpPr>
        <p:spPr>
          <a:xfrm>
            <a:off x="203749" y="3796184"/>
            <a:ext cx="2004753" cy="861081"/>
          </a:xfrm>
          <a:prstGeom prst="roundRect">
            <a:avLst/>
          </a:prstGeom>
        </p:spPr>
        <p:style>
          <a:lnRef idx="2">
            <a:schemeClr val="accent1"/>
          </a:lnRef>
          <a:fillRef idx="1">
            <a:schemeClr val="lt1"/>
          </a:fillRef>
          <a:effectRef idx="0">
            <a:schemeClr val="accent1"/>
          </a:effectRef>
          <a:fontRef idx="minor">
            <a:schemeClr val="dk1"/>
          </a:fontRef>
        </p:style>
        <p:txBody>
          <a:bodyPr numCol="1" rtlCol="0" anchor="ctr"/>
          <a:lstStyle/>
          <a:p>
            <a:r>
              <a:rPr lang="en-GB" altLang="en-GB" sz="1100" b="1" dirty="0">
                <a:solidFill>
                  <a:srgbClr val="002060"/>
                </a:solidFill>
              </a:rPr>
              <a:t>Identification of SEND:</a:t>
            </a:r>
          </a:p>
          <a:p>
            <a:r>
              <a:rPr lang="en-GB" altLang="en-GB" sz="1100" dirty="0">
                <a:solidFill>
                  <a:srgbClr val="002060"/>
                </a:solidFill>
              </a:rPr>
              <a:t>Transition information</a:t>
            </a:r>
          </a:p>
          <a:p>
            <a:r>
              <a:rPr lang="en-GB" altLang="en-GB" sz="1100" dirty="0">
                <a:solidFill>
                  <a:srgbClr val="002060"/>
                </a:solidFill>
              </a:rPr>
              <a:t>Internal assessments</a:t>
            </a:r>
          </a:p>
          <a:p>
            <a:r>
              <a:rPr lang="en-GB" altLang="en-GB" sz="1100" dirty="0">
                <a:solidFill>
                  <a:srgbClr val="002060"/>
                </a:solidFill>
              </a:rPr>
              <a:t>Parental referral</a:t>
            </a:r>
          </a:p>
          <a:p>
            <a:r>
              <a:rPr lang="en-GB" altLang="en-GB" sz="1100" dirty="0">
                <a:solidFill>
                  <a:srgbClr val="002060"/>
                </a:solidFill>
              </a:rPr>
              <a:t>External assessments</a:t>
            </a:r>
          </a:p>
        </p:txBody>
      </p:sp>
      <p:sp>
        <p:nvSpPr>
          <p:cNvPr id="6" name="Rounded Rectangle 5"/>
          <p:cNvSpPr/>
          <p:nvPr/>
        </p:nvSpPr>
        <p:spPr>
          <a:xfrm>
            <a:off x="2865330" y="3796184"/>
            <a:ext cx="2627513" cy="861081"/>
          </a:xfrm>
          <a:prstGeom prst="roundRect">
            <a:avLst/>
          </a:prstGeom>
        </p:spPr>
        <p:style>
          <a:lnRef idx="2">
            <a:schemeClr val="accent1"/>
          </a:lnRef>
          <a:fillRef idx="1">
            <a:schemeClr val="lt1"/>
          </a:fillRef>
          <a:effectRef idx="0">
            <a:schemeClr val="accent1"/>
          </a:effectRef>
          <a:fontRef idx="minor">
            <a:schemeClr val="dk1"/>
          </a:fontRef>
        </p:style>
        <p:txBody>
          <a:bodyPr numCol="1" rtlCol="0" anchor="ctr"/>
          <a:lstStyle/>
          <a:p>
            <a:r>
              <a:rPr lang="en-GB" altLang="en-GB" sz="1100" b="1" dirty="0">
                <a:solidFill>
                  <a:srgbClr val="002060"/>
                </a:solidFill>
              </a:rPr>
              <a:t>Planning support:</a:t>
            </a:r>
          </a:p>
          <a:p>
            <a:r>
              <a:rPr lang="en-GB" altLang="en-GB" sz="1100" dirty="0">
                <a:solidFill>
                  <a:srgbClr val="002060"/>
                </a:solidFill>
              </a:rPr>
              <a:t>Discussions with parents</a:t>
            </a:r>
          </a:p>
          <a:p>
            <a:r>
              <a:rPr lang="en-GB" altLang="en-GB" sz="1100" dirty="0">
                <a:solidFill>
                  <a:srgbClr val="002060"/>
                </a:solidFill>
              </a:rPr>
              <a:t>Discussions with pupil</a:t>
            </a:r>
          </a:p>
          <a:p>
            <a:r>
              <a:rPr lang="en-GB" altLang="en-GB" sz="1100" dirty="0">
                <a:solidFill>
                  <a:srgbClr val="002060"/>
                </a:solidFill>
              </a:rPr>
              <a:t>Discussions with teachers</a:t>
            </a:r>
          </a:p>
          <a:p>
            <a:r>
              <a:rPr lang="en-GB" altLang="en-GB" sz="1100" dirty="0">
                <a:solidFill>
                  <a:srgbClr val="002060"/>
                </a:solidFill>
              </a:rPr>
              <a:t>Advice from specialists</a:t>
            </a:r>
          </a:p>
        </p:txBody>
      </p:sp>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4466701" y="6021000"/>
            <a:ext cx="2809705" cy="837001"/>
          </a:xfrm>
          <a:prstGeom prst="rect">
            <a:avLst/>
          </a:prstGeom>
          <a:noFill/>
        </p:spPr>
      </p:pic>
      <p:sp>
        <p:nvSpPr>
          <p:cNvPr id="7" name="Right Arrow 6"/>
          <p:cNvSpPr/>
          <p:nvPr/>
        </p:nvSpPr>
        <p:spPr>
          <a:xfrm>
            <a:off x="2280242" y="4037582"/>
            <a:ext cx="573578" cy="3830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8" name="TextBox 7"/>
          <p:cNvSpPr txBox="1"/>
          <p:nvPr/>
        </p:nvSpPr>
        <p:spPr>
          <a:xfrm>
            <a:off x="231944" y="3383725"/>
            <a:ext cx="11773593" cy="369332"/>
          </a:xfrm>
          <a:prstGeom prst="rect">
            <a:avLst/>
          </a:prstGeom>
          <a:noFill/>
        </p:spPr>
        <p:txBody>
          <a:bodyPr wrap="square" numCol="1" rtlCol="0">
            <a:spAutoFit/>
          </a:bodyPr>
          <a:lstStyle/>
          <a:p>
            <a:r>
              <a:rPr lang="en-GB" altLang="en-GB" b="1" dirty="0">
                <a:solidFill>
                  <a:srgbClr val="0070C0"/>
                </a:solidFill>
              </a:rPr>
              <a:t>         </a:t>
            </a:r>
            <a:r>
              <a:rPr lang="en-GB" altLang="en-GB" sz="1600" b="1" dirty="0">
                <a:solidFill>
                  <a:srgbClr val="0070C0"/>
                </a:solidFill>
              </a:rPr>
              <a:t>Assess</a:t>
            </a:r>
            <a:r>
              <a:rPr lang="en-GB" altLang="en-GB" b="1" dirty="0">
                <a:solidFill>
                  <a:srgbClr val="0070C0"/>
                </a:solidFill>
              </a:rPr>
              <a:t>		                 </a:t>
            </a:r>
            <a:r>
              <a:rPr lang="en-GB" altLang="en-GB" sz="1600" b="1" dirty="0">
                <a:solidFill>
                  <a:srgbClr val="0070C0"/>
                </a:solidFill>
              </a:rPr>
              <a:t>Plan</a:t>
            </a:r>
            <a:r>
              <a:rPr lang="en-GB" altLang="en-GB" b="1" dirty="0">
                <a:solidFill>
                  <a:srgbClr val="0070C0"/>
                </a:solidFill>
              </a:rPr>
              <a:t>			      </a:t>
            </a:r>
            <a:r>
              <a:rPr lang="en-GB" altLang="en-GB" sz="1600" b="1" dirty="0">
                <a:solidFill>
                  <a:srgbClr val="0070C0"/>
                </a:solidFill>
              </a:rPr>
              <a:t>Do	</a:t>
            </a:r>
            <a:r>
              <a:rPr lang="en-GB" altLang="en-GB" b="1" dirty="0">
                <a:solidFill>
                  <a:srgbClr val="0070C0"/>
                </a:solidFill>
              </a:rPr>
              <a:t>		            </a:t>
            </a:r>
            <a:r>
              <a:rPr lang="en-GB" altLang="en-GB" sz="1600" b="1" dirty="0">
                <a:solidFill>
                  <a:srgbClr val="0070C0"/>
                </a:solidFill>
              </a:rPr>
              <a:t>Review</a:t>
            </a:r>
          </a:p>
        </p:txBody>
      </p:sp>
      <p:sp>
        <p:nvSpPr>
          <p:cNvPr id="9" name="Right Arrow 8"/>
          <p:cNvSpPr/>
          <p:nvPr/>
        </p:nvSpPr>
        <p:spPr>
          <a:xfrm>
            <a:off x="5521591" y="4052403"/>
            <a:ext cx="573578" cy="3486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11" name="Rounded Rectangle 10"/>
          <p:cNvSpPr/>
          <p:nvPr/>
        </p:nvSpPr>
        <p:spPr>
          <a:xfrm>
            <a:off x="6128115" y="3757597"/>
            <a:ext cx="2099352" cy="861081"/>
          </a:xfrm>
          <a:prstGeom prst="roundRect">
            <a:avLst/>
          </a:prstGeom>
        </p:spPr>
        <p:style>
          <a:lnRef idx="2">
            <a:schemeClr val="accent1"/>
          </a:lnRef>
          <a:fillRef idx="1">
            <a:schemeClr val="lt1"/>
          </a:fillRef>
          <a:effectRef idx="0">
            <a:schemeClr val="accent1"/>
          </a:effectRef>
          <a:fontRef idx="minor">
            <a:schemeClr val="dk1"/>
          </a:fontRef>
        </p:style>
        <p:txBody>
          <a:bodyPr numCol="1" rtlCol="0" anchor="ctr"/>
          <a:lstStyle/>
          <a:p>
            <a:r>
              <a:rPr lang="en-GB" altLang="en-GB" sz="1100" b="1" dirty="0">
                <a:solidFill>
                  <a:srgbClr val="002060"/>
                </a:solidFill>
              </a:rPr>
              <a:t>Ensuring support:</a:t>
            </a:r>
          </a:p>
          <a:p>
            <a:r>
              <a:rPr lang="en-GB" altLang="en-GB" sz="1100" dirty="0">
                <a:solidFill>
                  <a:srgbClr val="002060"/>
                </a:solidFill>
              </a:rPr>
              <a:t>Key information for teachers</a:t>
            </a:r>
          </a:p>
          <a:p>
            <a:r>
              <a:rPr lang="en-GB" altLang="en-GB" sz="1100" dirty="0">
                <a:solidFill>
                  <a:srgbClr val="002060"/>
                </a:solidFill>
              </a:rPr>
              <a:t>Reasonable adjustments</a:t>
            </a:r>
          </a:p>
          <a:p>
            <a:r>
              <a:rPr lang="en-GB" altLang="en-GB" sz="1100" dirty="0">
                <a:solidFill>
                  <a:srgbClr val="002060"/>
                </a:solidFill>
              </a:rPr>
              <a:t>Specialist programmes</a:t>
            </a:r>
          </a:p>
          <a:p>
            <a:r>
              <a:rPr lang="en-GB" altLang="en-GB" sz="1100" dirty="0">
                <a:solidFill>
                  <a:srgbClr val="002060"/>
                </a:solidFill>
              </a:rPr>
              <a:t>Additional adult support</a:t>
            </a:r>
          </a:p>
        </p:txBody>
      </p:sp>
      <p:sp>
        <p:nvSpPr>
          <p:cNvPr id="12" name="Right Arrow 11"/>
          <p:cNvSpPr/>
          <p:nvPr/>
        </p:nvSpPr>
        <p:spPr>
          <a:xfrm>
            <a:off x="8289161" y="4038372"/>
            <a:ext cx="573578" cy="3486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13" name="Rounded Rectangle 12"/>
          <p:cNvSpPr/>
          <p:nvPr/>
        </p:nvSpPr>
        <p:spPr>
          <a:xfrm>
            <a:off x="8924432" y="3743565"/>
            <a:ext cx="3066907" cy="889143"/>
          </a:xfrm>
          <a:prstGeom prst="roundRect">
            <a:avLst/>
          </a:prstGeom>
        </p:spPr>
        <p:style>
          <a:lnRef idx="2">
            <a:schemeClr val="accent1"/>
          </a:lnRef>
          <a:fillRef idx="1">
            <a:schemeClr val="lt1"/>
          </a:fillRef>
          <a:effectRef idx="0">
            <a:schemeClr val="accent1"/>
          </a:effectRef>
          <a:fontRef idx="minor">
            <a:schemeClr val="dk1"/>
          </a:fontRef>
        </p:style>
        <p:txBody>
          <a:bodyPr numCol="1" rtlCol="0" anchor="ctr"/>
          <a:lstStyle/>
          <a:p>
            <a:r>
              <a:rPr lang="en-GB" altLang="en-GB" sz="1100" b="1" dirty="0">
                <a:solidFill>
                  <a:srgbClr val="002060"/>
                </a:solidFill>
              </a:rPr>
              <a:t>Evaluation of support:</a:t>
            </a:r>
          </a:p>
          <a:p>
            <a:r>
              <a:rPr lang="en-GB" altLang="en-GB" sz="1100" dirty="0">
                <a:solidFill>
                  <a:srgbClr val="002060"/>
                </a:solidFill>
              </a:rPr>
              <a:t>Subject assessment data</a:t>
            </a:r>
          </a:p>
          <a:p>
            <a:r>
              <a:rPr lang="en-GB" altLang="en-GB" sz="1100" dirty="0">
                <a:solidFill>
                  <a:srgbClr val="002060"/>
                </a:solidFill>
              </a:rPr>
              <a:t>Specialist assessment data</a:t>
            </a:r>
          </a:p>
          <a:p>
            <a:r>
              <a:rPr lang="en-GB" altLang="en-GB" sz="1100" dirty="0">
                <a:solidFill>
                  <a:srgbClr val="002060"/>
                </a:solidFill>
              </a:rPr>
              <a:t>Review of personal targets </a:t>
            </a:r>
          </a:p>
          <a:p>
            <a:r>
              <a:rPr lang="en-GB" altLang="en-GB" sz="1100" dirty="0">
                <a:solidFill>
                  <a:srgbClr val="002060"/>
                </a:solidFill>
              </a:rPr>
              <a:t>Discussions with teachers, pupils and parents</a:t>
            </a:r>
          </a:p>
        </p:txBody>
      </p:sp>
      <p:sp>
        <p:nvSpPr>
          <p:cNvPr id="15" name="TextBox 14"/>
          <p:cNvSpPr txBox="1"/>
          <p:nvPr/>
        </p:nvSpPr>
        <p:spPr>
          <a:xfrm>
            <a:off x="4734096" y="5759388"/>
            <a:ext cx="2225038" cy="261610"/>
          </a:xfrm>
          <a:prstGeom prst="rect">
            <a:avLst/>
          </a:prstGeom>
          <a:solidFill>
            <a:srgbClr val="7030A0"/>
          </a:solidFill>
        </p:spPr>
        <p:txBody>
          <a:bodyPr wrap="square" numCol="1" rtlCol="0">
            <a:spAutoFit/>
          </a:bodyPr>
          <a:lstStyle/>
          <a:p>
            <a:r>
              <a:rPr lang="en-GB" altLang="en-GB" sz="1100">
                <a:solidFill>
                  <a:schemeClr val="bg1"/>
                </a:solidFill>
                <a:latin typeface="MV Boli" panose="02000500030200090000" pitchFamily="2" charset="0"/>
                <a:cs typeface="MV Boli" panose="02000500030200090000" pitchFamily="2" charset="0"/>
              </a:rPr>
              <a:t>Click below to return to menu</a:t>
            </a:r>
          </a:p>
        </p:txBody>
      </p:sp>
      <p:sp>
        <p:nvSpPr>
          <p:cNvPr id="20" name="TextBox 19"/>
          <p:cNvSpPr txBox="1"/>
          <p:nvPr/>
        </p:nvSpPr>
        <p:spPr>
          <a:xfrm>
            <a:off x="991014" y="4817324"/>
            <a:ext cx="2428471" cy="338554"/>
          </a:xfrm>
          <a:prstGeom prst="rect">
            <a:avLst/>
          </a:prstGeom>
          <a:noFill/>
        </p:spPr>
        <p:txBody>
          <a:bodyPr wrap="square" numCol="1" rtlCol="0">
            <a:spAutoFit/>
          </a:bodyPr>
          <a:lstStyle/>
          <a:p>
            <a:pPr algn="ctr"/>
            <a:r>
              <a:rPr lang="en-GB" altLang="en-GB" sz="1600" b="1" dirty="0">
                <a:solidFill>
                  <a:srgbClr val="0070C0"/>
                </a:solidFill>
              </a:rPr>
              <a:t>School based support</a:t>
            </a:r>
          </a:p>
        </p:txBody>
      </p:sp>
      <p:sp>
        <p:nvSpPr>
          <p:cNvPr id="23" name="TextBox 22"/>
          <p:cNvSpPr txBox="1"/>
          <p:nvPr/>
        </p:nvSpPr>
        <p:spPr>
          <a:xfrm>
            <a:off x="8227466" y="4920697"/>
            <a:ext cx="2237873" cy="338554"/>
          </a:xfrm>
          <a:prstGeom prst="rect">
            <a:avLst/>
          </a:prstGeom>
          <a:noFill/>
        </p:spPr>
        <p:txBody>
          <a:bodyPr wrap="square" numCol="1" rtlCol="0">
            <a:spAutoFit/>
          </a:bodyPr>
          <a:lstStyle/>
          <a:p>
            <a:pPr algn="ctr"/>
            <a:r>
              <a:rPr lang="en-GB" altLang="en-GB" sz="1600" b="1" dirty="0">
                <a:solidFill>
                  <a:srgbClr val="0070C0"/>
                </a:solidFill>
              </a:rPr>
              <a:t>        External support</a:t>
            </a:r>
          </a:p>
        </p:txBody>
      </p:sp>
      <p:sp>
        <p:nvSpPr>
          <p:cNvPr id="25" name="TextBox 24"/>
          <p:cNvSpPr txBox="1"/>
          <p:nvPr/>
        </p:nvSpPr>
        <p:spPr>
          <a:xfrm>
            <a:off x="7402214" y="5213530"/>
            <a:ext cx="4684176" cy="1384995"/>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numCol="1" rtlCol="0" anchor="t">
            <a:spAutoFit/>
          </a:bodyPr>
          <a:lstStyle/>
          <a:p>
            <a:pPr marL="171450" indent="-171450">
              <a:buFont typeface="Arial" panose="020B0604020202020204" pitchFamily="34" charset="0"/>
              <a:buChar char="•"/>
            </a:pPr>
            <a:r>
              <a:rPr lang="en-GB" altLang="en-GB" sz="1050" dirty="0">
                <a:solidFill>
                  <a:srgbClr val="002060"/>
                </a:solidFill>
              </a:rPr>
              <a:t>Solihull/Birmingham Local Authority SEND Team including Educational Psychology, Schools Mental Health Support Team </a:t>
            </a:r>
          </a:p>
          <a:p>
            <a:pPr marL="171450" indent="-171450">
              <a:buFont typeface="Arial" panose="020B0604020202020204" pitchFamily="34" charset="0"/>
              <a:buChar char="•"/>
            </a:pPr>
            <a:r>
              <a:rPr lang="en-GB" altLang="en-GB" sz="1050" dirty="0">
                <a:solidFill>
                  <a:srgbClr val="002060"/>
                </a:solidFill>
              </a:rPr>
              <a:t>Professionals: Occupational Therapy, Physiotherapy, Hearing Impairment Team, Visual Impairment Team, Paediatrician, Speech and Language Therapy</a:t>
            </a:r>
            <a:endParaRPr lang="en-GB" altLang="en-GB" sz="1050" dirty="0">
              <a:solidFill>
                <a:srgbClr val="002060"/>
              </a:solidFill>
              <a:cs typeface="Calibri"/>
            </a:endParaRPr>
          </a:p>
          <a:p>
            <a:pPr marL="171450" indent="-171450">
              <a:buFont typeface="Arial" panose="020B0604020202020204" pitchFamily="34" charset="0"/>
              <a:buChar char="•"/>
            </a:pPr>
            <a:r>
              <a:rPr lang="en-GB" altLang="en-GB" sz="1050" dirty="0">
                <a:solidFill>
                  <a:srgbClr val="002060"/>
                </a:solidFill>
              </a:rPr>
              <a:t>Connected Care – Solar, Ordinary Magic, </a:t>
            </a:r>
            <a:r>
              <a:rPr lang="en-GB" altLang="en-GB" sz="1050" dirty="0" err="1">
                <a:solidFill>
                  <a:srgbClr val="002060"/>
                </a:solidFill>
              </a:rPr>
              <a:t>Kooth</a:t>
            </a:r>
            <a:endParaRPr lang="en-GB" altLang="en-GB" sz="1050" dirty="0">
              <a:solidFill>
                <a:srgbClr val="002060"/>
              </a:solidFill>
            </a:endParaRPr>
          </a:p>
          <a:p>
            <a:pPr marL="171450" indent="-171450">
              <a:buFont typeface="Arial" panose="020B0604020202020204" pitchFamily="34" charset="0"/>
              <a:buChar char="•"/>
            </a:pPr>
            <a:r>
              <a:rPr lang="en-GB" altLang="en-GB" sz="1050" dirty="0">
                <a:solidFill>
                  <a:srgbClr val="002060"/>
                </a:solidFill>
              </a:rPr>
              <a:t>Information, Advice and Support Agency</a:t>
            </a:r>
            <a:endParaRPr lang="en-GB" altLang="en-GB" sz="1050" dirty="0">
              <a:solidFill>
                <a:srgbClr val="002060"/>
              </a:solidFill>
              <a:cs typeface="Calibri"/>
            </a:endParaRPr>
          </a:p>
          <a:p>
            <a:pPr marL="171450" indent="-171450">
              <a:buFont typeface="Arial" panose="020B0604020202020204" pitchFamily="34" charset="0"/>
              <a:buChar char="•"/>
            </a:pPr>
            <a:r>
              <a:rPr lang="en-GB" altLang="en-GB" sz="1050" dirty="0">
                <a:solidFill>
                  <a:srgbClr val="002060"/>
                </a:solidFill>
              </a:rPr>
              <a:t>Health care (to include school nurse, hospital services)</a:t>
            </a:r>
            <a:endParaRPr lang="en-GB" altLang="en-GB" sz="1050" dirty="0">
              <a:solidFill>
                <a:srgbClr val="002060"/>
              </a:solidFill>
              <a:cs typeface="Calibri"/>
            </a:endParaRPr>
          </a:p>
          <a:p>
            <a:pPr marL="171450" indent="-171450">
              <a:buFont typeface="Arial" panose="020B0604020202020204" pitchFamily="34" charset="0"/>
              <a:buChar char="•"/>
            </a:pPr>
            <a:r>
              <a:rPr lang="en-GB" altLang="en-GB" sz="1050" dirty="0">
                <a:solidFill>
                  <a:srgbClr val="002060"/>
                </a:solidFill>
              </a:rPr>
              <a:t>Counselling services – CAMHS, Solar</a:t>
            </a:r>
            <a:endParaRPr lang="en-GB" altLang="en-GB" sz="1050" dirty="0">
              <a:solidFill>
                <a:srgbClr val="002060"/>
              </a:solidFill>
              <a:cs typeface="Calibri"/>
            </a:endParaRPr>
          </a:p>
        </p:txBody>
      </p:sp>
      <p:pic>
        <p:nvPicPr>
          <p:cNvPr id="27" name="Picture 26"/>
          <p:cNvPicPr>
            <a:picLocks noChangeAspect="1"/>
          </p:cNvPicPr>
          <p:nvPr/>
        </p:nvPicPr>
        <p:blipFill rotWithShape="1">
          <a:blip r:embed="rId4"/>
          <a:srcRect l="18529" t="29854" r="18351" b="14315"/>
          <a:stretch/>
        </p:blipFill>
        <p:spPr>
          <a:xfrm>
            <a:off x="8975238" y="1359524"/>
            <a:ext cx="3111152" cy="1872118"/>
          </a:xfrm>
          <a:prstGeom prst="rect">
            <a:avLst/>
          </a:prstGeom>
        </p:spPr>
      </p:pic>
      <p:sp>
        <p:nvSpPr>
          <p:cNvPr id="26" name="TextBox 25"/>
          <p:cNvSpPr txBox="1"/>
          <p:nvPr/>
        </p:nvSpPr>
        <p:spPr>
          <a:xfrm>
            <a:off x="9436678" y="1068892"/>
            <a:ext cx="2354577" cy="307777"/>
          </a:xfrm>
          <a:prstGeom prst="rect">
            <a:avLst/>
          </a:prstGeom>
          <a:ln>
            <a:noFill/>
          </a:ln>
        </p:spPr>
        <p:style>
          <a:lnRef idx="2">
            <a:schemeClr val="dk1"/>
          </a:lnRef>
          <a:fillRef idx="1">
            <a:schemeClr val="lt1"/>
          </a:fillRef>
          <a:effectRef idx="0">
            <a:schemeClr val="dk1"/>
          </a:effectRef>
          <a:fontRef idx="minor">
            <a:schemeClr val="dk1"/>
          </a:fontRef>
        </p:style>
        <p:txBody>
          <a:bodyPr wrap="square" numCol="1" rtlCol="0">
            <a:spAutoFit/>
          </a:bodyPr>
          <a:lstStyle/>
          <a:p>
            <a:pPr algn="ctr"/>
            <a:r>
              <a:rPr lang="en-GB" altLang="en-GB" sz="1400" b="1" dirty="0">
                <a:solidFill>
                  <a:srgbClr val="0070C0"/>
                </a:solidFill>
              </a:rPr>
              <a:t>The Graduated Response</a:t>
            </a:r>
          </a:p>
        </p:txBody>
      </p:sp>
      <p:sp>
        <p:nvSpPr>
          <p:cNvPr id="19" name="Rectangle 18"/>
          <p:cNvSpPr/>
          <p:nvPr/>
        </p:nvSpPr>
        <p:spPr>
          <a:xfrm>
            <a:off x="128757" y="1229503"/>
            <a:ext cx="8388710" cy="2192908"/>
          </a:xfrm>
          <a:prstGeom prst="rect">
            <a:avLst/>
          </a:prstGeom>
        </p:spPr>
        <p:txBody>
          <a:bodyPr wrap="square">
            <a:spAutoFit/>
          </a:bodyPr>
          <a:lstStyle/>
          <a:p>
            <a:pPr hangingPunct="0">
              <a:spcAft>
                <a:spcPts val="0"/>
              </a:spcAft>
            </a:pPr>
            <a:r>
              <a:rPr lang="en-GB" sz="1050" b="1"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Quality First Teaching</a:t>
            </a:r>
            <a:r>
              <a:rPr lang="en-GB" sz="105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 (QFT) is a measure of effective practice.  Our class teachers provide an educational experience that allows for all children, including those with SEND, to make expected progress or better.  Teachers assess the needs of all pupils and plan how they will meet their needs in the classroom to allow pupils to support them to make progress.  Additional intervention and support cannot compensate for a lack of good quality teaching.  Quality first teaching is part of the graduated response cycle of assess, plan, do and review.</a:t>
            </a:r>
          </a:p>
          <a:p>
            <a:pPr hangingPunct="0">
              <a:spcAft>
                <a:spcPts val="0"/>
              </a:spcAft>
            </a:pPr>
            <a:endParaRPr lang="en-GB" sz="1050" dirty="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endParaRPr>
          </a:p>
          <a:p>
            <a:pPr hangingPunct="0">
              <a:spcAft>
                <a:spcPts val="0"/>
              </a:spcAft>
            </a:pPr>
            <a:r>
              <a:rPr lang="en-GB" sz="1050" dirty="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There are three broad tiers of support above quality first teaching. This is not a linear model; some pupils with SEND will receive a personalised programme of support that may encompass one or more tiers.</a:t>
            </a:r>
          </a:p>
          <a:p>
            <a:pPr hangingPunct="0">
              <a:spcAft>
                <a:spcPts val="0"/>
              </a:spcAft>
            </a:pPr>
            <a:endParaRPr lang="en-GB" sz="1050" dirty="0">
              <a:latin typeface="Calibri" panose="020F0502020204030204" pitchFamily="34" charset="0"/>
              <a:ea typeface="Times New Roman" panose="02020603050405020304" pitchFamily="18" charset="0"/>
              <a:cs typeface="Times New Roman" panose="02020603050405020304" pitchFamily="18" charset="0"/>
            </a:endParaRPr>
          </a:p>
          <a:p>
            <a:pPr hangingPunct="0">
              <a:spcAft>
                <a:spcPts val="0"/>
              </a:spcAft>
            </a:pPr>
            <a:endParaRPr lang="en-GB" sz="1050" dirty="0">
              <a:effectLst/>
              <a:latin typeface="Calibri" panose="020F0502020204030204" pitchFamily="34" charset="0"/>
              <a:ea typeface="Times New Roman" panose="02020603050405020304" pitchFamily="18" charset="0"/>
              <a:cs typeface="Times New Roman" panose="02020603050405020304" pitchFamily="18" charset="0"/>
            </a:endParaRPr>
          </a:p>
          <a:p>
            <a:pPr hangingPunct="0">
              <a:spcAft>
                <a:spcPts val="0"/>
              </a:spcAft>
            </a:pPr>
            <a:endParaRPr lang="en-GB" sz="1050" dirty="0">
              <a:latin typeface="Calibri" panose="020F0502020204030204" pitchFamily="34" charset="0"/>
              <a:ea typeface="Times New Roman" panose="02020603050405020304" pitchFamily="18" charset="0"/>
              <a:cs typeface="Times New Roman" panose="02020603050405020304" pitchFamily="18" charset="0"/>
            </a:endParaRPr>
          </a:p>
          <a:p>
            <a:pPr hangingPunct="0">
              <a:spcAft>
                <a:spcPts val="0"/>
              </a:spcAft>
            </a:pPr>
            <a:endParaRPr lang="en-GB" sz="105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hangingPunct="0">
              <a:spcAft>
                <a:spcPts val="0"/>
              </a:spcAft>
            </a:pPr>
            <a:r>
              <a:rPr lang="en-GB" sz="105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Support is reviewed at least three times per year; in some cases more frequently.  Provision within an Education, Health and Care Plan is discussed and amended as necessary in the Annual Review.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8" name="TextBox 27"/>
          <p:cNvSpPr txBox="1"/>
          <p:nvPr/>
        </p:nvSpPr>
        <p:spPr>
          <a:xfrm>
            <a:off x="180801" y="2416022"/>
            <a:ext cx="7973989" cy="600164"/>
          </a:xfrm>
          <a:prstGeom prst="rect">
            <a:avLst/>
          </a:prstGeom>
        </p:spPr>
        <p:style>
          <a:lnRef idx="1">
            <a:schemeClr val="accent4"/>
          </a:lnRef>
          <a:fillRef idx="2">
            <a:schemeClr val="accent4"/>
          </a:fillRef>
          <a:effectRef idx="1">
            <a:schemeClr val="accent4"/>
          </a:effectRef>
          <a:fontRef idx="minor">
            <a:schemeClr val="dk1"/>
          </a:fontRef>
        </p:style>
        <p:txBody>
          <a:bodyPr wrap="square" numCol="1" rtlCol="0">
            <a:spAutoFit/>
          </a:bodyPr>
          <a:lstStyle/>
          <a:p>
            <a:r>
              <a:rPr lang="en-GB" altLang="en-GB" sz="1100" b="1" dirty="0">
                <a:solidFill>
                  <a:srgbClr val="0070C0"/>
                </a:solidFill>
                <a:cs typeface="MV Boli" panose="02000500030200090000" pitchFamily="2" charset="0"/>
              </a:rPr>
              <a:t>Tier 1			Tier 2	            		Tier 3</a:t>
            </a:r>
          </a:p>
          <a:p>
            <a:r>
              <a:rPr lang="en-GB" altLang="en-GB" sz="1100" dirty="0">
                <a:solidFill>
                  <a:srgbClr val="002060"/>
                </a:solidFill>
                <a:cs typeface="MV Boli" panose="02000500030200090000" pitchFamily="2" charset="0"/>
              </a:rPr>
              <a:t>Support from class teacher</a:t>
            </a:r>
            <a:r>
              <a:rPr lang="en-GB" altLang="en-GB" sz="1100" dirty="0">
                <a:cs typeface="MV Boli" panose="02000500030200090000" pitchFamily="2" charset="0"/>
              </a:rPr>
              <a:t>		</a:t>
            </a:r>
            <a:r>
              <a:rPr lang="en-GB" altLang="en-GB" sz="1100" dirty="0">
                <a:solidFill>
                  <a:srgbClr val="002060"/>
                </a:solidFill>
                <a:cs typeface="MV Boli" panose="02000500030200090000" pitchFamily="2" charset="0"/>
              </a:rPr>
              <a:t>Support from the SEND team     </a:t>
            </a:r>
            <a:r>
              <a:rPr lang="en-GB" altLang="en-GB" sz="1100" dirty="0">
                <a:cs typeface="MV Boli" panose="02000500030200090000" pitchFamily="2" charset="0"/>
              </a:rPr>
              <a:t>		</a:t>
            </a:r>
            <a:r>
              <a:rPr lang="en-GB" altLang="en-GB" sz="1100" dirty="0">
                <a:solidFill>
                  <a:srgbClr val="002060"/>
                </a:solidFill>
                <a:cs typeface="MV Boli" panose="02000500030200090000" pitchFamily="2" charset="0"/>
              </a:rPr>
              <a:t>Support from specialist practitioners</a:t>
            </a:r>
          </a:p>
          <a:p>
            <a:r>
              <a:rPr lang="en-GB" altLang="en-GB" sz="1100" dirty="0">
                <a:solidFill>
                  <a:srgbClr val="00B050"/>
                </a:solidFill>
                <a:cs typeface="MV Boli" panose="02000500030200090000" pitchFamily="2" charset="0"/>
              </a:rPr>
              <a:t>All pupils with SEND		Some pupils with SEND      		Some pupils with SEND</a:t>
            </a:r>
          </a:p>
        </p:txBody>
      </p:sp>
      <p:sp>
        <p:nvSpPr>
          <p:cNvPr id="29" name="TextBox 28"/>
          <p:cNvSpPr txBox="1"/>
          <p:nvPr/>
        </p:nvSpPr>
        <p:spPr>
          <a:xfrm>
            <a:off x="98367" y="5089974"/>
            <a:ext cx="4305430" cy="1700466"/>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numCol="1" rtlCol="0" anchor="t">
            <a:spAutoFit/>
          </a:bodyPr>
          <a:lstStyle/>
          <a:p>
            <a:pPr lvl="0" fontAlgn="base">
              <a:spcBef>
                <a:spcPct val="0"/>
              </a:spcBef>
              <a:spcAft>
                <a:spcPct val="0"/>
              </a:spcAft>
            </a:pPr>
            <a:r>
              <a:rPr lang="en-GB" altLang="en-GB" sz="1050" b="1" dirty="0">
                <a:solidFill>
                  <a:srgbClr val="002060"/>
                </a:solidFill>
                <a:latin typeface="Calibri" pitchFamily="34" charset="0"/>
                <a:ea typeface="Arial" pitchFamily="34" charset="0"/>
                <a:cs typeface="Calibri" pitchFamily="34" charset="0"/>
              </a:rPr>
              <a:t>All students with SEND</a:t>
            </a:r>
          </a:p>
          <a:p>
            <a:pPr marL="171450" lvl="0" indent="-171450" fontAlgn="base">
              <a:spcBef>
                <a:spcPct val="0"/>
              </a:spcBef>
              <a:spcAft>
                <a:spcPct val="0"/>
              </a:spcAft>
              <a:buFont typeface="Arial" panose="020B0604020202020204" pitchFamily="34" charset="0"/>
              <a:buChar char="•"/>
            </a:pPr>
            <a:r>
              <a:rPr lang="en-GB" altLang="en-GB" sz="1050" dirty="0">
                <a:solidFill>
                  <a:srgbClr val="002060"/>
                </a:solidFill>
                <a:latin typeface="Calibri" pitchFamily="34" charset="0"/>
                <a:ea typeface="Arial" pitchFamily="34" charset="0"/>
                <a:cs typeface="Calibri" pitchFamily="34" charset="0"/>
              </a:rPr>
              <a:t>Personalised SEN/EHCP support plan</a:t>
            </a:r>
          </a:p>
          <a:p>
            <a:pPr marL="171450" lvl="0" indent="-171450" fontAlgn="base">
              <a:spcBef>
                <a:spcPct val="0"/>
              </a:spcBef>
              <a:spcAft>
                <a:spcPct val="0"/>
              </a:spcAft>
              <a:buFont typeface="Arial" panose="020B0604020202020204" pitchFamily="34" charset="0"/>
              <a:buChar char="•"/>
            </a:pPr>
            <a:r>
              <a:rPr lang="en-GB" altLang="en-GB" sz="1050" dirty="0">
                <a:solidFill>
                  <a:srgbClr val="002060"/>
                </a:solidFill>
                <a:latin typeface="Calibri" pitchFamily="34" charset="0"/>
                <a:ea typeface="Arial" pitchFamily="34" charset="0"/>
                <a:cs typeface="Calibri" pitchFamily="34" charset="0"/>
              </a:rPr>
              <a:t>Effectively planned lessons</a:t>
            </a:r>
            <a:endParaRPr lang="en-GB" altLang="en-GB" sz="1050" dirty="0">
              <a:solidFill>
                <a:srgbClr val="002060"/>
              </a:solidFill>
              <a:latin typeface="Arial" pitchFamily="34" charset="0"/>
              <a:cs typeface="Arial" pitchFamily="34" charset="0"/>
            </a:endParaRPr>
          </a:p>
          <a:p>
            <a:pPr marL="171450" lvl="0" indent="-171450" eaLnBrk="0" fontAlgn="base" hangingPunct="0">
              <a:spcBef>
                <a:spcPct val="0"/>
              </a:spcBef>
              <a:spcAft>
                <a:spcPct val="0"/>
              </a:spcAft>
              <a:buFont typeface="Arial" panose="020B0604020202020204" pitchFamily="34" charset="0"/>
              <a:buChar char="•"/>
            </a:pPr>
            <a:r>
              <a:rPr lang="en-GB" altLang="en-GB" sz="1050" dirty="0">
                <a:solidFill>
                  <a:srgbClr val="002060"/>
                </a:solidFill>
                <a:latin typeface="Calibri" pitchFamily="34" charset="0"/>
                <a:cs typeface="Calibri" pitchFamily="34" charset="0"/>
              </a:rPr>
              <a:t>Reasonable adjustments in lessons to </a:t>
            </a:r>
          </a:p>
          <a:p>
            <a:pPr lvl="0" eaLnBrk="0" fontAlgn="base" hangingPunct="0">
              <a:spcBef>
                <a:spcPct val="0"/>
              </a:spcBef>
              <a:spcAft>
                <a:spcPct val="0"/>
              </a:spcAft>
            </a:pPr>
            <a:r>
              <a:rPr lang="en-GB" altLang="en-GB" sz="1050" dirty="0">
                <a:solidFill>
                  <a:srgbClr val="002060"/>
                </a:solidFill>
                <a:latin typeface="Calibri" pitchFamily="34" charset="0"/>
                <a:cs typeface="Calibri" pitchFamily="34" charset="0"/>
              </a:rPr>
              <a:t>      reduce barriers to learning</a:t>
            </a:r>
          </a:p>
          <a:p>
            <a:pPr lvl="0" eaLnBrk="0" fontAlgn="base" hangingPunct="0">
              <a:spcBef>
                <a:spcPct val="0"/>
              </a:spcBef>
              <a:spcAft>
                <a:spcPct val="0"/>
              </a:spcAft>
            </a:pPr>
            <a:endParaRPr lang="en-GB" altLang="en-GB" sz="1000" b="1" dirty="0">
              <a:solidFill>
                <a:srgbClr val="002060"/>
              </a:solidFill>
              <a:latin typeface="Calibri" pitchFamily="34" charset="0"/>
              <a:ea typeface="Arial" pitchFamily="34" charset="0"/>
              <a:cs typeface="Calibri" pitchFamily="34" charset="0"/>
            </a:endParaRPr>
          </a:p>
          <a:p>
            <a:pPr lvl="0" eaLnBrk="0" fontAlgn="base" hangingPunct="0">
              <a:spcBef>
                <a:spcPct val="0"/>
              </a:spcBef>
              <a:spcAft>
                <a:spcPct val="0"/>
              </a:spcAft>
            </a:pPr>
            <a:r>
              <a:rPr lang="en-GB" altLang="en-GB" sz="1050" b="1" dirty="0">
                <a:solidFill>
                  <a:srgbClr val="002060"/>
                </a:solidFill>
                <a:latin typeface="Calibri" pitchFamily="34" charset="0"/>
                <a:ea typeface="Arial" pitchFamily="34" charset="0"/>
                <a:cs typeface="Calibri" pitchFamily="34" charset="0"/>
              </a:rPr>
              <a:t>Some students with SEND</a:t>
            </a:r>
          </a:p>
          <a:p>
            <a:pPr marL="171450" lvl="0" indent="-171450" eaLnBrk="0" fontAlgn="base" hangingPunct="0">
              <a:spcBef>
                <a:spcPct val="0"/>
              </a:spcBef>
              <a:spcAft>
                <a:spcPct val="0"/>
              </a:spcAft>
              <a:buFont typeface="Arial" panose="020B0604020202020204" pitchFamily="34" charset="0"/>
              <a:buChar char="•"/>
            </a:pPr>
            <a:r>
              <a:rPr lang="en-GB" altLang="en-GB" sz="1050" dirty="0">
                <a:solidFill>
                  <a:srgbClr val="002060"/>
                </a:solidFill>
                <a:latin typeface="Calibri" pitchFamily="34" charset="0"/>
                <a:ea typeface="Arial" pitchFamily="34" charset="0"/>
                <a:cs typeface="Calibri" pitchFamily="34" charset="0"/>
              </a:rPr>
              <a:t>Specialist equipment or additional adult support</a:t>
            </a:r>
            <a:endParaRPr lang="en-GB" altLang="en-GB" sz="1050" dirty="0">
              <a:solidFill>
                <a:srgbClr val="002060"/>
              </a:solidFill>
              <a:latin typeface="Arial" pitchFamily="34" charset="0"/>
              <a:cs typeface="Arial" pitchFamily="34" charset="0"/>
            </a:endParaRPr>
          </a:p>
          <a:p>
            <a:pPr marL="171450" indent="-171450" eaLnBrk="0" fontAlgn="base" hangingPunct="0">
              <a:spcBef>
                <a:spcPct val="0"/>
              </a:spcBef>
              <a:spcAft>
                <a:spcPct val="0"/>
              </a:spcAft>
              <a:buFont typeface="Arial" panose="020B0604020202020204" pitchFamily="34" charset="0"/>
              <a:buChar char="•"/>
            </a:pPr>
            <a:r>
              <a:rPr lang="en-GB" altLang="en-GB" sz="1050" dirty="0">
                <a:solidFill>
                  <a:srgbClr val="002060"/>
                </a:solidFill>
                <a:latin typeface="Calibri" pitchFamily="34" charset="0"/>
                <a:ea typeface="Arial" pitchFamily="34" charset="0"/>
                <a:cs typeface="Calibri" pitchFamily="34" charset="0"/>
              </a:rPr>
              <a:t>Small group or individual specialist interventions  </a:t>
            </a:r>
          </a:p>
          <a:p>
            <a:pPr marL="171450" indent="-171450" eaLnBrk="0" fontAlgn="base" hangingPunct="0">
              <a:spcBef>
                <a:spcPct val="0"/>
              </a:spcBef>
              <a:spcAft>
                <a:spcPct val="0"/>
              </a:spcAft>
              <a:buFont typeface="Arial" panose="020B0604020202020204" pitchFamily="34" charset="0"/>
              <a:buChar char="•"/>
            </a:pPr>
            <a:r>
              <a:rPr lang="en-GB" altLang="en-GB" sz="1050" dirty="0">
                <a:solidFill>
                  <a:srgbClr val="002060"/>
                </a:solidFill>
                <a:latin typeface="Arial" pitchFamily="34" charset="0"/>
                <a:ea typeface="Arial" pitchFamily="34" charset="0"/>
                <a:cs typeface="Arial" pitchFamily="34" charset="0"/>
              </a:rPr>
              <a:t>A</a:t>
            </a:r>
            <a:r>
              <a:rPr lang="en-GB" altLang="en-GB" sz="1050" dirty="0">
                <a:solidFill>
                  <a:srgbClr val="002060"/>
                </a:solidFill>
                <a:latin typeface="Calibri" pitchFamily="34" charset="0"/>
                <a:ea typeface="Arial" pitchFamily="34" charset="0"/>
                <a:cs typeface="Calibri" pitchFamily="34" charset="0"/>
              </a:rPr>
              <a:t>dditional sessions in core subjects like English and Maths</a:t>
            </a:r>
            <a:endParaRPr lang="en-GB" altLang="en-GB" sz="1050" dirty="0">
              <a:solidFill>
                <a:srgbClr val="002060"/>
              </a:solidFill>
              <a:latin typeface="Arial" pitchFamily="34" charset="0"/>
              <a:cs typeface="Arial" pitchFamily="34" charset="0"/>
            </a:endParaRPr>
          </a:p>
        </p:txBody>
      </p:sp>
      <p:pic>
        <p:nvPicPr>
          <p:cNvPr id="14" name="Picture 13"/>
          <p:cNvPicPr>
            <a:picLocks noChangeAspect="1"/>
          </p:cNvPicPr>
          <p:nvPr/>
        </p:nvPicPr>
        <p:blipFill>
          <a:blip r:embed="rId5"/>
          <a:stretch>
            <a:fillRect/>
          </a:stretch>
        </p:blipFill>
        <p:spPr>
          <a:xfrm>
            <a:off x="2979276" y="5102935"/>
            <a:ext cx="1353727" cy="1370702"/>
          </a:xfrm>
          <a:prstGeom prst="rect">
            <a:avLst/>
          </a:prstGeom>
        </p:spPr>
      </p:pic>
    </p:spTree>
    <p:extLst>
      <p:ext uri="{BB962C8B-B14F-4D97-AF65-F5344CB8AC3E}">
        <p14:creationId xmlns:p14="http://schemas.microsoft.com/office/powerpoint/2010/main" val="15632721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3848790" y="5618609"/>
            <a:ext cx="4160479" cy="1239391"/>
          </a:xfrm>
          <a:prstGeom prst="rect">
            <a:avLst/>
          </a:prstGeom>
          <a:noFill/>
        </p:spPr>
      </p:pic>
      <p:sp>
        <p:nvSpPr>
          <p:cNvPr id="4" name="Title 3"/>
          <p:cNvSpPr>
            <a:spLocks noGrp="1"/>
          </p:cNvSpPr>
          <p:nvPr>
            <p:ph type="title"/>
          </p:nvPr>
        </p:nvSpPr>
        <p:spPr>
          <a:xfrm>
            <a:off x="98366" y="115743"/>
            <a:ext cx="12093633" cy="524337"/>
          </a:xfrm>
        </p:spPr>
        <p:txBody>
          <a:bodyPr numCol="1">
            <a:noAutofit/>
          </a:bodyPr>
          <a:lstStyle/>
          <a:p>
            <a:pPr algn="ctr"/>
            <a:r>
              <a:rPr lang="en-GB" altLang="en-GB" sz="3600" dirty="0">
                <a:solidFill>
                  <a:srgbClr val="002060"/>
                </a:solidFill>
                <a:latin typeface="Arial Rounded MT Bold" panose="020F0704030504030204" pitchFamily="34" charset="0"/>
                <a:cs typeface="MV Boli" panose="02000500030200090000" pitchFamily="2" charset="0"/>
              </a:rPr>
              <a:t>Inclusive Education</a:t>
            </a:r>
          </a:p>
        </p:txBody>
      </p:sp>
      <p:pic>
        <p:nvPicPr>
          <p:cNvPr id="3" name="Picture 2"/>
          <p:cNvPicPr>
            <a:picLocks noChangeAspect="1"/>
          </p:cNvPicPr>
          <p:nvPr/>
        </p:nvPicPr>
        <p:blipFill>
          <a:blip r:embed="rId4"/>
          <a:stretch>
            <a:fillRect/>
          </a:stretch>
        </p:blipFill>
        <p:spPr>
          <a:xfrm>
            <a:off x="231965" y="1671334"/>
            <a:ext cx="5855970" cy="3756525"/>
          </a:xfrm>
          <a:prstGeom prst="rect">
            <a:avLst/>
          </a:prstGeom>
        </p:spPr>
      </p:pic>
      <p:sp>
        <p:nvSpPr>
          <p:cNvPr id="5" name="TextBox 4"/>
          <p:cNvSpPr txBox="1"/>
          <p:nvPr/>
        </p:nvSpPr>
        <p:spPr>
          <a:xfrm>
            <a:off x="803910" y="1369191"/>
            <a:ext cx="4339244" cy="369332"/>
          </a:xfrm>
          <a:prstGeom prst="rect">
            <a:avLst/>
          </a:prstGeom>
          <a:noFill/>
        </p:spPr>
        <p:txBody>
          <a:bodyPr wrap="square" numCol="1" rtlCol="0">
            <a:spAutoFit/>
          </a:bodyPr>
          <a:lstStyle/>
          <a:p>
            <a:pPr algn="ctr"/>
            <a:r>
              <a:rPr lang="en-GB" altLang="en-GB" dirty="0">
                <a:solidFill>
                  <a:srgbClr val="002060"/>
                </a:solidFill>
                <a:latin typeface="Arial Rounded MT Bold"/>
                <a:cs typeface="Arial"/>
              </a:rPr>
              <a:t>The Curriculum</a:t>
            </a:r>
          </a:p>
        </p:txBody>
      </p:sp>
      <p:sp>
        <p:nvSpPr>
          <p:cNvPr id="6" name="TextBox 5"/>
          <p:cNvSpPr txBox="1"/>
          <p:nvPr/>
        </p:nvSpPr>
        <p:spPr>
          <a:xfrm rot="21244310">
            <a:off x="838972" y="2059650"/>
            <a:ext cx="2295830" cy="3323987"/>
          </a:xfrm>
          <a:prstGeom prst="rect">
            <a:avLst/>
          </a:prstGeom>
          <a:noFill/>
        </p:spPr>
        <p:txBody>
          <a:bodyPr wrap="square" numCol="1" rtlCol="0">
            <a:spAutoFit/>
          </a:bodyPr>
          <a:lstStyle/>
          <a:p>
            <a:r>
              <a:rPr lang="en-GB" altLang="en-GB" sz="1050" dirty="0">
                <a:solidFill>
                  <a:srgbClr val="002060"/>
                </a:solidFill>
                <a:latin typeface="MV Boli" panose="02000500030200090000" pitchFamily="2" charset="0"/>
                <a:cs typeface="MV Boli" panose="02000500030200090000" pitchFamily="2" charset="0"/>
              </a:rPr>
              <a:t>Strategies for class teachers to use are detailed in a child’s SEN support plan/EHCP</a:t>
            </a:r>
          </a:p>
          <a:p>
            <a:endParaRPr lang="en-GB" altLang="en-GB" sz="1050" dirty="0">
              <a:solidFill>
                <a:srgbClr val="002060"/>
              </a:solidFill>
              <a:latin typeface="MV Boli" panose="02000500030200090000" pitchFamily="2" charset="0"/>
              <a:cs typeface="MV Boli" panose="02000500030200090000" pitchFamily="2" charset="0"/>
            </a:endParaRPr>
          </a:p>
          <a:p>
            <a:r>
              <a:rPr lang="en-GB" altLang="en-GB" sz="1050" dirty="0">
                <a:solidFill>
                  <a:srgbClr val="002060"/>
                </a:solidFill>
                <a:latin typeface="MV Boli" panose="02000500030200090000" pitchFamily="2" charset="0"/>
                <a:cs typeface="MV Boli" panose="02000500030200090000" pitchFamily="2" charset="0"/>
              </a:rPr>
              <a:t>Adapted approaches and resources are available to suit the individual needs of all pupils</a:t>
            </a:r>
          </a:p>
          <a:p>
            <a:endParaRPr lang="en-GB" altLang="en-GB" sz="1050" dirty="0">
              <a:latin typeface="MV Boli" panose="02000500030200090000" pitchFamily="2" charset="0"/>
              <a:cs typeface="MV Boli" panose="02000500030200090000" pitchFamily="2" charset="0"/>
            </a:endParaRPr>
          </a:p>
          <a:p>
            <a:r>
              <a:rPr lang="en-GB" altLang="en-GB" sz="1050" dirty="0">
                <a:solidFill>
                  <a:srgbClr val="002060"/>
                </a:solidFill>
                <a:latin typeface="MV Boli" panose="02000500030200090000" pitchFamily="2" charset="0"/>
                <a:cs typeface="MV Boli" panose="02000500030200090000" pitchFamily="2" charset="0"/>
              </a:rPr>
              <a:t>Alternative curriculum packages are accessed for individual pupils with specific needs</a:t>
            </a:r>
          </a:p>
          <a:p>
            <a:endParaRPr lang="en-GB" altLang="en-GB" sz="1050" dirty="0">
              <a:solidFill>
                <a:srgbClr val="002060"/>
              </a:solidFill>
              <a:latin typeface="MV Boli" panose="02000500030200090000" pitchFamily="2" charset="0"/>
              <a:cs typeface="MV Boli" panose="02000500030200090000" pitchFamily="2" charset="0"/>
            </a:endParaRPr>
          </a:p>
          <a:p>
            <a:r>
              <a:rPr lang="en-GB" altLang="en-GB" sz="1050" dirty="0">
                <a:solidFill>
                  <a:srgbClr val="002060"/>
                </a:solidFill>
                <a:latin typeface="MV Boli" panose="02000500030200090000" pitchFamily="2" charset="0"/>
                <a:cs typeface="MV Boli" panose="02000500030200090000" pitchFamily="2" charset="0"/>
              </a:rPr>
              <a:t>Teachers use accessibility tools to make lessons inclusive</a:t>
            </a: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latin typeface="MV Boli" panose="02000500030200090000" pitchFamily="2" charset="0"/>
              <a:cs typeface="MV Boli" panose="02000500030200090000" pitchFamily="2" charset="0"/>
            </a:endParaRPr>
          </a:p>
        </p:txBody>
      </p:sp>
      <p:sp>
        <p:nvSpPr>
          <p:cNvPr id="8" name="Rectangle 7"/>
          <p:cNvSpPr/>
          <p:nvPr/>
        </p:nvSpPr>
        <p:spPr>
          <a:xfrm>
            <a:off x="231965" y="746143"/>
            <a:ext cx="11794894" cy="523220"/>
          </a:xfrm>
          <a:prstGeom prst="rect">
            <a:avLst/>
          </a:prstGeom>
        </p:spPr>
        <p:txBody>
          <a:bodyPr wrap="square" lIns="91440" tIns="45720" rIns="91440" bIns="45720" numCol="1" anchor="t">
            <a:spAutoFit/>
          </a:bodyPr>
          <a:lstStyle/>
          <a:p>
            <a:r>
              <a:rPr lang="en-GB" altLang="en-GB" sz="1400" dirty="0">
                <a:solidFill>
                  <a:srgbClr val="002060"/>
                </a:solidFill>
                <a:latin typeface="Arial Rounded MT Bold"/>
                <a:cs typeface="Arial"/>
              </a:rPr>
              <a:t>We welcome pupils of all abilities and backgrounds into our caring and challenging learning environment and through our highly skilled and compassionate team of staff, seek to create an exceptional learning community where everyone can excel. </a:t>
            </a:r>
          </a:p>
        </p:txBody>
      </p:sp>
      <p:sp>
        <p:nvSpPr>
          <p:cNvPr id="11" name="TextBox 10"/>
          <p:cNvSpPr txBox="1"/>
          <p:nvPr/>
        </p:nvSpPr>
        <p:spPr>
          <a:xfrm>
            <a:off x="4816510" y="5427074"/>
            <a:ext cx="2225038" cy="261610"/>
          </a:xfrm>
          <a:prstGeom prst="rect">
            <a:avLst/>
          </a:prstGeom>
          <a:solidFill>
            <a:srgbClr val="7030A0"/>
          </a:solidFill>
        </p:spPr>
        <p:txBody>
          <a:bodyPr wrap="square" numCol="1" rtlCol="0">
            <a:spAutoFit/>
          </a:bodyPr>
          <a:lstStyle/>
          <a:p>
            <a:r>
              <a:rPr lang="en-GB" altLang="en-GB" sz="1100">
                <a:solidFill>
                  <a:schemeClr val="bg1"/>
                </a:solidFill>
                <a:latin typeface="MV Boli" panose="02000500030200090000" pitchFamily="2" charset="0"/>
                <a:cs typeface="MV Boli" panose="02000500030200090000" pitchFamily="2" charset="0"/>
              </a:rPr>
              <a:t>Click below to return to menu</a:t>
            </a:r>
          </a:p>
        </p:txBody>
      </p:sp>
      <p:pic>
        <p:nvPicPr>
          <p:cNvPr id="12" name="Picture 11"/>
          <p:cNvPicPr>
            <a:picLocks noChangeAspect="1"/>
          </p:cNvPicPr>
          <p:nvPr/>
        </p:nvPicPr>
        <p:blipFill rotWithShape="1">
          <a:blip r:embed="rId5"/>
          <a:srcRect l="8459" t="10440" b="18591"/>
          <a:stretch/>
        </p:blipFill>
        <p:spPr>
          <a:xfrm>
            <a:off x="8121534" y="4702480"/>
            <a:ext cx="3943004" cy="2060270"/>
          </a:xfrm>
          <a:prstGeom prst="rect">
            <a:avLst/>
          </a:prstGeom>
        </p:spPr>
      </p:pic>
      <p:sp>
        <p:nvSpPr>
          <p:cNvPr id="13" name="TextBox 12"/>
          <p:cNvSpPr txBox="1"/>
          <p:nvPr/>
        </p:nvSpPr>
        <p:spPr>
          <a:xfrm>
            <a:off x="7725294" y="4464544"/>
            <a:ext cx="4339244" cy="369332"/>
          </a:xfrm>
          <a:prstGeom prst="rect">
            <a:avLst/>
          </a:prstGeom>
          <a:noFill/>
        </p:spPr>
        <p:txBody>
          <a:bodyPr wrap="square" numCol="1" rtlCol="0">
            <a:spAutoFit/>
          </a:bodyPr>
          <a:lstStyle/>
          <a:p>
            <a:pPr algn="ctr"/>
            <a:r>
              <a:rPr lang="en-GB" altLang="en-GB" dirty="0">
                <a:solidFill>
                  <a:srgbClr val="002060"/>
                </a:solidFill>
                <a:latin typeface="Arial Rounded MT Bold"/>
                <a:cs typeface="Arial"/>
              </a:rPr>
              <a:t>Trips and Visits</a:t>
            </a:r>
          </a:p>
        </p:txBody>
      </p:sp>
      <p:sp>
        <p:nvSpPr>
          <p:cNvPr id="14" name="TextBox 13"/>
          <p:cNvSpPr txBox="1"/>
          <p:nvPr/>
        </p:nvSpPr>
        <p:spPr>
          <a:xfrm>
            <a:off x="8309837" y="5427074"/>
            <a:ext cx="3466061" cy="784830"/>
          </a:xfrm>
          <a:prstGeom prst="rect">
            <a:avLst/>
          </a:prstGeom>
          <a:noFill/>
        </p:spPr>
        <p:txBody>
          <a:bodyPr wrap="square" numCol="1" rtlCol="0">
            <a:spAutoFit/>
          </a:bodyPr>
          <a:lstStyle/>
          <a:p>
            <a:r>
              <a:rPr lang="en-GB" altLang="en-GB" sz="900" dirty="0">
                <a:solidFill>
                  <a:srgbClr val="002060"/>
                </a:solidFill>
                <a:latin typeface="Arial Rounded MT Bold" panose="020F0704030504030204" pitchFamily="34" charset="0"/>
              </a:rPr>
              <a:t>Activities are open to all pupils.  Discussions with parents and providers  take place as needed, and full risk assessments are carried out.  Reasonable adjustments and additional staffing are utilised in line with specific pupil needs.</a:t>
            </a:r>
          </a:p>
        </p:txBody>
      </p:sp>
      <p:pic>
        <p:nvPicPr>
          <p:cNvPr id="15" name="Picture 14"/>
          <p:cNvPicPr>
            <a:picLocks noChangeAspect="1"/>
          </p:cNvPicPr>
          <p:nvPr/>
        </p:nvPicPr>
        <p:blipFill>
          <a:blip r:embed="rId6"/>
          <a:stretch>
            <a:fillRect/>
          </a:stretch>
        </p:blipFill>
        <p:spPr>
          <a:xfrm>
            <a:off x="6301047" y="1553857"/>
            <a:ext cx="5370022" cy="2800350"/>
          </a:xfrm>
          <a:prstGeom prst="rect">
            <a:avLst/>
          </a:prstGeom>
        </p:spPr>
      </p:pic>
      <p:sp>
        <p:nvSpPr>
          <p:cNvPr id="16" name="TextBox 15"/>
          <p:cNvSpPr txBox="1"/>
          <p:nvPr/>
        </p:nvSpPr>
        <p:spPr>
          <a:xfrm>
            <a:off x="6974378" y="2089717"/>
            <a:ext cx="4031673" cy="1600438"/>
          </a:xfrm>
          <a:prstGeom prst="rect">
            <a:avLst/>
          </a:prstGeom>
          <a:solidFill>
            <a:schemeClr val="bg1"/>
          </a:solidFill>
        </p:spPr>
        <p:txBody>
          <a:bodyPr wrap="square" numCol="1" rtlCol="0">
            <a:spAutoFit/>
          </a:bodyPr>
          <a:lstStyle/>
          <a:p>
            <a:pPr marL="171450" indent="-171450">
              <a:buFont typeface="Arial" panose="020B0604020202020204" pitchFamily="34" charset="0"/>
              <a:buChar char="•"/>
            </a:pPr>
            <a:r>
              <a:rPr lang="en-GB" altLang="en-GB" sz="1100" dirty="0">
                <a:solidFill>
                  <a:srgbClr val="002060"/>
                </a:solidFill>
                <a:latin typeface="Arial Rounded MT Bold"/>
                <a:cs typeface="Arial"/>
              </a:rPr>
              <a:t>Spacious site with wide corridors, main doors and classrooms</a:t>
            </a:r>
          </a:p>
          <a:p>
            <a:pPr marL="171450" indent="-171450">
              <a:buFont typeface="Arial" panose="020B0604020202020204" pitchFamily="34" charset="0"/>
              <a:buChar char="•"/>
            </a:pPr>
            <a:r>
              <a:rPr lang="en-GB" altLang="en-GB" sz="1100" dirty="0">
                <a:solidFill>
                  <a:srgbClr val="002060"/>
                </a:solidFill>
                <a:latin typeface="Arial Rounded MT Bold"/>
                <a:cs typeface="Arial"/>
              </a:rPr>
              <a:t>Disabled parking space</a:t>
            </a:r>
          </a:p>
          <a:p>
            <a:pPr marL="171450" indent="-171450">
              <a:buFont typeface="Arial" panose="020B0604020202020204" pitchFamily="34" charset="0"/>
              <a:buChar char="•"/>
            </a:pPr>
            <a:r>
              <a:rPr lang="en-GB" altLang="en-GB" sz="1100" dirty="0">
                <a:solidFill>
                  <a:srgbClr val="002060"/>
                </a:solidFill>
                <a:latin typeface="Arial Rounded MT Bold"/>
                <a:cs typeface="Arial"/>
              </a:rPr>
              <a:t>Assistive technology (laptop computers, Chromebooks, iPads, immersive reader)</a:t>
            </a:r>
          </a:p>
          <a:p>
            <a:pPr marL="171450" indent="-171450">
              <a:buFont typeface="Arial" panose="020B0604020202020204" pitchFamily="34" charset="0"/>
              <a:buChar char="•"/>
            </a:pPr>
            <a:r>
              <a:rPr lang="en-GB" altLang="en-GB" sz="1100" dirty="0">
                <a:solidFill>
                  <a:srgbClr val="002060"/>
                </a:solidFill>
                <a:latin typeface="Arial Rounded MT Bold"/>
                <a:cs typeface="Arial"/>
              </a:rPr>
              <a:t>Managed transitions for pupils if needed</a:t>
            </a:r>
          </a:p>
          <a:p>
            <a:endParaRPr lang="en-GB" altLang="en-GB" sz="800" dirty="0"/>
          </a:p>
          <a:p>
            <a:r>
              <a:rPr lang="en-GB" altLang="en-GB" sz="1200" b="1" dirty="0">
                <a:solidFill>
                  <a:srgbClr val="002060"/>
                </a:solidFill>
              </a:rPr>
              <a:t>A copy of the accessibility plan is available on the main school website</a:t>
            </a:r>
          </a:p>
        </p:txBody>
      </p:sp>
      <p:sp>
        <p:nvSpPr>
          <p:cNvPr id="17" name="TextBox 16"/>
          <p:cNvSpPr txBox="1"/>
          <p:nvPr/>
        </p:nvSpPr>
        <p:spPr>
          <a:xfrm>
            <a:off x="6902161" y="1621130"/>
            <a:ext cx="4339244" cy="369332"/>
          </a:xfrm>
          <a:prstGeom prst="rect">
            <a:avLst/>
          </a:prstGeom>
          <a:noFill/>
        </p:spPr>
        <p:txBody>
          <a:bodyPr wrap="square" numCol="1" rtlCol="0">
            <a:spAutoFit/>
          </a:bodyPr>
          <a:lstStyle/>
          <a:p>
            <a:pPr algn="ctr"/>
            <a:r>
              <a:rPr lang="en-GB" altLang="en-GB" dirty="0">
                <a:solidFill>
                  <a:srgbClr val="002060"/>
                </a:solidFill>
                <a:latin typeface="Arial Rounded MT Bold"/>
                <a:cs typeface="Arial"/>
              </a:rPr>
              <a:t>The Building</a:t>
            </a:r>
          </a:p>
        </p:txBody>
      </p:sp>
      <p:sp>
        <p:nvSpPr>
          <p:cNvPr id="18" name="TextBox 17"/>
          <p:cNvSpPr txBox="1"/>
          <p:nvPr/>
        </p:nvSpPr>
        <p:spPr>
          <a:xfrm rot="264748">
            <a:off x="3312772" y="1827408"/>
            <a:ext cx="2296949" cy="3000821"/>
          </a:xfrm>
          <a:prstGeom prst="rect">
            <a:avLst/>
          </a:prstGeom>
          <a:noFill/>
        </p:spPr>
        <p:txBody>
          <a:bodyPr wrap="square" numCol="1" rtlCol="0">
            <a:spAutoFit/>
          </a:bodyPr>
          <a:lstStyle/>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solidFill>
                <a:srgbClr val="002060"/>
              </a:solidFill>
              <a:latin typeface="MV Boli" panose="02000500030200090000" pitchFamily="2" charset="0"/>
              <a:cs typeface="MV Boli" panose="02000500030200090000" pitchFamily="2" charset="0"/>
            </a:endParaRPr>
          </a:p>
          <a:p>
            <a:r>
              <a:rPr lang="en-GB" altLang="en-GB" sz="1050" dirty="0">
                <a:solidFill>
                  <a:srgbClr val="002060"/>
                </a:solidFill>
                <a:latin typeface="MV Boli" panose="02000500030200090000" pitchFamily="2" charset="0"/>
                <a:cs typeface="MV Boli" panose="02000500030200090000" pitchFamily="2" charset="0"/>
              </a:rPr>
              <a:t>All SEND children have their own learning resource pack to encourage them to be independent learners </a:t>
            </a:r>
          </a:p>
          <a:p>
            <a:endParaRPr lang="en-GB" altLang="en-GB" sz="1050" dirty="0">
              <a:solidFill>
                <a:srgbClr val="002060"/>
              </a:solidFill>
              <a:latin typeface="MV Boli" panose="02000500030200090000" pitchFamily="2" charset="0"/>
              <a:cs typeface="MV Boli" panose="02000500030200090000" pitchFamily="2" charset="0"/>
            </a:endParaRPr>
          </a:p>
          <a:p>
            <a:r>
              <a:rPr lang="en-GB" altLang="en-GB" sz="1050" dirty="0">
                <a:solidFill>
                  <a:srgbClr val="002060"/>
                </a:solidFill>
                <a:latin typeface="MV Boli" panose="02000500030200090000" pitchFamily="2" charset="0"/>
                <a:cs typeface="MV Boli" panose="02000500030200090000" pitchFamily="2" charset="0"/>
              </a:rPr>
              <a:t>Quiet working spaces are available for pupils with specific needs</a:t>
            </a:r>
          </a:p>
          <a:p>
            <a:endParaRPr lang="en-GB" altLang="en-GB" sz="1050" dirty="0">
              <a:solidFill>
                <a:srgbClr val="002060"/>
              </a:solidFill>
              <a:latin typeface="MV Boli" panose="02000500030200090000" pitchFamily="2" charset="0"/>
              <a:cs typeface="MV Boli" panose="02000500030200090000" pitchFamily="2" charset="0"/>
            </a:endParaRPr>
          </a:p>
          <a:p>
            <a:r>
              <a:rPr lang="en-GB" altLang="en-GB" sz="1050" dirty="0">
                <a:solidFill>
                  <a:srgbClr val="002060"/>
                </a:solidFill>
                <a:latin typeface="MV Boli" panose="02000500030200090000" pitchFamily="2" charset="0"/>
                <a:cs typeface="MV Boli" panose="02000500030200090000" pitchFamily="2" charset="0"/>
              </a:rPr>
              <a:t>Pupils with SEND have the same curriculum choices as all pupils unless it is inappropriate for them to do so</a:t>
            </a: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solidFill>
                <a:srgbClr val="002060"/>
              </a:solidFill>
              <a:latin typeface="MV Boli" panose="02000500030200090000" pitchFamily="2" charset="0"/>
              <a:cs typeface="MV Boli" panose="02000500030200090000" pitchFamily="2" charset="0"/>
            </a:endParaRPr>
          </a:p>
          <a:p>
            <a:endParaRPr lang="en-GB" altLang="en-GB" sz="1050" dirty="0">
              <a:latin typeface="MV Boli" panose="02000500030200090000" pitchFamily="2" charset="0"/>
              <a:cs typeface="MV Boli" panose="02000500030200090000" pitchFamily="2" charset="0"/>
            </a:endParaRPr>
          </a:p>
        </p:txBody>
      </p:sp>
    </p:spTree>
    <p:extLst>
      <p:ext uri="{BB962C8B-B14F-4D97-AF65-F5344CB8AC3E}">
        <p14:creationId xmlns:p14="http://schemas.microsoft.com/office/powerpoint/2010/main" val="35992903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10510012" y="6305667"/>
            <a:ext cx="1470462" cy="443240"/>
          </a:xfrm>
          <a:prstGeom prst="rect">
            <a:avLst/>
          </a:prstGeom>
          <a:noFill/>
        </p:spPr>
      </p:pic>
      <p:sp>
        <p:nvSpPr>
          <p:cNvPr id="4" name="Title 3"/>
          <p:cNvSpPr>
            <a:spLocks noGrp="1"/>
          </p:cNvSpPr>
          <p:nvPr>
            <p:ph type="title"/>
          </p:nvPr>
        </p:nvSpPr>
        <p:spPr>
          <a:xfrm>
            <a:off x="-211885" y="152400"/>
            <a:ext cx="12527710" cy="294343"/>
          </a:xfrm>
        </p:spPr>
        <p:txBody>
          <a:bodyPr numCol="1">
            <a:noAutofit/>
          </a:bodyPr>
          <a:lstStyle/>
          <a:p>
            <a:pPr algn="ctr"/>
            <a:r>
              <a:rPr lang="en-GB" altLang="en-GB" sz="3600" dirty="0">
                <a:solidFill>
                  <a:srgbClr val="002060"/>
                </a:solidFill>
                <a:latin typeface="Arial Rounded MT Bold" panose="020F0704030504030204" pitchFamily="34" charset="0"/>
                <a:cs typeface="MV Boli" panose="02000500030200090000" pitchFamily="2" charset="0"/>
              </a:rPr>
              <a:t>SEN Support</a:t>
            </a:r>
          </a:p>
        </p:txBody>
      </p:sp>
      <p:sp>
        <p:nvSpPr>
          <p:cNvPr id="5" name="TextBox 4"/>
          <p:cNvSpPr txBox="1"/>
          <p:nvPr/>
        </p:nvSpPr>
        <p:spPr>
          <a:xfrm>
            <a:off x="8385218" y="6487297"/>
            <a:ext cx="2014004" cy="261610"/>
          </a:xfrm>
          <a:prstGeom prst="rect">
            <a:avLst/>
          </a:prstGeom>
          <a:solidFill>
            <a:srgbClr val="7030A0"/>
          </a:solidFill>
        </p:spPr>
        <p:txBody>
          <a:bodyPr wrap="square" numCol="1" rtlCol="0">
            <a:spAutoFit/>
          </a:bodyPr>
          <a:lstStyle/>
          <a:p>
            <a:r>
              <a:rPr lang="en-GB" altLang="en-GB" sz="1100">
                <a:solidFill>
                  <a:schemeClr val="bg1"/>
                </a:solidFill>
                <a:latin typeface="MV Boli" panose="02000500030200090000" pitchFamily="2" charset="0"/>
                <a:cs typeface="MV Boli" panose="02000500030200090000" pitchFamily="2" charset="0"/>
              </a:rPr>
              <a:t>Click </a:t>
            </a:r>
            <a:r>
              <a:rPr lang="en-GB" altLang="en-GB" sz="1100">
                <a:solidFill>
                  <a:schemeClr val="bg1"/>
                </a:solidFill>
                <a:latin typeface="Calibri" panose="020F0502020204030204" pitchFamily="34" charset="0"/>
                <a:cs typeface="Calibri" panose="020F0502020204030204" pitchFamily="34" charset="0"/>
              </a:rPr>
              <a:t>→</a:t>
            </a:r>
            <a:r>
              <a:rPr lang="en-GB" altLang="en-GB" sz="1100">
                <a:solidFill>
                  <a:schemeClr val="bg1"/>
                </a:solidFill>
                <a:latin typeface="MV Boli" panose="02000500030200090000" pitchFamily="2" charset="0"/>
                <a:cs typeface="MV Boli" panose="02000500030200090000" pitchFamily="2" charset="0"/>
              </a:rPr>
              <a:t> to return to menu</a:t>
            </a:r>
          </a:p>
        </p:txBody>
      </p:sp>
      <p:pic>
        <p:nvPicPr>
          <p:cNvPr id="8" name="Picture 7">
            <a:extLst>
              <a:ext uri="{FF2B5EF4-FFF2-40B4-BE49-F238E27FC236}">
                <a16:creationId xmlns:a16="http://schemas.microsoft.com/office/drawing/2014/main" id="{A0FBD066-24A3-54E2-130E-7B29F57FA267}"/>
              </a:ext>
            </a:extLst>
          </p:cNvPr>
          <p:cNvPicPr>
            <a:picLocks noChangeAspect="1"/>
          </p:cNvPicPr>
          <p:nvPr/>
        </p:nvPicPr>
        <p:blipFill>
          <a:blip r:embed="rId4"/>
          <a:stretch>
            <a:fillRect/>
          </a:stretch>
        </p:blipFill>
        <p:spPr>
          <a:xfrm>
            <a:off x="4245353" y="788802"/>
            <a:ext cx="4029075" cy="5829300"/>
          </a:xfrm>
          <a:prstGeom prst="rect">
            <a:avLst/>
          </a:prstGeom>
        </p:spPr>
      </p:pic>
      <p:pic>
        <p:nvPicPr>
          <p:cNvPr id="14" name="Picture 13">
            <a:extLst>
              <a:ext uri="{FF2B5EF4-FFF2-40B4-BE49-F238E27FC236}">
                <a16:creationId xmlns:a16="http://schemas.microsoft.com/office/drawing/2014/main" id="{B9AECB93-EFF9-7291-EDE9-7A7027AB5474}"/>
              </a:ext>
            </a:extLst>
          </p:cNvPr>
          <p:cNvPicPr>
            <a:picLocks noChangeAspect="1"/>
          </p:cNvPicPr>
          <p:nvPr/>
        </p:nvPicPr>
        <p:blipFill>
          <a:blip r:embed="rId5"/>
          <a:stretch>
            <a:fillRect/>
          </a:stretch>
        </p:blipFill>
        <p:spPr>
          <a:xfrm>
            <a:off x="8463175" y="577510"/>
            <a:ext cx="3535056" cy="5093159"/>
          </a:xfrm>
          <a:prstGeom prst="rect">
            <a:avLst/>
          </a:prstGeom>
        </p:spPr>
      </p:pic>
      <p:pic>
        <p:nvPicPr>
          <p:cNvPr id="16" name="Picture 15">
            <a:extLst>
              <a:ext uri="{FF2B5EF4-FFF2-40B4-BE49-F238E27FC236}">
                <a16:creationId xmlns:a16="http://schemas.microsoft.com/office/drawing/2014/main" id="{A8311009-9AE7-0F36-FFAE-13262F95C141}"/>
              </a:ext>
            </a:extLst>
          </p:cNvPr>
          <p:cNvPicPr>
            <a:picLocks noChangeAspect="1"/>
          </p:cNvPicPr>
          <p:nvPr/>
        </p:nvPicPr>
        <p:blipFill>
          <a:blip r:embed="rId6"/>
          <a:stretch>
            <a:fillRect/>
          </a:stretch>
        </p:blipFill>
        <p:spPr>
          <a:xfrm>
            <a:off x="184416" y="809586"/>
            <a:ext cx="3853273" cy="5677711"/>
          </a:xfrm>
          <a:prstGeom prst="rect">
            <a:avLst/>
          </a:prstGeom>
        </p:spPr>
      </p:pic>
    </p:spTree>
    <p:extLst>
      <p:ext uri="{BB962C8B-B14F-4D97-AF65-F5344CB8AC3E}">
        <p14:creationId xmlns:p14="http://schemas.microsoft.com/office/powerpoint/2010/main" val="2104652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0DD1458-DFE9-70EA-BD02-128CCDF69307}"/>
              </a:ext>
            </a:extLst>
          </p:cNvPr>
          <p:cNvPicPr>
            <a:picLocks noChangeAspect="1"/>
          </p:cNvPicPr>
          <p:nvPr/>
        </p:nvPicPr>
        <p:blipFill>
          <a:blip r:embed="rId2"/>
          <a:stretch>
            <a:fillRect/>
          </a:stretch>
        </p:blipFill>
        <p:spPr>
          <a:xfrm>
            <a:off x="9857893" y="115743"/>
            <a:ext cx="2235741" cy="2235741"/>
          </a:xfrm>
          <a:prstGeom prst="rect">
            <a:avLst/>
          </a:prstGeom>
        </p:spPr>
      </p:pic>
      <p:sp>
        <p:nvSpPr>
          <p:cNvPr id="7" name="Title 3">
            <a:extLst>
              <a:ext uri="{FF2B5EF4-FFF2-40B4-BE49-F238E27FC236}">
                <a16:creationId xmlns:a16="http://schemas.microsoft.com/office/drawing/2014/main" id="{B9632981-AC9D-9199-BBFB-0A649F7BFBE2}"/>
              </a:ext>
            </a:extLst>
          </p:cNvPr>
          <p:cNvSpPr>
            <a:spLocks noGrp="1"/>
          </p:cNvSpPr>
          <p:nvPr>
            <p:ph type="title"/>
          </p:nvPr>
        </p:nvSpPr>
        <p:spPr>
          <a:xfrm>
            <a:off x="-757668" y="115743"/>
            <a:ext cx="12093633" cy="524337"/>
          </a:xfrm>
        </p:spPr>
        <p:txBody>
          <a:bodyPr numCol="1">
            <a:noAutofit/>
          </a:bodyPr>
          <a:lstStyle/>
          <a:p>
            <a:pPr algn="ctr"/>
            <a:r>
              <a:rPr lang="en-GB" altLang="en-GB" sz="3600">
                <a:solidFill>
                  <a:srgbClr val="002060"/>
                </a:solidFill>
                <a:latin typeface="Arial Rounded MT Bold" panose="020F0704030504030204" pitchFamily="34" charset="0"/>
                <a:cs typeface="MV Boli" panose="02000500030200090000" pitchFamily="2" charset="0"/>
              </a:rPr>
              <a:t>Flexible intervention provision</a:t>
            </a:r>
            <a:endParaRPr lang="en-GB" altLang="en-GB" sz="3600" dirty="0">
              <a:solidFill>
                <a:srgbClr val="002060"/>
              </a:solidFill>
              <a:latin typeface="Arial Rounded MT Bold" panose="020F0704030504030204" pitchFamily="34" charset="0"/>
              <a:cs typeface="MV Boli" panose="02000500030200090000" pitchFamily="2" charset="0"/>
            </a:endParaRPr>
          </a:p>
        </p:txBody>
      </p:sp>
      <p:pic>
        <p:nvPicPr>
          <p:cNvPr id="13" name="Picture 12">
            <a:extLst>
              <a:ext uri="{FF2B5EF4-FFF2-40B4-BE49-F238E27FC236}">
                <a16:creationId xmlns:a16="http://schemas.microsoft.com/office/drawing/2014/main" id="{03FB13A0-8A3A-3676-4F56-FB2DB2EBACAC}"/>
              </a:ext>
            </a:extLst>
          </p:cNvPr>
          <p:cNvPicPr>
            <a:picLocks noChangeAspect="1"/>
          </p:cNvPicPr>
          <p:nvPr/>
        </p:nvPicPr>
        <p:blipFill>
          <a:blip r:embed="rId3"/>
          <a:stretch>
            <a:fillRect/>
          </a:stretch>
        </p:blipFill>
        <p:spPr>
          <a:xfrm>
            <a:off x="98366" y="2927292"/>
            <a:ext cx="6931005" cy="3814965"/>
          </a:xfrm>
          <a:prstGeom prst="rect">
            <a:avLst/>
          </a:prstGeom>
        </p:spPr>
      </p:pic>
      <p:sp>
        <p:nvSpPr>
          <p:cNvPr id="15" name="TextBox 14">
            <a:extLst>
              <a:ext uri="{FF2B5EF4-FFF2-40B4-BE49-F238E27FC236}">
                <a16:creationId xmlns:a16="http://schemas.microsoft.com/office/drawing/2014/main" id="{E5D612B8-1817-79C1-9C19-663521EBFC10}"/>
              </a:ext>
            </a:extLst>
          </p:cNvPr>
          <p:cNvSpPr txBox="1"/>
          <p:nvPr/>
        </p:nvSpPr>
        <p:spPr>
          <a:xfrm>
            <a:off x="98366" y="875745"/>
            <a:ext cx="9522289" cy="1815882"/>
          </a:xfrm>
          <a:prstGeom prst="rect">
            <a:avLst/>
          </a:prstGeom>
          <a:noFill/>
        </p:spPr>
        <p:txBody>
          <a:bodyPr wrap="square">
            <a:spAutoFit/>
          </a:bodyPr>
          <a:lstStyle/>
          <a:p>
            <a:pPr algn="l"/>
            <a:r>
              <a:rPr lang="en-GB" sz="1400" b="0" i="0">
                <a:solidFill>
                  <a:srgbClr val="4F4343"/>
                </a:solidFill>
                <a:effectLst/>
                <a:highlight>
                  <a:srgbClr val="FFFFFF"/>
                </a:highlight>
                <a:latin typeface="Poppins" panose="00000500000000000000" pitchFamily="2" charset="0"/>
              </a:rPr>
              <a:t>At </a:t>
            </a:r>
            <a:r>
              <a:rPr lang="en-GB" sz="1400">
                <a:solidFill>
                  <a:srgbClr val="4F4343"/>
                </a:solidFill>
                <a:highlight>
                  <a:srgbClr val="FFFFFF"/>
                </a:highlight>
                <a:latin typeface="Poppins" panose="00000500000000000000" pitchFamily="2" charset="0"/>
              </a:rPr>
              <a:t>Valley,</a:t>
            </a:r>
            <a:r>
              <a:rPr lang="en-GB" sz="1400" b="0" i="0">
                <a:solidFill>
                  <a:srgbClr val="4F4343"/>
                </a:solidFill>
                <a:effectLst/>
                <a:highlight>
                  <a:srgbClr val="FFFFFF"/>
                </a:highlight>
                <a:latin typeface="Poppins" panose="00000500000000000000" pitchFamily="2" charset="0"/>
              </a:rPr>
              <a:t> we have a growing SEN population meaning we have to regularly reflect on how we provide the best opportunities for children with a wide range of individual needs.</a:t>
            </a:r>
          </a:p>
          <a:p>
            <a:pPr algn="l"/>
            <a:r>
              <a:rPr lang="en-GB" sz="1400" b="0" i="0">
                <a:solidFill>
                  <a:srgbClr val="4F4343"/>
                </a:solidFill>
                <a:effectLst/>
                <a:highlight>
                  <a:srgbClr val="FFFFFF"/>
                </a:highlight>
                <a:latin typeface="Poppins" panose="00000500000000000000" pitchFamily="2" charset="0"/>
              </a:rPr>
              <a:t>We recognise that for many reasons for some children a mainstream classroom is a barrier to children’s progress and wellbeing.</a:t>
            </a:r>
          </a:p>
          <a:p>
            <a:pPr algn="l"/>
            <a:r>
              <a:rPr lang="en-GB" sz="1400" b="0" i="0">
                <a:solidFill>
                  <a:srgbClr val="4F4343"/>
                </a:solidFill>
                <a:effectLst/>
                <a:highlight>
                  <a:srgbClr val="FFFFFF"/>
                </a:highlight>
                <a:latin typeface="Poppins" panose="00000500000000000000" pitchFamily="2" charset="0"/>
              </a:rPr>
              <a:t>Due to this we have a created bespoke internal provision that better meet some children’s individual needs whilst ensuring children remain part of our ‘Valley family’.</a:t>
            </a:r>
          </a:p>
          <a:p>
            <a:pPr algn="l"/>
            <a:r>
              <a:rPr lang="en-GB" sz="1400" b="0" i="0">
                <a:solidFill>
                  <a:srgbClr val="4F4343"/>
                </a:solidFill>
                <a:effectLst/>
                <a:highlight>
                  <a:srgbClr val="FFFFFF"/>
                </a:highlight>
                <a:latin typeface="Poppins" panose="00000500000000000000" pitchFamily="2" charset="0"/>
              </a:rPr>
              <a:t>The Hub is part of our whole school SEND approach and commitment to providing bespoke provision for children who have </a:t>
            </a:r>
            <a:r>
              <a:rPr lang="en-GB" sz="1400">
                <a:solidFill>
                  <a:srgbClr val="4F4343"/>
                </a:solidFill>
                <a:highlight>
                  <a:srgbClr val="FFFFFF"/>
                </a:highlight>
                <a:latin typeface="Poppins" panose="00000500000000000000" pitchFamily="2" charset="0"/>
              </a:rPr>
              <a:t>specific additional needs and/or</a:t>
            </a:r>
            <a:r>
              <a:rPr lang="en-GB" sz="1400" b="0" i="0">
                <a:solidFill>
                  <a:srgbClr val="4F4343"/>
                </a:solidFill>
                <a:effectLst/>
                <a:highlight>
                  <a:srgbClr val="FFFFFF"/>
                </a:highlight>
                <a:latin typeface="Poppins" panose="00000500000000000000" pitchFamily="2" charset="0"/>
              </a:rPr>
              <a:t> barriers to learning and emotional well-being.</a:t>
            </a:r>
            <a:endParaRPr lang="en-GB" sz="1400" b="0" i="0" dirty="0">
              <a:solidFill>
                <a:srgbClr val="4F4343"/>
              </a:solidFill>
              <a:effectLst/>
              <a:highlight>
                <a:srgbClr val="FFFFFF"/>
              </a:highlight>
              <a:latin typeface="Poppins" panose="00000500000000000000" pitchFamily="2" charset="0"/>
            </a:endParaRPr>
          </a:p>
        </p:txBody>
      </p:sp>
      <p:pic>
        <p:nvPicPr>
          <p:cNvPr id="16" name="Picture 15">
            <a:extLst>
              <a:ext uri="{FF2B5EF4-FFF2-40B4-BE49-F238E27FC236}">
                <a16:creationId xmlns:a16="http://schemas.microsoft.com/office/drawing/2014/main" id="{59569399-AE68-0928-7F63-9D10D5DFBCAC}"/>
              </a:ext>
            </a:extLst>
          </p:cNvPr>
          <p:cNvPicPr>
            <a:picLocks noChangeAspect="1"/>
          </p:cNvPicPr>
          <p:nvPr/>
        </p:nvPicPr>
        <p:blipFill>
          <a:blip r:embed="rId4"/>
          <a:stretch>
            <a:fillRect/>
          </a:stretch>
        </p:blipFill>
        <p:spPr>
          <a:xfrm>
            <a:off x="7169851" y="2699031"/>
            <a:ext cx="2223826" cy="1211488"/>
          </a:xfrm>
          <a:prstGeom prst="rect">
            <a:avLst/>
          </a:prstGeom>
        </p:spPr>
      </p:pic>
      <p:graphicFrame>
        <p:nvGraphicFramePr>
          <p:cNvPr id="19" name="Diagram 18">
            <a:extLst>
              <a:ext uri="{FF2B5EF4-FFF2-40B4-BE49-F238E27FC236}">
                <a16:creationId xmlns:a16="http://schemas.microsoft.com/office/drawing/2014/main" id="{B03E0477-764E-652F-F0F6-67F8F1EDAEFC}"/>
              </a:ext>
            </a:extLst>
          </p:cNvPr>
          <p:cNvGraphicFramePr/>
          <p:nvPr>
            <p:extLst>
              <p:ext uri="{D42A27DB-BD31-4B8C-83A1-F6EECF244321}">
                <p14:modId xmlns:p14="http://schemas.microsoft.com/office/powerpoint/2010/main" val="3116365609"/>
              </p:ext>
            </p:extLst>
          </p:nvPr>
        </p:nvGraphicFramePr>
        <p:xfrm>
          <a:off x="7304392" y="2587149"/>
          <a:ext cx="6071140" cy="412470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864653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3848790" y="5618609"/>
            <a:ext cx="4160479" cy="1239391"/>
          </a:xfrm>
          <a:prstGeom prst="rect">
            <a:avLst/>
          </a:prstGeom>
          <a:noFill/>
        </p:spPr>
      </p:pic>
      <p:sp>
        <p:nvSpPr>
          <p:cNvPr id="4" name="Title 3"/>
          <p:cNvSpPr>
            <a:spLocks noGrp="1"/>
          </p:cNvSpPr>
          <p:nvPr>
            <p:ph type="title"/>
          </p:nvPr>
        </p:nvSpPr>
        <p:spPr>
          <a:xfrm>
            <a:off x="98366" y="115743"/>
            <a:ext cx="12093633" cy="524337"/>
          </a:xfrm>
        </p:spPr>
        <p:txBody>
          <a:bodyPr numCol="1">
            <a:noAutofit/>
          </a:bodyPr>
          <a:lstStyle/>
          <a:p>
            <a:pPr algn="ctr"/>
            <a:r>
              <a:rPr lang="en-GB" altLang="en-GB" sz="3600" dirty="0">
                <a:solidFill>
                  <a:srgbClr val="002060"/>
                </a:solidFill>
                <a:latin typeface="Arial Rounded MT Bold" panose="020F0704030504030204" pitchFamily="34" charset="0"/>
                <a:cs typeface="MV Boli" panose="02000500030200090000" pitchFamily="2" charset="0"/>
              </a:rPr>
              <a:t>Interventions </a:t>
            </a:r>
          </a:p>
        </p:txBody>
      </p:sp>
      <p:sp>
        <p:nvSpPr>
          <p:cNvPr id="8" name="Rectangle 7"/>
          <p:cNvSpPr/>
          <p:nvPr/>
        </p:nvSpPr>
        <p:spPr>
          <a:xfrm>
            <a:off x="231965" y="680613"/>
            <a:ext cx="11794894" cy="523220"/>
          </a:xfrm>
          <a:prstGeom prst="rect">
            <a:avLst/>
          </a:prstGeom>
        </p:spPr>
        <p:txBody>
          <a:bodyPr wrap="square" lIns="91440" tIns="45720" rIns="91440" bIns="45720" numCol="1" anchor="t">
            <a:spAutoFit/>
          </a:bodyPr>
          <a:lstStyle/>
          <a:p>
            <a:pPr algn="ctr"/>
            <a:r>
              <a:rPr lang="en-GB" altLang="en-GB" sz="1400" dirty="0">
                <a:solidFill>
                  <a:srgbClr val="002060"/>
                </a:solidFill>
                <a:latin typeface="Arial Rounded MT Bold"/>
                <a:cs typeface="Arial"/>
              </a:rPr>
              <a:t>We aim to deliver quality intervention in a learning environment equipped to support specific learning needs, implemented through by our highly skilled and compassionate team of staff. </a:t>
            </a:r>
          </a:p>
        </p:txBody>
      </p:sp>
      <p:sp>
        <p:nvSpPr>
          <p:cNvPr id="11" name="TextBox 10"/>
          <p:cNvSpPr txBox="1"/>
          <p:nvPr/>
        </p:nvSpPr>
        <p:spPr>
          <a:xfrm>
            <a:off x="4816510" y="5427074"/>
            <a:ext cx="2225038" cy="261610"/>
          </a:xfrm>
          <a:prstGeom prst="rect">
            <a:avLst/>
          </a:prstGeom>
          <a:solidFill>
            <a:srgbClr val="7030A0"/>
          </a:solidFill>
        </p:spPr>
        <p:txBody>
          <a:bodyPr wrap="square" numCol="1" rtlCol="0">
            <a:spAutoFit/>
          </a:bodyPr>
          <a:lstStyle/>
          <a:p>
            <a:r>
              <a:rPr lang="en-GB" altLang="en-GB" sz="1100">
                <a:solidFill>
                  <a:schemeClr val="bg1"/>
                </a:solidFill>
                <a:latin typeface="MV Boli" panose="02000500030200090000" pitchFamily="2" charset="0"/>
                <a:cs typeface="MV Boli" panose="02000500030200090000" pitchFamily="2" charset="0"/>
              </a:rPr>
              <a:t>Click below to return to menu</a:t>
            </a:r>
          </a:p>
        </p:txBody>
      </p:sp>
      <p:graphicFrame>
        <p:nvGraphicFramePr>
          <p:cNvPr id="7" name="Table 6">
            <a:extLst>
              <a:ext uri="{FF2B5EF4-FFF2-40B4-BE49-F238E27FC236}">
                <a16:creationId xmlns:a16="http://schemas.microsoft.com/office/drawing/2014/main" id="{BFC42679-AA70-A141-3AD5-055A744CD190}"/>
              </a:ext>
            </a:extLst>
          </p:cNvPr>
          <p:cNvGraphicFramePr>
            <a:graphicFrameLocks noGrp="1"/>
          </p:cNvGraphicFramePr>
          <p:nvPr>
            <p:extLst>
              <p:ext uri="{D42A27DB-BD31-4B8C-83A1-F6EECF244321}">
                <p14:modId xmlns:p14="http://schemas.microsoft.com/office/powerpoint/2010/main" val="276949631"/>
              </p:ext>
            </p:extLst>
          </p:nvPr>
        </p:nvGraphicFramePr>
        <p:xfrm>
          <a:off x="231965" y="1443199"/>
          <a:ext cx="11518632" cy="3876068"/>
        </p:xfrm>
        <a:graphic>
          <a:graphicData uri="http://schemas.openxmlformats.org/drawingml/2006/table">
            <a:tbl>
              <a:tblPr firstRow="1" bandRow="1">
                <a:tableStyleId>{5C22544A-7EE6-4342-B048-85BDC9FD1C3A}</a:tableStyleId>
              </a:tblPr>
              <a:tblGrid>
                <a:gridCol w="2879658">
                  <a:extLst>
                    <a:ext uri="{9D8B030D-6E8A-4147-A177-3AD203B41FA5}">
                      <a16:colId xmlns:a16="http://schemas.microsoft.com/office/drawing/2014/main" val="1980703521"/>
                    </a:ext>
                  </a:extLst>
                </a:gridCol>
                <a:gridCol w="2879658">
                  <a:extLst>
                    <a:ext uri="{9D8B030D-6E8A-4147-A177-3AD203B41FA5}">
                      <a16:colId xmlns:a16="http://schemas.microsoft.com/office/drawing/2014/main" val="2306369816"/>
                    </a:ext>
                  </a:extLst>
                </a:gridCol>
                <a:gridCol w="2879658">
                  <a:extLst>
                    <a:ext uri="{9D8B030D-6E8A-4147-A177-3AD203B41FA5}">
                      <a16:colId xmlns:a16="http://schemas.microsoft.com/office/drawing/2014/main" val="2851883877"/>
                    </a:ext>
                  </a:extLst>
                </a:gridCol>
                <a:gridCol w="2879658">
                  <a:extLst>
                    <a:ext uri="{9D8B030D-6E8A-4147-A177-3AD203B41FA5}">
                      <a16:colId xmlns:a16="http://schemas.microsoft.com/office/drawing/2014/main" val="3272094662"/>
                    </a:ext>
                  </a:extLst>
                </a:gridCol>
              </a:tblGrid>
              <a:tr h="750555">
                <a:tc>
                  <a:txBody>
                    <a:bodyPr/>
                    <a:lstStyle/>
                    <a:p>
                      <a:pPr algn="ctr"/>
                      <a:r>
                        <a:rPr lang="en-GB" dirty="0"/>
                        <a:t>Cognition and Learning</a:t>
                      </a:r>
                    </a:p>
                  </a:txBody>
                  <a:tcPr/>
                </a:tc>
                <a:tc>
                  <a:txBody>
                    <a:bodyPr/>
                    <a:lstStyle/>
                    <a:p>
                      <a:pPr algn="ctr"/>
                      <a:r>
                        <a:rPr lang="en-GB" dirty="0"/>
                        <a:t>Speech, Language and Communication Need</a:t>
                      </a:r>
                    </a:p>
                  </a:txBody>
                  <a:tcPr/>
                </a:tc>
                <a:tc>
                  <a:txBody>
                    <a:bodyPr/>
                    <a:lstStyle/>
                    <a:p>
                      <a:pPr algn="ctr"/>
                      <a:r>
                        <a:rPr lang="en-GB" dirty="0"/>
                        <a:t>Social, Emotional and Mental Health</a:t>
                      </a:r>
                    </a:p>
                  </a:txBody>
                  <a:tcPr/>
                </a:tc>
                <a:tc>
                  <a:txBody>
                    <a:bodyPr/>
                    <a:lstStyle/>
                    <a:p>
                      <a:pPr algn="ctr"/>
                      <a:r>
                        <a:rPr lang="en-GB" dirty="0"/>
                        <a:t>Physical/Sensory</a:t>
                      </a:r>
                    </a:p>
                  </a:txBody>
                  <a:tcPr/>
                </a:tc>
                <a:extLst>
                  <a:ext uri="{0D108BD9-81ED-4DB2-BD59-A6C34878D82A}">
                    <a16:rowId xmlns:a16="http://schemas.microsoft.com/office/drawing/2014/main" val="1421643740"/>
                  </a:ext>
                </a:extLst>
              </a:tr>
              <a:tr h="404772">
                <a:tc>
                  <a:txBody>
                    <a:bodyPr/>
                    <a:lstStyle/>
                    <a:p>
                      <a:r>
                        <a:rPr lang="en-GB" dirty="0"/>
                        <a:t>Attention Autism</a:t>
                      </a:r>
                    </a:p>
                  </a:txBody>
                  <a:tcPr/>
                </a:tc>
                <a:tc>
                  <a:txBody>
                    <a:bodyPr/>
                    <a:lstStyle/>
                    <a:p>
                      <a:r>
                        <a:rPr lang="en-GB" dirty="0"/>
                        <a:t>Makaton Signalong</a:t>
                      </a:r>
                    </a:p>
                  </a:txBody>
                  <a:tcPr/>
                </a:tc>
                <a:tc>
                  <a:txBody>
                    <a:bodyPr/>
                    <a:lstStyle/>
                    <a:p>
                      <a:r>
                        <a:rPr lang="en-GB" dirty="0"/>
                        <a:t>Zones of Regulation</a:t>
                      </a:r>
                    </a:p>
                  </a:txBody>
                  <a:tcPr/>
                </a:tc>
                <a:tc>
                  <a:txBody>
                    <a:bodyPr/>
                    <a:lstStyle/>
                    <a:p>
                      <a:r>
                        <a:rPr lang="en-GB" dirty="0"/>
                        <a:t>Touch Typing</a:t>
                      </a:r>
                    </a:p>
                  </a:txBody>
                  <a:tcPr/>
                </a:tc>
                <a:extLst>
                  <a:ext uri="{0D108BD9-81ED-4DB2-BD59-A6C34878D82A}">
                    <a16:rowId xmlns:a16="http://schemas.microsoft.com/office/drawing/2014/main" val="3170881991"/>
                  </a:ext>
                </a:extLst>
              </a:tr>
              <a:tr h="417094">
                <a:tc>
                  <a:txBody>
                    <a:bodyPr/>
                    <a:lstStyle/>
                    <a:p>
                      <a:r>
                        <a:rPr lang="en-GB" dirty="0"/>
                        <a:t>Read, Write, Inc Phonics</a:t>
                      </a:r>
                    </a:p>
                  </a:txBody>
                  <a:tcPr/>
                </a:tc>
                <a:tc>
                  <a:txBody>
                    <a:bodyPr/>
                    <a:lstStyle/>
                    <a:p>
                      <a:r>
                        <a:rPr lang="en-GB" dirty="0"/>
                        <a:t>Time to Talk</a:t>
                      </a:r>
                    </a:p>
                  </a:txBody>
                  <a:tcPr/>
                </a:tc>
                <a:tc>
                  <a:txBody>
                    <a:bodyPr/>
                    <a:lstStyle/>
                    <a:p>
                      <a:r>
                        <a:rPr lang="en-GB" dirty="0"/>
                        <a:t>Lego Therapy</a:t>
                      </a:r>
                    </a:p>
                  </a:txBody>
                  <a:tcPr/>
                </a:tc>
                <a:tc>
                  <a:txBody>
                    <a:bodyPr/>
                    <a:lstStyle/>
                    <a:p>
                      <a:r>
                        <a:rPr lang="en-GB" dirty="0"/>
                        <a:t>Sensory Circuits</a:t>
                      </a:r>
                    </a:p>
                  </a:txBody>
                  <a:tcPr/>
                </a:tc>
                <a:extLst>
                  <a:ext uri="{0D108BD9-81ED-4DB2-BD59-A6C34878D82A}">
                    <a16:rowId xmlns:a16="http://schemas.microsoft.com/office/drawing/2014/main" val="3672431712"/>
                  </a:ext>
                </a:extLst>
              </a:tr>
              <a:tr h="385011">
                <a:tc>
                  <a:txBody>
                    <a:bodyPr/>
                    <a:lstStyle/>
                    <a:p>
                      <a:r>
                        <a:rPr lang="en-GB" dirty="0"/>
                        <a:t>NIPA NAPA</a:t>
                      </a:r>
                    </a:p>
                  </a:txBody>
                  <a:tcPr/>
                </a:tc>
                <a:tc>
                  <a:txBody>
                    <a:bodyPr/>
                    <a:lstStyle/>
                    <a:p>
                      <a:r>
                        <a:rPr lang="en-GB" dirty="0"/>
                        <a:t>Speech Therapy target work</a:t>
                      </a:r>
                    </a:p>
                  </a:txBody>
                  <a:tcPr/>
                </a:tc>
                <a:tc>
                  <a:txBody>
                    <a:bodyPr/>
                    <a:lstStyle/>
                    <a:p>
                      <a:r>
                        <a:rPr lang="en-GB" dirty="0"/>
                        <a:t>ELSA</a:t>
                      </a:r>
                    </a:p>
                  </a:txBody>
                  <a:tcPr/>
                </a:tc>
                <a:tc>
                  <a:txBody>
                    <a:bodyPr/>
                    <a:lstStyle/>
                    <a:p>
                      <a:r>
                        <a:rPr lang="en-GB" dirty="0"/>
                        <a:t>BEAM</a:t>
                      </a:r>
                    </a:p>
                  </a:txBody>
                  <a:tcPr/>
                </a:tc>
                <a:extLst>
                  <a:ext uri="{0D108BD9-81ED-4DB2-BD59-A6C34878D82A}">
                    <a16:rowId xmlns:a16="http://schemas.microsoft.com/office/drawing/2014/main" val="2462077651"/>
                  </a:ext>
                </a:extLst>
              </a:tr>
              <a:tr h="320842">
                <a:tc>
                  <a:txBody>
                    <a:bodyPr/>
                    <a:lstStyle/>
                    <a:p>
                      <a:r>
                        <a:rPr lang="en-GB" dirty="0"/>
                        <a:t>Number Stacks</a:t>
                      </a:r>
                    </a:p>
                  </a:txBody>
                  <a:tcPr/>
                </a:tc>
                <a:tc>
                  <a:txBody>
                    <a:bodyPr/>
                    <a:lstStyle/>
                    <a:p>
                      <a:r>
                        <a:rPr lang="en-GB" dirty="0"/>
                        <a:t>Super Skills</a:t>
                      </a:r>
                    </a:p>
                  </a:txBody>
                  <a:tcPr/>
                </a:tc>
                <a:tc>
                  <a:txBody>
                    <a:bodyPr/>
                    <a:lstStyle/>
                    <a:p>
                      <a:r>
                        <a:rPr lang="en-GB" dirty="0"/>
                        <a:t>Relationship Based Play</a:t>
                      </a:r>
                    </a:p>
                  </a:txBody>
                  <a:tcPr/>
                </a:tc>
                <a:tc>
                  <a:txBody>
                    <a:bodyPr/>
                    <a:lstStyle/>
                    <a:p>
                      <a:r>
                        <a:rPr lang="en-GB" dirty="0"/>
                        <a:t>OT target work</a:t>
                      </a:r>
                    </a:p>
                  </a:txBody>
                  <a:tcPr/>
                </a:tc>
                <a:extLst>
                  <a:ext uri="{0D108BD9-81ED-4DB2-BD59-A6C34878D82A}">
                    <a16:rowId xmlns:a16="http://schemas.microsoft.com/office/drawing/2014/main" val="3729869585"/>
                  </a:ext>
                </a:extLst>
              </a:tr>
              <a:tr h="388219">
                <a:tc>
                  <a:txBody>
                    <a:bodyPr/>
                    <a:lstStyle/>
                    <a:p>
                      <a:r>
                        <a:rPr lang="en-GB" dirty="0"/>
                        <a:t>Colourful Semantics</a:t>
                      </a:r>
                    </a:p>
                  </a:txBody>
                  <a:tcPr/>
                </a:tc>
                <a:tc>
                  <a:txBody>
                    <a:bodyPr/>
                    <a:lstStyle/>
                    <a:p>
                      <a:r>
                        <a:rPr lang="en-GB" dirty="0"/>
                        <a:t>Language Link</a:t>
                      </a:r>
                    </a:p>
                  </a:txBody>
                  <a:tcPr/>
                </a:tc>
                <a:tc>
                  <a:txBody>
                    <a:bodyPr/>
                    <a:lstStyle/>
                    <a:p>
                      <a:r>
                        <a:rPr lang="en-GB" dirty="0"/>
                        <a:t>Mindfulness</a:t>
                      </a:r>
                    </a:p>
                  </a:txBody>
                  <a:tcPr/>
                </a:tc>
                <a:tc>
                  <a:txBody>
                    <a:bodyPr/>
                    <a:lstStyle/>
                    <a:p>
                      <a:r>
                        <a:rPr lang="en-GB" dirty="0"/>
                        <a:t>Physiotherapy target work</a:t>
                      </a:r>
                    </a:p>
                  </a:txBody>
                  <a:tcPr/>
                </a:tc>
                <a:extLst>
                  <a:ext uri="{0D108BD9-81ED-4DB2-BD59-A6C34878D82A}">
                    <a16:rowId xmlns:a16="http://schemas.microsoft.com/office/drawing/2014/main" val="3337263039"/>
                  </a:ext>
                </a:extLst>
              </a:tr>
              <a:tr h="388219">
                <a:tc>
                  <a:txBody>
                    <a:bodyPr/>
                    <a:lstStyle/>
                    <a:p>
                      <a:r>
                        <a:rPr lang="en-GB" dirty="0"/>
                        <a:t>Precision Teaching</a:t>
                      </a:r>
                    </a:p>
                  </a:txBody>
                  <a:tcPr/>
                </a:tc>
                <a:tc>
                  <a:txBody>
                    <a:bodyPr/>
                    <a:lstStyle/>
                    <a:p>
                      <a:r>
                        <a:rPr lang="en-GB" dirty="0" err="1"/>
                        <a:t>WellComm</a:t>
                      </a:r>
                      <a:endParaRPr lang="en-GB" dirty="0"/>
                    </a:p>
                  </a:txBody>
                  <a:tcPr/>
                </a:tc>
                <a:tc>
                  <a:txBody>
                    <a:bodyPr/>
                    <a:lstStyle/>
                    <a:p>
                      <a:r>
                        <a:rPr lang="en-GB" dirty="0"/>
                        <a:t>Karen Triesman CBT</a:t>
                      </a:r>
                    </a:p>
                  </a:txBody>
                  <a:tcPr/>
                </a:tc>
                <a:tc>
                  <a:txBody>
                    <a:bodyPr/>
                    <a:lstStyle/>
                    <a:p>
                      <a:r>
                        <a:rPr lang="en-GB" dirty="0"/>
                        <a:t>VI/HI target work</a:t>
                      </a:r>
                    </a:p>
                  </a:txBody>
                  <a:tcPr/>
                </a:tc>
                <a:extLst>
                  <a:ext uri="{0D108BD9-81ED-4DB2-BD59-A6C34878D82A}">
                    <a16:rowId xmlns:a16="http://schemas.microsoft.com/office/drawing/2014/main" val="2044908009"/>
                  </a:ext>
                </a:extLst>
              </a:tr>
              <a:tr h="388219">
                <a:tc>
                  <a:txBody>
                    <a:bodyPr/>
                    <a:lstStyle/>
                    <a:p>
                      <a:r>
                        <a:rPr lang="en-GB" dirty="0"/>
                        <a:t>SOS Spelling</a:t>
                      </a: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251428809"/>
                  </a:ext>
                </a:extLst>
              </a:tr>
              <a:tr h="388219">
                <a:tc>
                  <a:txBody>
                    <a:bodyPr/>
                    <a:lstStyle/>
                    <a:p>
                      <a:r>
                        <a:rPr lang="en-GB" dirty="0"/>
                        <a:t>Memory Magic</a:t>
                      </a: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502380124"/>
                  </a:ext>
                </a:extLst>
              </a:tr>
            </a:tbl>
          </a:graphicData>
        </a:graphic>
      </p:graphicFrame>
      <p:pic>
        <p:nvPicPr>
          <p:cNvPr id="9" name="Picture 8">
            <a:extLst>
              <a:ext uri="{FF2B5EF4-FFF2-40B4-BE49-F238E27FC236}">
                <a16:creationId xmlns:a16="http://schemas.microsoft.com/office/drawing/2014/main" id="{918CFDBC-E00F-2BD7-76E7-1B62BE76CE74}"/>
              </a:ext>
            </a:extLst>
          </p:cNvPr>
          <p:cNvPicPr>
            <a:picLocks noChangeAspect="1"/>
          </p:cNvPicPr>
          <p:nvPr/>
        </p:nvPicPr>
        <p:blipFill>
          <a:blip r:embed="rId4"/>
          <a:stretch>
            <a:fillRect/>
          </a:stretch>
        </p:blipFill>
        <p:spPr>
          <a:xfrm>
            <a:off x="7521978" y="4523030"/>
            <a:ext cx="6194073" cy="2334970"/>
          </a:xfrm>
          <a:prstGeom prst="rect">
            <a:avLst/>
          </a:prstGeom>
        </p:spPr>
      </p:pic>
    </p:spTree>
    <p:extLst>
      <p:ext uri="{BB962C8B-B14F-4D97-AF65-F5344CB8AC3E}">
        <p14:creationId xmlns:p14="http://schemas.microsoft.com/office/powerpoint/2010/main" val="13687299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5180666" y="5823376"/>
            <a:ext cx="2930193" cy="872893"/>
          </a:xfrm>
          <a:prstGeom prst="rect">
            <a:avLst/>
          </a:prstGeom>
          <a:noFill/>
        </p:spPr>
      </p:pic>
      <p:sp>
        <p:nvSpPr>
          <p:cNvPr id="4" name="Title 3"/>
          <p:cNvSpPr>
            <a:spLocks noGrp="1"/>
          </p:cNvSpPr>
          <p:nvPr>
            <p:ph type="title"/>
          </p:nvPr>
        </p:nvSpPr>
        <p:spPr>
          <a:xfrm>
            <a:off x="98367" y="115743"/>
            <a:ext cx="10515600" cy="524337"/>
          </a:xfrm>
        </p:spPr>
        <p:txBody>
          <a:bodyPr numCol="1">
            <a:normAutofit fontScale="90000"/>
          </a:bodyPr>
          <a:lstStyle/>
          <a:p>
            <a:r>
              <a:rPr lang="en-GB" altLang="en-GB" dirty="0">
                <a:solidFill>
                  <a:srgbClr val="002060"/>
                </a:solidFill>
                <a:latin typeface="Arial Rounded MT Bold" panose="020F0704030504030204" pitchFamily="34" charset="0"/>
                <a:cs typeface="MV Boli" panose="02000500030200090000" pitchFamily="2" charset="0"/>
              </a:rPr>
              <a:t>Staying Informed</a:t>
            </a:r>
          </a:p>
        </p:txBody>
      </p:sp>
      <p:sp>
        <p:nvSpPr>
          <p:cNvPr id="5" name="TextBox 4"/>
          <p:cNvSpPr txBox="1"/>
          <p:nvPr/>
        </p:nvSpPr>
        <p:spPr>
          <a:xfrm>
            <a:off x="5541774" y="5401603"/>
            <a:ext cx="2225038" cy="261610"/>
          </a:xfrm>
          <a:prstGeom prst="rect">
            <a:avLst/>
          </a:prstGeom>
          <a:solidFill>
            <a:srgbClr val="7030A0"/>
          </a:solidFill>
        </p:spPr>
        <p:txBody>
          <a:bodyPr wrap="square" numCol="1" rtlCol="0">
            <a:spAutoFit/>
          </a:bodyPr>
          <a:lstStyle/>
          <a:p>
            <a:r>
              <a:rPr lang="en-GB" altLang="en-GB" sz="1100">
                <a:solidFill>
                  <a:schemeClr val="bg1"/>
                </a:solidFill>
                <a:latin typeface="MV Boli" panose="02000500030200090000" pitchFamily="2" charset="0"/>
                <a:cs typeface="MV Boli" panose="02000500030200090000" pitchFamily="2" charset="0"/>
              </a:rPr>
              <a:t>Click below to return to menu</a:t>
            </a:r>
          </a:p>
        </p:txBody>
      </p:sp>
      <p:sp>
        <p:nvSpPr>
          <p:cNvPr id="6" name="Rounded Rectangle 5"/>
          <p:cNvSpPr/>
          <p:nvPr/>
        </p:nvSpPr>
        <p:spPr>
          <a:xfrm>
            <a:off x="216130" y="1541547"/>
            <a:ext cx="4761807" cy="1115928"/>
          </a:xfrm>
          <a:prstGeom prst="roundRect">
            <a:avLst/>
          </a:prstGeom>
          <a:solidFill>
            <a:srgbClr val="66CCFF"/>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numCol="1" rtlCol="0" anchor="ctr"/>
          <a:lstStyle/>
          <a:p>
            <a:r>
              <a:rPr lang="en-GB" altLang="en-GB" sz="1050" dirty="0">
                <a:solidFill>
                  <a:srgbClr val="002060"/>
                </a:solidFill>
                <a:latin typeface="Arial"/>
                <a:cs typeface="Arial"/>
              </a:rPr>
              <a:t>Pupils are assessed in every lesson against the learning objective and their personal targets.  Each term, assessment data is formally recorded and tracked, so that pupil progress can be closely monitored.  Reports on pupil progress are shared each term either at parents evening or in an end of year detailed report. </a:t>
            </a:r>
            <a:r>
              <a:rPr lang="en-GB" altLang="en-GB" sz="1050" b="1" dirty="0">
                <a:solidFill>
                  <a:srgbClr val="002060"/>
                </a:solidFill>
                <a:latin typeface="Arial"/>
                <a:cs typeface="Arial"/>
              </a:rPr>
              <a:t>The SENDCO is also available to speak to parents at parents evening for an additional 10 minute appointment.</a:t>
            </a:r>
          </a:p>
        </p:txBody>
      </p:sp>
      <p:sp>
        <p:nvSpPr>
          <p:cNvPr id="8" name="Rounded Rectangle 7"/>
          <p:cNvSpPr/>
          <p:nvPr/>
        </p:nvSpPr>
        <p:spPr>
          <a:xfrm>
            <a:off x="216130" y="2749370"/>
            <a:ext cx="4761807" cy="694667"/>
          </a:xfrm>
          <a:prstGeom prst="roundRect">
            <a:avLst/>
          </a:prstGeom>
          <a:solidFill>
            <a:srgbClr val="92D050"/>
          </a:solidFill>
        </p:spPr>
        <p:style>
          <a:lnRef idx="2">
            <a:schemeClr val="accent6">
              <a:shade val="50000"/>
            </a:schemeClr>
          </a:lnRef>
          <a:fillRef idx="1">
            <a:schemeClr val="accent6"/>
          </a:fillRef>
          <a:effectRef idx="0">
            <a:schemeClr val="accent6"/>
          </a:effectRef>
          <a:fontRef idx="minor">
            <a:schemeClr val="lt1"/>
          </a:fontRef>
        </p:style>
        <p:txBody>
          <a:bodyPr numCol="1" rtlCol="0" anchor="ctr"/>
          <a:lstStyle/>
          <a:p>
            <a:r>
              <a:rPr lang="en-GB" altLang="en-GB" sz="1050" dirty="0">
                <a:solidFill>
                  <a:srgbClr val="002060"/>
                </a:solidFill>
                <a:latin typeface="Arial" pitchFamily="34" charset="0"/>
                <a:cs typeface="Arial" pitchFamily="34" charset="0"/>
              </a:rPr>
              <a:t>The school regularly emails, messages via ParentPay or contacts parents by phone to discuss any concerns or progress.  Praise, rewards and behavioural concerns are logged and can be viewed by parents on request.</a:t>
            </a:r>
          </a:p>
        </p:txBody>
      </p:sp>
      <p:sp>
        <p:nvSpPr>
          <p:cNvPr id="9" name="Rounded Rectangle 8"/>
          <p:cNvSpPr/>
          <p:nvPr/>
        </p:nvSpPr>
        <p:spPr>
          <a:xfrm>
            <a:off x="188010" y="3535932"/>
            <a:ext cx="4789927" cy="3236343"/>
          </a:xfrm>
          <a:prstGeom prst="roundRect">
            <a:avLst/>
          </a:prstGeom>
          <a:solidFill>
            <a:srgbClr val="A679FF"/>
          </a:solidFill>
        </p:spPr>
        <p:style>
          <a:lnRef idx="2">
            <a:schemeClr val="accent5">
              <a:shade val="50000"/>
            </a:schemeClr>
          </a:lnRef>
          <a:fillRef idx="1">
            <a:schemeClr val="accent5"/>
          </a:fillRef>
          <a:effectRef idx="0">
            <a:schemeClr val="accent5"/>
          </a:effectRef>
          <a:fontRef idx="minor">
            <a:schemeClr val="lt1"/>
          </a:fontRef>
        </p:style>
        <p:txBody>
          <a:bodyPr numCol="1" rtlCol="0" anchor="ctr"/>
          <a:lstStyle/>
          <a:p>
            <a:r>
              <a:rPr lang="en-GB" altLang="en-GB" sz="1050" b="1" dirty="0">
                <a:solidFill>
                  <a:srgbClr val="002060"/>
                </a:solidFill>
                <a:latin typeface="Arial" pitchFamily="34" charset="0"/>
                <a:cs typeface="Arial" pitchFamily="34" charset="0"/>
              </a:rPr>
              <a:t>SEN Review meetings </a:t>
            </a:r>
          </a:p>
          <a:p>
            <a:r>
              <a:rPr lang="en-GB" altLang="en-GB" sz="1050" dirty="0">
                <a:solidFill>
                  <a:srgbClr val="002060"/>
                </a:solidFill>
                <a:latin typeface="Arial" pitchFamily="34" charset="0"/>
                <a:cs typeface="Arial" pitchFamily="34" charset="0"/>
              </a:rPr>
              <a:t>All children on our SEND register will have either a SEN support plan or an EHCP termly target plan dependent on if they are on SEN Support or have an EHCP. These documents are reviewed three times a year, in partnership with the child and their parents by the class teacher and/or SENCo.  </a:t>
            </a:r>
          </a:p>
          <a:p>
            <a:endParaRPr lang="en-GB" altLang="en-GB" sz="800" dirty="0">
              <a:latin typeface="Arial" pitchFamily="34" charset="0"/>
              <a:cs typeface="Arial" pitchFamily="34" charset="0"/>
            </a:endParaRPr>
          </a:p>
          <a:p>
            <a:r>
              <a:rPr lang="en-GB" altLang="en-GB" sz="1050" b="1" dirty="0">
                <a:solidFill>
                  <a:srgbClr val="002060"/>
                </a:solidFill>
                <a:latin typeface="Arial" pitchFamily="34" charset="0"/>
                <a:cs typeface="Arial" pitchFamily="34" charset="0"/>
              </a:rPr>
              <a:t>Annual Review </a:t>
            </a:r>
          </a:p>
          <a:p>
            <a:r>
              <a:rPr lang="en-GB" altLang="en-GB" sz="1050" dirty="0">
                <a:solidFill>
                  <a:srgbClr val="002060"/>
                </a:solidFill>
                <a:latin typeface="Arial" pitchFamily="34" charset="0"/>
                <a:cs typeface="Arial" pitchFamily="34" charset="0"/>
              </a:rPr>
              <a:t>All children with an EHCP will have an annual review meeting once year. This meeting is arranged by the SENCO, who will invite the parents, child and other professionals who are supporting the child. The annual review meeting is an opportunity to share progress and areas for development whilst updating the EHCP plan. </a:t>
            </a:r>
          </a:p>
          <a:p>
            <a:endParaRPr lang="en-GB" altLang="en-GB" sz="600" dirty="0">
              <a:solidFill>
                <a:srgbClr val="002060"/>
              </a:solidFill>
              <a:latin typeface="Arial" pitchFamily="34" charset="0"/>
              <a:cs typeface="Arial" pitchFamily="34" charset="0"/>
            </a:endParaRPr>
          </a:p>
          <a:p>
            <a:r>
              <a:rPr lang="en-GB" altLang="en-GB" sz="1050" b="1" dirty="0">
                <a:solidFill>
                  <a:srgbClr val="002060"/>
                </a:solidFill>
                <a:latin typeface="Arial" pitchFamily="34" charset="0"/>
                <a:cs typeface="Arial" pitchFamily="34" charset="0"/>
              </a:rPr>
              <a:t>Pupil Views</a:t>
            </a:r>
          </a:p>
          <a:p>
            <a:r>
              <a:rPr lang="en-GB" altLang="en-GB" sz="1050" dirty="0">
                <a:solidFill>
                  <a:srgbClr val="002060"/>
                </a:solidFill>
                <a:latin typeface="Arial" pitchFamily="34" charset="0"/>
                <a:cs typeface="Arial" pitchFamily="34" charset="0"/>
              </a:rPr>
              <a:t>Pupil views are gained at each review point. For children who are unable to share their views with us, we will use photographs and observations to inform us on what things they like to do in school. Pupil views about what is important to them are recorded on their SEN Support plan or  EHCP.  </a:t>
            </a:r>
            <a:endParaRPr lang="en-GB" altLang="en-GB" sz="1050" dirty="0">
              <a:latin typeface="Arial" pitchFamily="34" charset="0"/>
              <a:cs typeface="Arial" pitchFamily="34" charset="0"/>
            </a:endParaRPr>
          </a:p>
        </p:txBody>
      </p:sp>
      <p:sp>
        <p:nvSpPr>
          <p:cNvPr id="10" name="Rounded Rectangle 9"/>
          <p:cNvSpPr/>
          <p:nvPr/>
        </p:nvSpPr>
        <p:spPr>
          <a:xfrm>
            <a:off x="8173401" y="5293863"/>
            <a:ext cx="3880660" cy="1402406"/>
          </a:xfrm>
          <a:prstGeom prst="roundRect">
            <a:avLst/>
          </a:prstGeom>
        </p:spPr>
        <p:style>
          <a:lnRef idx="1">
            <a:schemeClr val="accent4"/>
          </a:lnRef>
          <a:fillRef idx="2">
            <a:schemeClr val="accent4"/>
          </a:fillRef>
          <a:effectRef idx="1">
            <a:schemeClr val="accent4"/>
          </a:effectRef>
          <a:fontRef idx="minor">
            <a:schemeClr val="dk1"/>
          </a:fontRef>
        </p:style>
        <p:txBody>
          <a:bodyPr lIns="91440" tIns="45720" rIns="91440" bIns="45720" numCol="1" rtlCol="0" anchor="ctr"/>
          <a:lstStyle/>
          <a:p>
            <a:r>
              <a:rPr lang="en-GB" altLang="en-GB" sz="1000" dirty="0">
                <a:solidFill>
                  <a:srgbClr val="002060"/>
                </a:solidFill>
                <a:latin typeface="Arial"/>
                <a:cs typeface="Arial"/>
              </a:rPr>
              <a:t>If you wish to meet to discuss your child’s progress further, then you can email, call or arrange an appointment to meet with:</a:t>
            </a:r>
          </a:p>
          <a:p>
            <a:endParaRPr lang="en-GB" altLang="en-GB" sz="1000" dirty="0">
              <a:solidFill>
                <a:srgbClr val="002060"/>
              </a:solidFill>
              <a:latin typeface="Arial"/>
              <a:cs typeface="Arial"/>
            </a:endParaRPr>
          </a:p>
          <a:p>
            <a:pPr marL="171450" indent="-171450">
              <a:buFont typeface="Arial" panose="020B0604020202020204" pitchFamily="34" charset="0"/>
              <a:buChar char="•"/>
            </a:pPr>
            <a:r>
              <a:rPr lang="en-GB" altLang="en-GB" sz="1000" dirty="0">
                <a:solidFill>
                  <a:srgbClr val="002060"/>
                </a:solidFill>
                <a:latin typeface="Arial"/>
                <a:cs typeface="Arial"/>
              </a:rPr>
              <a:t>Class Teacher</a:t>
            </a:r>
          </a:p>
          <a:p>
            <a:pPr marL="171450" indent="-171450">
              <a:buFont typeface="Arial" panose="020B0604020202020204" pitchFamily="34" charset="0"/>
              <a:buChar char="•"/>
            </a:pPr>
            <a:r>
              <a:rPr lang="en-GB" altLang="en-GB" sz="1000" dirty="0">
                <a:solidFill>
                  <a:srgbClr val="002060"/>
                </a:solidFill>
                <a:latin typeface="Arial"/>
                <a:cs typeface="Arial"/>
              </a:rPr>
              <a:t>The SENDCO</a:t>
            </a:r>
            <a:endParaRPr lang="en-GB" altLang="en-GB" sz="1000" dirty="0">
              <a:solidFill>
                <a:srgbClr val="002060"/>
              </a:solidFill>
              <a:latin typeface="Arial" pitchFamily="34" charset="0"/>
              <a:cs typeface="Arial" pitchFamily="34" charset="0"/>
            </a:endParaRPr>
          </a:p>
          <a:p>
            <a:pPr marL="171450" indent="-171450">
              <a:buFont typeface="Arial" panose="020B0604020202020204" pitchFamily="34" charset="0"/>
              <a:buChar char="•"/>
            </a:pPr>
            <a:r>
              <a:rPr lang="en-GB" altLang="en-GB" sz="1000" dirty="0">
                <a:solidFill>
                  <a:srgbClr val="002060"/>
                </a:solidFill>
                <a:latin typeface="Arial"/>
                <a:cs typeface="Arial"/>
              </a:rPr>
              <a:t>Member of the Pastoral Team </a:t>
            </a:r>
          </a:p>
          <a:p>
            <a:pPr marL="171450" indent="-171450">
              <a:buFont typeface="Arial" panose="020B0604020202020204" pitchFamily="34" charset="0"/>
              <a:buChar char="•"/>
            </a:pPr>
            <a:endParaRPr lang="en-GB" altLang="en-GB" sz="900" dirty="0">
              <a:latin typeface="Arial" pitchFamily="34" charset="0"/>
              <a:cs typeface="Arial" pitchFamily="34" charset="0"/>
            </a:endParaRPr>
          </a:p>
        </p:txBody>
      </p:sp>
      <p:sp>
        <p:nvSpPr>
          <p:cNvPr id="13" name="Rounded Rectangle 12"/>
          <p:cNvSpPr/>
          <p:nvPr/>
        </p:nvSpPr>
        <p:spPr>
          <a:xfrm>
            <a:off x="5164195" y="503398"/>
            <a:ext cx="6889866" cy="65175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numCol="1" rtlCol="0" anchor="ctr"/>
          <a:lstStyle/>
          <a:p>
            <a:r>
              <a:rPr lang="en-GB" altLang="en-GB" sz="1200" b="1" dirty="0">
                <a:solidFill>
                  <a:srgbClr val="002060"/>
                </a:solidFill>
                <a:latin typeface="Arial" panose="020B0604020202020204" pitchFamily="34" charset="0"/>
                <a:cs typeface="Arial" panose="020B0604020202020204" pitchFamily="34" charset="0"/>
              </a:rPr>
              <a:t>We are proud of the strong partnerships we have created with parents, pupils and the community and place a high value on the comments and feedback that they provide in helping us to improve the school even further. </a:t>
            </a:r>
          </a:p>
        </p:txBody>
      </p:sp>
      <p:sp>
        <p:nvSpPr>
          <p:cNvPr id="3" name="TextBox 2"/>
          <p:cNvSpPr txBox="1"/>
          <p:nvPr/>
        </p:nvSpPr>
        <p:spPr>
          <a:xfrm>
            <a:off x="5334455" y="1788752"/>
            <a:ext cx="6669535" cy="3185487"/>
          </a:xfrm>
          <a:prstGeom prst="rect">
            <a:avLst/>
          </a:prstGeom>
          <a:noFill/>
        </p:spPr>
        <p:txBody>
          <a:bodyPr wrap="square" lIns="91440" tIns="45720" rIns="91440" bIns="45720" rtlCol="0" anchor="t">
            <a:spAutoFit/>
          </a:bodyPr>
          <a:lstStyle/>
          <a:p>
            <a:r>
              <a:rPr lang="en-GB" sz="1400" b="1" dirty="0">
                <a:solidFill>
                  <a:srgbClr val="002060"/>
                </a:solidFill>
              </a:rPr>
              <a:t>Other sources of information </a:t>
            </a:r>
            <a:r>
              <a:rPr lang="en-GB" sz="1100" b="1" dirty="0">
                <a:solidFill>
                  <a:srgbClr val="002060"/>
                </a:solidFill>
              </a:rPr>
              <a:t>(available via our website, or through the link provided):</a:t>
            </a:r>
            <a:endParaRPr lang="en-GB" sz="1400" b="1" dirty="0">
              <a:solidFill>
                <a:srgbClr val="002060"/>
              </a:solidFill>
            </a:endParaRPr>
          </a:p>
          <a:p>
            <a:endParaRPr lang="en-GB" sz="1100" dirty="0">
              <a:solidFill>
                <a:srgbClr val="002060"/>
              </a:solidFill>
            </a:endParaRPr>
          </a:p>
          <a:p>
            <a:r>
              <a:rPr lang="en-GB" sz="1100" b="1" dirty="0">
                <a:solidFill>
                  <a:srgbClr val="002060"/>
                </a:solidFill>
              </a:rPr>
              <a:t>Accessibility plan </a:t>
            </a:r>
            <a:r>
              <a:rPr lang="en-GB" sz="1100" dirty="0">
                <a:solidFill>
                  <a:srgbClr val="002060"/>
                </a:solidFill>
              </a:rPr>
              <a:t>– this outlines our school's ongoing commitment to improve the physical environment of the school so that pupils with special educational needs or disabilities are able to full access the educational curriculum, school facilities and our wider curriculum provision</a:t>
            </a:r>
            <a:endParaRPr lang="en-GB" sz="1100" dirty="0">
              <a:solidFill>
                <a:srgbClr val="002060"/>
              </a:solidFill>
              <a:cs typeface="Calibri"/>
            </a:endParaRPr>
          </a:p>
          <a:p>
            <a:endParaRPr lang="en-GB" sz="1100" dirty="0">
              <a:solidFill>
                <a:srgbClr val="002060"/>
              </a:solidFill>
            </a:endParaRPr>
          </a:p>
          <a:p>
            <a:r>
              <a:rPr lang="en-GB" sz="1100" b="1" dirty="0">
                <a:solidFill>
                  <a:srgbClr val="002060"/>
                </a:solidFill>
              </a:rPr>
              <a:t>SEN Policy </a:t>
            </a:r>
            <a:r>
              <a:rPr lang="en-GB" sz="1100" dirty="0">
                <a:solidFill>
                  <a:srgbClr val="002060"/>
                </a:solidFill>
              </a:rPr>
              <a:t>– this provides further information about our aims for supporting pupils with special educational needs and disabilities.</a:t>
            </a:r>
            <a:endParaRPr lang="en-GB" sz="1100" dirty="0">
              <a:solidFill>
                <a:srgbClr val="002060"/>
              </a:solidFill>
              <a:cs typeface="Calibri"/>
            </a:endParaRPr>
          </a:p>
          <a:p>
            <a:endParaRPr lang="en-GB" sz="1100" dirty="0">
              <a:solidFill>
                <a:srgbClr val="002060"/>
              </a:solidFill>
            </a:endParaRPr>
          </a:p>
          <a:p>
            <a:r>
              <a:rPr lang="en-GB" sz="1100" b="1" dirty="0">
                <a:solidFill>
                  <a:srgbClr val="002060"/>
                </a:solidFill>
              </a:rPr>
              <a:t>SEND guide for parents</a:t>
            </a:r>
            <a:r>
              <a:rPr lang="en-GB" sz="1100" dirty="0">
                <a:solidFill>
                  <a:srgbClr val="002060"/>
                </a:solidFill>
              </a:rPr>
              <a:t> - this is a government document outlining information for parents around special educational needs and disabilities.</a:t>
            </a:r>
            <a:endParaRPr lang="en-GB" sz="1100" dirty="0">
              <a:solidFill>
                <a:srgbClr val="002060"/>
              </a:solidFill>
              <a:cs typeface="Calibri"/>
            </a:endParaRPr>
          </a:p>
          <a:p>
            <a:r>
              <a:rPr lang="en-GB" sz="1100" dirty="0">
                <a:hlinkClick r:id="rId4"/>
              </a:rPr>
              <a:t>https://www.gov.uk/government/publications/send-guide-for-parents-and-carers</a:t>
            </a:r>
            <a:endParaRPr lang="en-GB" sz="1100" dirty="0"/>
          </a:p>
          <a:p>
            <a:endParaRPr lang="en-GB" sz="1100" dirty="0"/>
          </a:p>
          <a:p>
            <a:r>
              <a:rPr lang="en-GB" sz="1100" b="1" dirty="0">
                <a:solidFill>
                  <a:srgbClr val="002060"/>
                </a:solidFill>
              </a:rPr>
              <a:t>SEND Code of Practice: 0-25 years</a:t>
            </a:r>
            <a:r>
              <a:rPr lang="en-GB" sz="1100" dirty="0">
                <a:solidFill>
                  <a:srgbClr val="002060"/>
                </a:solidFill>
              </a:rPr>
              <a:t> this is the formal document that provides all educational providers with guidance on statutory provision.</a:t>
            </a:r>
            <a:endParaRPr lang="en-GB" sz="1100" dirty="0">
              <a:solidFill>
                <a:srgbClr val="002060"/>
              </a:solidFill>
              <a:cs typeface="Calibri"/>
            </a:endParaRPr>
          </a:p>
          <a:p>
            <a:r>
              <a:rPr lang="en-GB" sz="1100" dirty="0">
                <a:hlinkClick r:id="rId5"/>
              </a:rPr>
              <a:t>https://www.gov.uk/government/publications/send-code-of-practice-0-to-25</a:t>
            </a:r>
            <a:endParaRPr lang="en-GB" sz="1100" dirty="0"/>
          </a:p>
          <a:p>
            <a:endParaRPr lang="en-GB" sz="1100" dirty="0"/>
          </a:p>
          <a:p>
            <a:endParaRPr lang="en-GB" sz="1100" dirty="0"/>
          </a:p>
        </p:txBody>
      </p:sp>
      <p:sp>
        <p:nvSpPr>
          <p:cNvPr id="11" name="Rounded Rectangle 10"/>
          <p:cNvSpPr/>
          <p:nvPr/>
        </p:nvSpPr>
        <p:spPr>
          <a:xfrm>
            <a:off x="216131" y="743480"/>
            <a:ext cx="4761806" cy="694667"/>
          </a:xfrm>
          <a:prstGeom prst="roundRect">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numCol="1" rtlCol="0" anchor="ctr"/>
          <a:lstStyle/>
          <a:p>
            <a:r>
              <a:rPr lang="en-GB" altLang="en-GB" sz="1050" dirty="0">
                <a:solidFill>
                  <a:srgbClr val="002060"/>
                </a:solidFill>
                <a:latin typeface="Arial" pitchFamily="34" charset="0"/>
                <a:cs typeface="Arial" pitchFamily="34" charset="0"/>
              </a:rPr>
              <a:t>We offer an open door policy and encourage parents to speak to a member of staff straight away if they have any concerns or questions about their child and/or their child’s education. </a:t>
            </a:r>
          </a:p>
        </p:txBody>
      </p:sp>
    </p:spTree>
    <p:extLst>
      <p:ext uri="{BB962C8B-B14F-4D97-AF65-F5344CB8AC3E}">
        <p14:creationId xmlns:p14="http://schemas.microsoft.com/office/powerpoint/2010/main" val="6087937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5" descr="http://euroclio.eu/wp-content/uploads/2016/01/strategies-for-inclusion.png">
            <a:hlinkClick r:id="rId2" action="ppaction://hlinksldjump"/>
          </p:cNvPr>
          <p:cNvPicPr>
            <a:picLocks noChangeAspect="1" noChangeArrowheads="1"/>
          </p:cNvPicPr>
          <p:nvPr/>
        </p:nvPicPr>
        <p:blipFill>
          <a:blip r:embed="rId3" cstate="print"/>
          <a:srcRect b="26104"/>
          <a:stretch>
            <a:fillRect/>
          </a:stretch>
        </p:blipFill>
        <p:spPr>
          <a:xfrm>
            <a:off x="4518409" y="5852661"/>
            <a:ext cx="3060750" cy="911786"/>
          </a:xfrm>
          <a:prstGeom prst="rect">
            <a:avLst/>
          </a:prstGeom>
          <a:noFill/>
        </p:spPr>
      </p:pic>
      <p:sp>
        <p:nvSpPr>
          <p:cNvPr id="4" name="Title 3"/>
          <p:cNvSpPr>
            <a:spLocks noGrp="1"/>
          </p:cNvSpPr>
          <p:nvPr>
            <p:ph type="title"/>
          </p:nvPr>
        </p:nvSpPr>
        <p:spPr>
          <a:xfrm>
            <a:off x="4129149" y="435418"/>
            <a:ext cx="6064308" cy="524337"/>
          </a:xfrm>
        </p:spPr>
        <p:txBody>
          <a:bodyPr numCol="1">
            <a:noAutofit/>
          </a:bodyPr>
          <a:lstStyle/>
          <a:p>
            <a:r>
              <a:rPr lang="en-GB" altLang="en-GB" sz="3200" dirty="0">
                <a:solidFill>
                  <a:srgbClr val="002060"/>
                </a:solidFill>
                <a:latin typeface="Arial Rounded MT Bold" panose="020F0704030504030204" pitchFamily="34" charset="0"/>
                <a:cs typeface="MV Boli" panose="02000500030200090000" pitchFamily="2" charset="0"/>
              </a:rPr>
              <a:t>Transition Support</a:t>
            </a:r>
          </a:p>
        </p:txBody>
      </p:sp>
      <p:sp>
        <p:nvSpPr>
          <p:cNvPr id="6" name="TextBox 5"/>
          <p:cNvSpPr txBox="1"/>
          <p:nvPr/>
        </p:nvSpPr>
        <p:spPr>
          <a:xfrm>
            <a:off x="4936265" y="5392621"/>
            <a:ext cx="2225038" cy="261610"/>
          </a:xfrm>
          <a:prstGeom prst="rect">
            <a:avLst/>
          </a:prstGeom>
          <a:solidFill>
            <a:srgbClr val="7030A0"/>
          </a:solidFill>
        </p:spPr>
        <p:txBody>
          <a:bodyPr wrap="square" numCol="1" rtlCol="0">
            <a:spAutoFit/>
          </a:bodyPr>
          <a:lstStyle/>
          <a:p>
            <a:r>
              <a:rPr lang="en-GB" altLang="en-GB" sz="1100" dirty="0">
                <a:solidFill>
                  <a:schemeClr val="bg1"/>
                </a:solidFill>
                <a:latin typeface="MV Boli" panose="02000500030200090000" pitchFamily="2" charset="0"/>
                <a:cs typeface="MV Boli" panose="02000500030200090000" pitchFamily="2" charset="0"/>
              </a:rPr>
              <a:t>Click below to return to menu</a:t>
            </a:r>
          </a:p>
        </p:txBody>
      </p:sp>
      <p:sp>
        <p:nvSpPr>
          <p:cNvPr id="3" name="TextBox 2"/>
          <p:cNvSpPr txBox="1"/>
          <p:nvPr/>
        </p:nvSpPr>
        <p:spPr>
          <a:xfrm>
            <a:off x="50986" y="959755"/>
            <a:ext cx="4368857" cy="3498830"/>
          </a:xfrm>
          <a:prstGeom prst="roundRect">
            <a:avLst/>
          </a:prstGeom>
        </p:spPr>
        <p:style>
          <a:lnRef idx="2">
            <a:schemeClr val="dk1"/>
          </a:lnRef>
          <a:fillRef idx="1">
            <a:schemeClr val="lt1"/>
          </a:fillRef>
          <a:effectRef idx="0">
            <a:schemeClr val="dk1"/>
          </a:effectRef>
          <a:fontRef idx="minor">
            <a:schemeClr val="dk1"/>
          </a:fontRef>
        </p:style>
        <p:txBody>
          <a:bodyPr wrap="square" lIns="91440" tIns="45720" rIns="91440" bIns="45720" numCol="1" rtlCol="0" anchor="t">
            <a:spAutoFit/>
          </a:bodyPr>
          <a:lstStyle/>
          <a:p>
            <a:r>
              <a:rPr lang="en-GB" altLang="en-GB" sz="1050" b="1" dirty="0">
                <a:solidFill>
                  <a:srgbClr val="0070C0"/>
                </a:solidFill>
                <a:latin typeface="Arial Rounded MT Bold"/>
                <a:cs typeface="Arial"/>
              </a:rPr>
              <a:t>From nursery/playgroup – starting school</a:t>
            </a:r>
            <a:endParaRPr lang="en-GB" altLang="en-GB" sz="500" dirty="0">
              <a:solidFill>
                <a:srgbClr val="0070C0"/>
              </a:solidFill>
              <a:latin typeface="Arial Rounded MT Bold" panose="020F0704030504030204" pitchFamily="34" charset="0"/>
              <a:cs typeface="Arial" pitchFamily="34" charset="0"/>
            </a:endParaRPr>
          </a:p>
          <a:p>
            <a:pPr marL="171450" indent="-171450">
              <a:buFont typeface="Arial" panose="020B0604020202020204" pitchFamily="34" charset="0"/>
              <a:buChar char="•"/>
            </a:pPr>
            <a:r>
              <a:rPr lang="en-GB" altLang="en-GB" sz="1050" dirty="0">
                <a:solidFill>
                  <a:srgbClr val="0070C0"/>
                </a:solidFill>
                <a:latin typeface="Arial Rounded MT Bold"/>
                <a:cs typeface="Arial"/>
              </a:rPr>
              <a:t>Reception teachers will visit nurseries/playgroups and/or attend home visits/meet families virtually prior to them starting school  </a:t>
            </a:r>
            <a:endParaRPr lang="en-GB" altLang="en-GB" sz="1050" dirty="0">
              <a:solidFill>
                <a:srgbClr val="0070C0"/>
              </a:solidFill>
              <a:latin typeface="Arial Rounded MT Bold" panose="020F0704030504030204" pitchFamily="34" charset="0"/>
              <a:cs typeface="Arial" pitchFamily="34" charset="0"/>
            </a:endParaRPr>
          </a:p>
          <a:p>
            <a:pPr marL="171450" indent="-171450">
              <a:buFont typeface="Arial" panose="020B0604020202020204" pitchFamily="34" charset="0"/>
              <a:buChar char="•"/>
            </a:pPr>
            <a:r>
              <a:rPr lang="en-GB" altLang="en-GB" sz="1050" dirty="0">
                <a:solidFill>
                  <a:srgbClr val="0070C0"/>
                </a:solidFill>
                <a:latin typeface="Arial Rounded MT Bold"/>
                <a:cs typeface="Arial"/>
              </a:rPr>
              <a:t>In the Summer term, prior to the children starting reception, parents and their child are invited to attend settling sessions to meet the teacher and familiarise themselves with the setting. </a:t>
            </a:r>
          </a:p>
          <a:p>
            <a:pPr marL="171450" indent="-171450">
              <a:buFont typeface="Arial" panose="020B0604020202020204" pitchFamily="34" charset="0"/>
              <a:buChar char="•"/>
            </a:pPr>
            <a:r>
              <a:rPr lang="en-GB" altLang="en-GB" sz="1050" dirty="0">
                <a:solidFill>
                  <a:srgbClr val="0070C0"/>
                </a:solidFill>
                <a:latin typeface="Arial Rounded MT Bold"/>
                <a:cs typeface="Arial"/>
              </a:rPr>
              <a:t>At the beginning of the Autumn term, children are offered additional settling sessions prior to starting fulltime in the second week of term.  Children with special educational needs may have a slower transition into fulltime school if deemed appropriate through discussions with parents, class teacher and SENDCo. </a:t>
            </a:r>
          </a:p>
          <a:p>
            <a:pPr marL="171450" indent="-171450">
              <a:buFont typeface="Arial" panose="020B0604020202020204" pitchFamily="34" charset="0"/>
              <a:buChar char="•"/>
            </a:pPr>
            <a:r>
              <a:rPr lang="en-GB" altLang="en-GB" sz="1050" dirty="0">
                <a:solidFill>
                  <a:srgbClr val="0070C0"/>
                </a:solidFill>
                <a:latin typeface="Arial Rounded MT Bold"/>
                <a:cs typeface="Arial"/>
              </a:rPr>
              <a:t>Key paperwork regarding pupils’ special educational needs, as well as current Education Health and Care Plans will also be transferred (as agreed through transfer review) and shared with the class teacher and assigned adult supporting the child. </a:t>
            </a:r>
          </a:p>
        </p:txBody>
      </p:sp>
      <p:sp>
        <p:nvSpPr>
          <p:cNvPr id="8" name="TextBox 7"/>
          <p:cNvSpPr txBox="1"/>
          <p:nvPr/>
        </p:nvSpPr>
        <p:spPr>
          <a:xfrm>
            <a:off x="192243" y="4581696"/>
            <a:ext cx="4067955" cy="1711107"/>
          </a:xfrm>
          <a:prstGeom prst="roundRect">
            <a:avLst/>
          </a:prstGeom>
        </p:spPr>
        <p:style>
          <a:lnRef idx="2">
            <a:schemeClr val="dk1"/>
          </a:lnRef>
          <a:fillRef idx="1">
            <a:schemeClr val="lt1"/>
          </a:fillRef>
          <a:effectRef idx="0">
            <a:schemeClr val="dk1"/>
          </a:effectRef>
          <a:fontRef idx="minor">
            <a:schemeClr val="dk1"/>
          </a:fontRef>
        </p:style>
        <p:txBody>
          <a:bodyPr wrap="square" numCol="1" rtlCol="0">
            <a:spAutoFit/>
          </a:bodyPr>
          <a:lstStyle/>
          <a:p>
            <a:r>
              <a:rPr lang="en-GB" altLang="en-GB" sz="1050" b="1" dirty="0">
                <a:solidFill>
                  <a:srgbClr val="0070C0"/>
                </a:solidFill>
                <a:latin typeface="Arial Rounded MT Bold" panose="020F0704030504030204" pitchFamily="34" charset="0"/>
                <a:cs typeface="Arial" pitchFamily="34" charset="0"/>
              </a:rPr>
              <a:t>From Other Schools</a:t>
            </a:r>
            <a:endParaRPr lang="en-GB" altLang="en-GB" sz="500" b="1" dirty="0">
              <a:solidFill>
                <a:srgbClr val="0070C0"/>
              </a:solidFill>
              <a:latin typeface="Arial Rounded MT Bold" panose="020F0704030504030204" pitchFamily="34" charset="0"/>
              <a:cs typeface="Arial" pitchFamily="34" charset="0"/>
            </a:endParaRPr>
          </a:p>
          <a:p>
            <a:r>
              <a:rPr lang="en-GB" altLang="en-GB" sz="1050" dirty="0">
                <a:solidFill>
                  <a:srgbClr val="0070C0"/>
                </a:solidFill>
                <a:latin typeface="Arial Rounded MT Bold" panose="020F0704030504030204" pitchFamily="34" charset="0"/>
                <a:cs typeface="Arial" pitchFamily="34" charset="0"/>
              </a:rPr>
              <a:t>For pupils who join the school at other points, parents will be invited to meet with the Assistant Head and Pastoral Lead as  part of the induction process to discuss their child’s needs  </a:t>
            </a:r>
          </a:p>
          <a:p>
            <a:r>
              <a:rPr lang="en-GB" altLang="en-GB" sz="1050" dirty="0">
                <a:solidFill>
                  <a:srgbClr val="0070C0"/>
                </a:solidFill>
                <a:latin typeface="Arial Rounded MT Bold" panose="020F0704030504030204" pitchFamily="34" charset="0"/>
                <a:cs typeface="Arial" pitchFamily="34" charset="0"/>
              </a:rPr>
              <a:t>Tours of the school are arranged as part of this process. </a:t>
            </a:r>
          </a:p>
          <a:p>
            <a:r>
              <a:rPr lang="en-GB" altLang="en-GB" sz="1050" dirty="0">
                <a:solidFill>
                  <a:srgbClr val="0070C0"/>
                </a:solidFill>
                <a:latin typeface="Arial Rounded MT Bold" panose="020F0704030504030204" pitchFamily="34" charset="0"/>
                <a:cs typeface="Arial" pitchFamily="34" charset="0"/>
              </a:rPr>
              <a:t>Additional information will be sought from the child’s previous school to ensure that the right support and resources are provided as soon as they start our school. </a:t>
            </a:r>
          </a:p>
        </p:txBody>
      </p:sp>
      <p:sp>
        <p:nvSpPr>
          <p:cNvPr id="11" name="Right Arrow 10"/>
          <p:cNvSpPr/>
          <p:nvPr/>
        </p:nvSpPr>
        <p:spPr>
          <a:xfrm>
            <a:off x="6910233" y="3228314"/>
            <a:ext cx="788153" cy="5756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10" name="Right Arrow 9"/>
          <p:cNvSpPr/>
          <p:nvPr/>
        </p:nvSpPr>
        <p:spPr>
          <a:xfrm>
            <a:off x="4474152" y="3242470"/>
            <a:ext cx="803812" cy="5378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19" name="TextBox 18"/>
          <p:cNvSpPr txBox="1"/>
          <p:nvPr/>
        </p:nvSpPr>
        <p:spPr>
          <a:xfrm>
            <a:off x="5102415" y="4335475"/>
            <a:ext cx="2981232" cy="246221"/>
          </a:xfrm>
          <a:prstGeom prst="rect">
            <a:avLst/>
          </a:prstGeom>
          <a:noFill/>
        </p:spPr>
        <p:txBody>
          <a:bodyPr wrap="square" lIns="91440" tIns="45720" rIns="91440" bIns="45720" rtlCol="0" anchor="t">
            <a:spAutoFit/>
          </a:bodyPr>
          <a:lstStyle/>
          <a:p>
            <a:endParaRPr lang="en-GB" sz="1000">
              <a:cs typeface="Calibri"/>
            </a:endParaRPr>
          </a:p>
        </p:txBody>
      </p:sp>
      <p:sp>
        <p:nvSpPr>
          <p:cNvPr id="20" name="TextBox 19"/>
          <p:cNvSpPr txBox="1"/>
          <p:nvPr/>
        </p:nvSpPr>
        <p:spPr>
          <a:xfrm>
            <a:off x="7759241" y="1171587"/>
            <a:ext cx="4324348" cy="2247424"/>
          </a:xfrm>
          <a:prstGeom prst="roundRect">
            <a:avLst/>
          </a:prstGeom>
        </p:spPr>
        <p:style>
          <a:lnRef idx="2">
            <a:schemeClr val="dk1"/>
          </a:lnRef>
          <a:fillRef idx="1">
            <a:schemeClr val="lt1"/>
          </a:fillRef>
          <a:effectRef idx="0">
            <a:schemeClr val="dk1"/>
          </a:effectRef>
          <a:fontRef idx="minor">
            <a:schemeClr val="dk1"/>
          </a:fontRef>
        </p:style>
        <p:txBody>
          <a:bodyPr wrap="square" lIns="91440" tIns="45720" rIns="91440" bIns="45720" numCol="1" rtlCol="0" anchor="t">
            <a:spAutoFit/>
          </a:bodyPr>
          <a:lstStyle/>
          <a:p>
            <a:r>
              <a:rPr lang="en-GB" altLang="en-GB" sz="1050" b="1" dirty="0">
                <a:solidFill>
                  <a:srgbClr val="0070C0"/>
                </a:solidFill>
                <a:latin typeface="Arial Rounded MT Bold"/>
                <a:cs typeface="Arial"/>
              </a:rPr>
              <a:t>Moving up to their new class </a:t>
            </a:r>
            <a:endParaRPr lang="en-GB" altLang="en-GB" sz="500" b="1" dirty="0">
              <a:solidFill>
                <a:srgbClr val="0070C0"/>
              </a:solidFill>
              <a:latin typeface="Arial Rounded MT Bold" panose="020F0704030504030204" pitchFamily="34" charset="0"/>
              <a:cs typeface="Arial" pitchFamily="34" charset="0"/>
            </a:endParaRPr>
          </a:p>
          <a:p>
            <a:r>
              <a:rPr lang="en-GB" altLang="en-GB" sz="1050" dirty="0">
                <a:solidFill>
                  <a:srgbClr val="0070C0"/>
                </a:solidFill>
                <a:latin typeface="Arial Rounded MT Bold"/>
                <a:cs typeface="Arial"/>
              </a:rPr>
              <a:t>Extra class visits will be planned to allow children to get to know their new class and classroom environment. </a:t>
            </a:r>
          </a:p>
          <a:p>
            <a:r>
              <a:rPr lang="en-GB" altLang="en-GB" sz="1050" dirty="0">
                <a:solidFill>
                  <a:srgbClr val="0070C0"/>
                </a:solidFill>
                <a:latin typeface="Arial Rounded MT Bold"/>
                <a:cs typeface="Arial"/>
              </a:rPr>
              <a:t>A transition booklet will be created and shared with the child in school, with a copy also being sent home. </a:t>
            </a:r>
          </a:p>
          <a:p>
            <a:r>
              <a:rPr lang="en-GB" altLang="en-GB" sz="1050" dirty="0">
                <a:solidFill>
                  <a:srgbClr val="0070C0"/>
                </a:solidFill>
                <a:latin typeface="Arial Rounded MT Bold"/>
                <a:cs typeface="Arial"/>
              </a:rPr>
              <a:t>All children attend a morning transition session in their new class during the end of the summer term. </a:t>
            </a:r>
          </a:p>
          <a:p>
            <a:r>
              <a:rPr lang="en-GB" altLang="en-GB" sz="1050" dirty="0">
                <a:solidFill>
                  <a:srgbClr val="0070C0"/>
                </a:solidFill>
                <a:latin typeface="Arial Rounded MT Bold"/>
                <a:cs typeface="Arial"/>
              </a:rPr>
              <a:t>Class teachers and one to one adults provide detailed information which is shared with the new class teacher and LSA.</a:t>
            </a:r>
          </a:p>
          <a:p>
            <a:r>
              <a:rPr lang="en-GB" altLang="en-GB" sz="1050" dirty="0">
                <a:solidFill>
                  <a:srgbClr val="0070C0"/>
                </a:solidFill>
                <a:latin typeface="Arial Rounded MT Bold"/>
                <a:cs typeface="Arial"/>
              </a:rPr>
              <a:t>Parents are given an opportunity to meet with their child’s new class teacher prior to them starting in September.  </a:t>
            </a:r>
          </a:p>
        </p:txBody>
      </p:sp>
      <p:sp>
        <p:nvSpPr>
          <p:cNvPr id="22" name="TextBox 21"/>
          <p:cNvSpPr txBox="1"/>
          <p:nvPr/>
        </p:nvSpPr>
        <p:spPr>
          <a:xfrm>
            <a:off x="7677724" y="3897326"/>
            <a:ext cx="4375645" cy="1889879"/>
          </a:xfrm>
          <a:prstGeom prst="roundRect">
            <a:avLst/>
          </a:prstGeom>
        </p:spPr>
        <p:style>
          <a:lnRef idx="2">
            <a:schemeClr val="dk1"/>
          </a:lnRef>
          <a:fillRef idx="1">
            <a:schemeClr val="lt1"/>
          </a:fillRef>
          <a:effectRef idx="0">
            <a:schemeClr val="dk1"/>
          </a:effectRef>
          <a:fontRef idx="minor">
            <a:schemeClr val="dk1"/>
          </a:fontRef>
        </p:style>
        <p:txBody>
          <a:bodyPr wrap="square" lIns="91440" tIns="45720" rIns="91440" bIns="45720" numCol="1" rtlCol="0" anchor="t">
            <a:spAutoFit/>
          </a:bodyPr>
          <a:lstStyle/>
          <a:p>
            <a:r>
              <a:rPr lang="en-GB" altLang="en-GB" sz="1050" b="1" dirty="0">
                <a:solidFill>
                  <a:srgbClr val="0070C0"/>
                </a:solidFill>
                <a:latin typeface="Arial Rounded MT Bold"/>
                <a:cs typeface="Arial"/>
              </a:rPr>
              <a:t>Moving to secondary school/new school</a:t>
            </a:r>
          </a:p>
          <a:p>
            <a:r>
              <a:rPr lang="en-GB" altLang="en-GB" sz="1050" dirty="0">
                <a:solidFill>
                  <a:srgbClr val="0070C0"/>
                </a:solidFill>
                <a:latin typeface="Arial Rounded MT Bold"/>
                <a:cs typeface="Arial"/>
              </a:rPr>
              <a:t>Class teachers will discuss and share information with a child’s new school. </a:t>
            </a:r>
          </a:p>
          <a:p>
            <a:r>
              <a:rPr lang="en-GB" altLang="en-GB" sz="1050" dirty="0">
                <a:solidFill>
                  <a:srgbClr val="0070C0"/>
                </a:solidFill>
                <a:latin typeface="Arial Rounded MT Bold"/>
                <a:cs typeface="Arial"/>
              </a:rPr>
              <a:t>The SENCO will hold additional meetings with secondary schools to share information regarding a child’s SEN to ensure key information is shared prior to them starting. </a:t>
            </a:r>
          </a:p>
          <a:p>
            <a:r>
              <a:rPr lang="en-GB" altLang="en-GB" sz="1050" dirty="0">
                <a:solidFill>
                  <a:srgbClr val="0070C0"/>
                </a:solidFill>
                <a:latin typeface="Arial Rounded MT Bold"/>
                <a:cs typeface="Arial"/>
              </a:rPr>
              <a:t>All SEN paperwork is passed on to a child’s new school in a timely manner. </a:t>
            </a:r>
          </a:p>
          <a:p>
            <a:r>
              <a:rPr lang="en-GB" altLang="en-GB" sz="1050" dirty="0">
                <a:solidFill>
                  <a:srgbClr val="0070C0"/>
                </a:solidFill>
                <a:latin typeface="Arial Rounded MT Bold"/>
                <a:cs typeface="Arial"/>
              </a:rPr>
              <a:t>The SENDCO will also attend a meeting to share information with their child’s new SENDCo. </a:t>
            </a:r>
          </a:p>
        </p:txBody>
      </p:sp>
      <p:pic>
        <p:nvPicPr>
          <p:cNvPr id="9" name="Picture 8">
            <a:extLst>
              <a:ext uri="{FF2B5EF4-FFF2-40B4-BE49-F238E27FC236}">
                <a16:creationId xmlns:a16="http://schemas.microsoft.com/office/drawing/2014/main" id="{BA5E22D6-507D-763D-7650-6840ABDACAAD}"/>
              </a:ext>
            </a:extLst>
          </p:cNvPr>
          <p:cNvPicPr>
            <a:picLocks noChangeAspect="1"/>
          </p:cNvPicPr>
          <p:nvPr/>
        </p:nvPicPr>
        <p:blipFill>
          <a:blip r:embed="rId4"/>
          <a:stretch>
            <a:fillRect/>
          </a:stretch>
        </p:blipFill>
        <p:spPr>
          <a:xfrm>
            <a:off x="5519878" y="2679127"/>
            <a:ext cx="1152244" cy="1499746"/>
          </a:xfrm>
          <a:prstGeom prst="rect">
            <a:avLst/>
          </a:prstGeom>
        </p:spPr>
      </p:pic>
    </p:spTree>
    <p:extLst>
      <p:ext uri="{BB962C8B-B14F-4D97-AF65-F5344CB8AC3E}">
        <p14:creationId xmlns:p14="http://schemas.microsoft.com/office/powerpoint/2010/main" val="13477591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A572BAAADBB240B4EA4FD2A69CF36D" ma:contentTypeVersion="10" ma:contentTypeDescription="Create a new document." ma:contentTypeScope="" ma:versionID="f47cb157ee1c942e4529d7c192b69db7">
  <xsd:schema xmlns:xsd="http://www.w3.org/2001/XMLSchema" xmlns:xs="http://www.w3.org/2001/XMLSchema" xmlns:p="http://schemas.microsoft.com/office/2006/metadata/properties" xmlns:ns3="28da1263-2368-46f0-b25c-e37a09cbb7f8" targetNamespace="http://schemas.microsoft.com/office/2006/metadata/properties" ma:root="true" ma:fieldsID="accc1687e469213ee46a7ada092fe9c5" ns3:_="">
    <xsd:import namespace="28da1263-2368-46f0-b25c-e37a09cbb7f8"/>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AutoKeyPoints" minOccurs="0"/>
                <xsd:element ref="ns3:MediaServiceKeyPoints"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da1263-2368-46f0-b25c-e37a09cbb7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2DC23A3-DD67-40B9-932C-7758978B62ED}">
  <ds:schemaRefs>
    <ds:schemaRef ds:uri="http://schemas.microsoft.com/sharepoint/v3/contenttype/forms"/>
  </ds:schemaRefs>
</ds:datastoreItem>
</file>

<file path=customXml/itemProps2.xml><?xml version="1.0" encoding="utf-8"?>
<ds:datastoreItem xmlns:ds="http://schemas.openxmlformats.org/officeDocument/2006/customXml" ds:itemID="{FA748CAA-E57E-4D5E-B9A3-F416CAFC4143}">
  <ds:schemaRefs>
    <ds:schemaRef ds:uri="http://schemas.microsoft.com/office/2006/metadata/properties"/>
    <ds:schemaRef ds:uri="http://purl.org/dc/terms/"/>
    <ds:schemaRef ds:uri="http://schemas.openxmlformats.org/package/2006/metadata/core-properties"/>
    <ds:schemaRef ds:uri="http://purl.org/dc/dcmitype/"/>
    <ds:schemaRef ds:uri="http://schemas.microsoft.com/office/infopath/2007/PartnerControls"/>
    <ds:schemaRef ds:uri="28da1263-2368-46f0-b25c-e37a09cbb7f8"/>
    <ds:schemaRef ds:uri="http://schemas.microsoft.com/office/2006/documentManagement/types"/>
    <ds:schemaRef ds:uri="http://purl.org/dc/elements/1.1/"/>
    <ds:schemaRef ds:uri="http://www.w3.org/XML/1998/namespace"/>
  </ds:schemaRefs>
</ds:datastoreItem>
</file>

<file path=customXml/itemProps3.xml><?xml version="1.0" encoding="utf-8"?>
<ds:datastoreItem xmlns:ds="http://schemas.openxmlformats.org/officeDocument/2006/customXml" ds:itemID="{5C7D066D-E552-484F-8C9D-B682EB00D010}">
  <ds:schemaRefs>
    <ds:schemaRef ds:uri="28da1263-2368-46f0-b25c-e37a09cbb7f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661</TotalTime>
  <Words>2959</Words>
  <Application>Microsoft Office PowerPoint</Application>
  <PresentationFormat>Widescreen</PresentationFormat>
  <Paragraphs>282</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Arial Rounded MT Bold</vt:lpstr>
      <vt:lpstr>Calibri</vt:lpstr>
      <vt:lpstr>Calibri Light</vt:lpstr>
      <vt:lpstr>Cooper Black</vt:lpstr>
      <vt:lpstr>MV Boli</vt:lpstr>
      <vt:lpstr>Poppins</vt:lpstr>
      <vt:lpstr>Times New Roman</vt:lpstr>
      <vt:lpstr>Office Theme</vt:lpstr>
      <vt:lpstr>PowerPoint Presentation</vt:lpstr>
      <vt:lpstr>SEN at Valley</vt:lpstr>
      <vt:lpstr>PowerPoint Presentation</vt:lpstr>
      <vt:lpstr>Identifying Special Educational Needs</vt:lpstr>
      <vt:lpstr>           Support</vt:lpstr>
      <vt:lpstr>Inclusive Education</vt:lpstr>
      <vt:lpstr>SEN Support</vt:lpstr>
      <vt:lpstr>Flexible intervention provision</vt:lpstr>
      <vt:lpstr>Interventions </vt:lpstr>
      <vt:lpstr>Staying Informed</vt:lpstr>
      <vt:lpstr>Transition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Heaven</dc:creator>
  <cp:lastModifiedBy>Alexandra Heaven</cp:lastModifiedBy>
  <cp:revision>125</cp:revision>
  <cp:lastPrinted>2022-09-13T07:22:47Z</cp:lastPrinted>
  <dcterms:created xsi:type="dcterms:W3CDTF">2018-09-15T11:59:27Z</dcterms:created>
  <dcterms:modified xsi:type="dcterms:W3CDTF">2024-07-11T09:19:03Z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0x01010042A572BAAADBB240B4EA4FD2A69CF36D</vt:lpwstr>
  </property>
</Properties>
</file>