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0" r:id="rId4"/>
  </p:sldMasterIdLst>
  <p:notesMasterIdLst>
    <p:notesMasterId r:id="rId29"/>
  </p:notesMasterIdLst>
  <p:handoutMasterIdLst>
    <p:handoutMasterId r:id="rId30"/>
  </p:handoutMasterIdLst>
  <p:sldIdLst>
    <p:sldId id="484" r:id="rId5"/>
    <p:sldId id="457" r:id="rId6"/>
    <p:sldId id="471" r:id="rId7"/>
    <p:sldId id="544" r:id="rId8"/>
    <p:sldId id="545" r:id="rId9"/>
    <p:sldId id="540" r:id="rId10"/>
    <p:sldId id="502" r:id="rId11"/>
    <p:sldId id="527" r:id="rId12"/>
    <p:sldId id="514" r:id="rId13"/>
    <p:sldId id="519" r:id="rId14"/>
    <p:sldId id="520" r:id="rId15"/>
    <p:sldId id="521" r:id="rId16"/>
    <p:sldId id="542" r:id="rId17"/>
    <p:sldId id="522" r:id="rId18"/>
    <p:sldId id="504" r:id="rId19"/>
    <p:sldId id="507" r:id="rId20"/>
    <p:sldId id="517" r:id="rId21"/>
    <p:sldId id="554" r:id="rId22"/>
    <p:sldId id="555" r:id="rId23"/>
    <p:sldId id="518" r:id="rId24"/>
    <p:sldId id="528" r:id="rId25"/>
    <p:sldId id="548" r:id="rId26"/>
    <p:sldId id="547" r:id="rId27"/>
    <p:sldId id="552" r:id="rId2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CC00CC"/>
    <a:srgbClr val="000000"/>
    <a:srgbClr val="660066"/>
    <a:srgbClr val="666633"/>
    <a:srgbClr val="808080"/>
    <a:srgbClr val="3B3A1D"/>
    <a:srgbClr val="5D5C2E"/>
    <a:srgbClr val="808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C630C-EDF4-48CB-14ED-1D7AB3C1B9EC}" v="4" dt="2022-09-13T16:42:06.308"/>
    <p1510:client id="{58FFFBA5-45F4-2FC8-713C-0FFBE00802C0}" v="292" dt="2022-09-19T20:36:32.034"/>
    <p1510:client id="{66B2589D-EA7B-01B8-9C71-20B0B215B950}" v="16" dt="2021-09-15T19:33:15.592"/>
    <p1510:client id="{7BACDE49-0AD5-8F9E-C4C2-3B4601BA139B}" v="24" dt="2022-09-18T12:08:32.652"/>
    <p1510:client id="{B3F33BD6-61CF-FD05-3EB9-04EB52ECDD41}" v="96" dt="2022-09-11T10:26:30.054"/>
    <p1510:client id="{CF544FE7-3D36-264B-3CE4-3DF64CF059AD}" v="27" dt="2022-09-20T10:50:32.605"/>
    <p1510:client id="{D198F8BA-8B45-67A0-7BD5-D68F5001605C}" v="2" dt="2022-09-18T11:59:00.205"/>
    <p1510:client id="{FEF38738-72C4-0815-D891-6F23C90B9207}" v="29" dt="2022-09-16T06:53:10.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Sharp" userId="S::s52jsharp@valley.solihull.sch.uk::0c64bd2d-22bd-4cc7-bc94-07a42da991e1" providerId="AD" clId="Web-{66B2589D-EA7B-01B8-9C71-20B0B215B950}"/>
    <pc:docChg chg="modSld">
      <pc:chgData name="Jackie Sharp" userId="S::s52jsharp@valley.solihull.sch.uk::0c64bd2d-22bd-4cc7-bc94-07a42da991e1" providerId="AD" clId="Web-{66B2589D-EA7B-01B8-9C71-20B0B215B950}" dt="2021-09-15T19:33:15.592" v="13" actId="1076"/>
      <pc:docMkLst>
        <pc:docMk/>
      </pc:docMkLst>
      <pc:sldChg chg="addSp delSp modSp">
        <pc:chgData name="Jackie Sharp" userId="S::s52jsharp@valley.solihull.sch.uk::0c64bd2d-22bd-4cc7-bc94-07a42da991e1" providerId="AD" clId="Web-{66B2589D-EA7B-01B8-9C71-20B0B215B950}" dt="2021-09-15T19:33:15.592" v="13" actId="1076"/>
        <pc:sldMkLst>
          <pc:docMk/>
          <pc:sldMk cId="1717449130" sldId="534"/>
        </pc:sldMkLst>
        <pc:spChg chg="add mod">
          <ac:chgData name="Jackie Sharp" userId="S::s52jsharp@valley.solihull.sch.uk::0c64bd2d-22bd-4cc7-bc94-07a42da991e1" providerId="AD" clId="Web-{66B2589D-EA7B-01B8-9C71-20B0B215B950}" dt="2021-09-15T19:33:15.592" v="13" actId="1076"/>
          <ac:spMkLst>
            <pc:docMk/>
            <pc:sldMk cId="1717449130" sldId="534"/>
            <ac:spMk id="2" creationId="{EBEC98BC-116B-4C81-8982-749F2CEAC368}"/>
          </ac:spMkLst>
        </pc:spChg>
        <pc:spChg chg="del mod">
          <ac:chgData name="Jackie Sharp" userId="S::s52jsharp@valley.solihull.sch.uk::0c64bd2d-22bd-4cc7-bc94-07a42da991e1" providerId="AD" clId="Web-{66B2589D-EA7B-01B8-9C71-20B0B215B950}" dt="2021-09-15T19:32:38.123" v="8"/>
          <ac:spMkLst>
            <pc:docMk/>
            <pc:sldMk cId="1717449130" sldId="534"/>
            <ac:spMk id="8" creationId="{424C5F9D-9770-5D4E-BC6C-3BE2F8B90F3E}"/>
          </ac:spMkLst>
        </pc:spChg>
      </pc:sldChg>
    </pc:docChg>
  </pc:docChgLst>
  <pc:docChgLst>
    <pc:chgData name="Kirsty Wilton" userId="S::s52kwilton@valley.solihull.sch.uk::86c68805-af85-4ac8-860c-554b1d79597e" providerId="AD" clId="Web-{FEF38738-72C4-0815-D891-6F23C90B9207}"/>
    <pc:docChg chg="modSld">
      <pc:chgData name="Kirsty Wilton" userId="S::s52kwilton@valley.solihull.sch.uk::86c68805-af85-4ac8-860c-554b1d79597e" providerId="AD" clId="Web-{FEF38738-72C4-0815-D891-6F23C90B9207}" dt="2022-09-16T06:53:10.331" v="14" actId="20577"/>
      <pc:docMkLst>
        <pc:docMk/>
      </pc:docMkLst>
      <pc:sldChg chg="modSp">
        <pc:chgData name="Kirsty Wilton" userId="S::s52kwilton@valley.solihull.sch.uk::86c68805-af85-4ac8-860c-554b1d79597e" providerId="AD" clId="Web-{FEF38738-72C4-0815-D891-6F23C90B9207}" dt="2022-09-16T06:53:10.331" v="14" actId="20577"/>
        <pc:sldMkLst>
          <pc:docMk/>
          <pc:sldMk cId="1419250622" sldId="517"/>
        </pc:sldMkLst>
        <pc:spChg chg="mod">
          <ac:chgData name="Kirsty Wilton" userId="S::s52kwilton@valley.solihull.sch.uk::86c68805-af85-4ac8-860c-554b1d79597e" providerId="AD" clId="Web-{FEF38738-72C4-0815-D891-6F23C90B9207}" dt="2022-09-16T06:53:10.331" v="14" actId="20577"/>
          <ac:spMkLst>
            <pc:docMk/>
            <pc:sldMk cId="1419250622" sldId="517"/>
            <ac:spMk id="9" creationId="{B99465EC-DB0B-7C49-B724-18F57CC81A8A}"/>
          </ac:spMkLst>
        </pc:spChg>
      </pc:sldChg>
      <pc:sldChg chg="modSp">
        <pc:chgData name="Kirsty Wilton" userId="S::s52kwilton@valley.solihull.sch.uk::86c68805-af85-4ac8-860c-554b1d79597e" providerId="AD" clId="Web-{FEF38738-72C4-0815-D891-6F23C90B9207}" dt="2022-09-16T06:50:23.028" v="6" actId="20577"/>
        <pc:sldMkLst>
          <pc:docMk/>
          <pc:sldMk cId="2662305731" sldId="520"/>
        </pc:sldMkLst>
        <pc:spChg chg="mod">
          <ac:chgData name="Kirsty Wilton" userId="S::s52kwilton@valley.solihull.sch.uk::86c68805-af85-4ac8-860c-554b1d79597e" providerId="AD" clId="Web-{FEF38738-72C4-0815-D891-6F23C90B9207}" dt="2022-09-16T06:50:23.028" v="6" actId="20577"/>
          <ac:spMkLst>
            <pc:docMk/>
            <pc:sldMk cId="2662305731" sldId="520"/>
            <ac:spMk id="8" creationId="{424C5F9D-9770-5D4E-BC6C-3BE2F8B90F3E}"/>
          </ac:spMkLst>
        </pc:spChg>
      </pc:sldChg>
      <pc:sldChg chg="modSp">
        <pc:chgData name="Kirsty Wilton" userId="S::s52kwilton@valley.solihull.sch.uk::86c68805-af85-4ac8-860c-554b1d79597e" providerId="AD" clId="Web-{FEF38738-72C4-0815-D891-6F23C90B9207}" dt="2022-09-16T06:50:59.561" v="8" actId="20577"/>
        <pc:sldMkLst>
          <pc:docMk/>
          <pc:sldMk cId="1798147315" sldId="521"/>
        </pc:sldMkLst>
        <pc:spChg chg="mod">
          <ac:chgData name="Kirsty Wilton" userId="S::s52kwilton@valley.solihull.sch.uk::86c68805-af85-4ac8-860c-554b1d79597e" providerId="AD" clId="Web-{FEF38738-72C4-0815-D891-6F23C90B9207}" dt="2022-09-16T06:50:59.561" v="8" actId="20577"/>
          <ac:spMkLst>
            <pc:docMk/>
            <pc:sldMk cId="1798147315" sldId="521"/>
            <ac:spMk id="8" creationId="{424C5F9D-9770-5D4E-BC6C-3BE2F8B90F3E}"/>
          </ac:spMkLst>
        </pc:spChg>
      </pc:sldChg>
      <pc:sldChg chg="modSp">
        <pc:chgData name="Kirsty Wilton" userId="S::s52kwilton@valley.solihull.sch.uk::86c68805-af85-4ac8-860c-554b1d79597e" providerId="AD" clId="Web-{FEF38738-72C4-0815-D891-6F23C90B9207}" dt="2022-09-16T06:51:59.969" v="12" actId="20577"/>
        <pc:sldMkLst>
          <pc:docMk/>
          <pc:sldMk cId="2950326094" sldId="522"/>
        </pc:sldMkLst>
        <pc:spChg chg="mod">
          <ac:chgData name="Kirsty Wilton" userId="S::s52kwilton@valley.solihull.sch.uk::86c68805-af85-4ac8-860c-554b1d79597e" providerId="AD" clId="Web-{FEF38738-72C4-0815-D891-6F23C90B9207}" dt="2022-09-16T06:51:59.969" v="12" actId="20577"/>
          <ac:spMkLst>
            <pc:docMk/>
            <pc:sldMk cId="2950326094" sldId="522"/>
            <ac:spMk id="8" creationId="{424C5F9D-9770-5D4E-BC6C-3BE2F8B90F3E}"/>
          </ac:spMkLst>
        </pc:spChg>
      </pc:sldChg>
      <pc:sldChg chg="modSp">
        <pc:chgData name="Kirsty Wilton" userId="S::s52kwilton@valley.solihull.sch.uk::86c68805-af85-4ac8-860c-554b1d79597e" providerId="AD" clId="Web-{FEF38738-72C4-0815-D891-6F23C90B9207}" dt="2022-09-16T06:48:21.259" v="1" actId="20577"/>
        <pc:sldMkLst>
          <pc:docMk/>
          <pc:sldMk cId="3567549565" sldId="527"/>
        </pc:sldMkLst>
        <pc:spChg chg="mod">
          <ac:chgData name="Kirsty Wilton" userId="S::s52kwilton@valley.solihull.sch.uk::86c68805-af85-4ac8-860c-554b1d79597e" providerId="AD" clId="Web-{FEF38738-72C4-0815-D891-6F23C90B9207}" dt="2022-09-16T06:48:21.259" v="1" actId="20577"/>
          <ac:spMkLst>
            <pc:docMk/>
            <pc:sldMk cId="3567549565" sldId="527"/>
            <ac:spMk id="8" creationId="{424C5F9D-9770-5D4E-BC6C-3BE2F8B90F3E}"/>
          </ac:spMkLst>
        </pc:spChg>
      </pc:sldChg>
    </pc:docChg>
  </pc:docChgLst>
  <pc:docChgLst>
    <pc:chgData name="Jackie Sharp" userId="S::s52jsharp@valley.solihull.sch.uk::0c64bd2d-22bd-4cc7-bc94-07a42da991e1" providerId="AD" clId="Web-{D198F8BA-8B45-67A0-7BD5-D68F5001605C}"/>
    <pc:docChg chg="modSld">
      <pc:chgData name="Jackie Sharp" userId="S::s52jsharp@valley.solihull.sch.uk::0c64bd2d-22bd-4cc7-bc94-07a42da991e1" providerId="AD" clId="Web-{D198F8BA-8B45-67A0-7BD5-D68F5001605C}" dt="2022-09-18T11:59:05.753" v="2"/>
      <pc:docMkLst>
        <pc:docMk/>
      </pc:docMkLst>
      <pc:sldChg chg="addSp delSp modSp">
        <pc:chgData name="Jackie Sharp" userId="S::s52jsharp@valley.solihull.sch.uk::0c64bd2d-22bd-4cc7-bc94-07a42da991e1" providerId="AD" clId="Web-{D198F8BA-8B45-67A0-7BD5-D68F5001605C}" dt="2022-09-18T11:59:05.753" v="2"/>
        <pc:sldMkLst>
          <pc:docMk/>
          <pc:sldMk cId="1379320265" sldId="471"/>
        </pc:sldMkLst>
        <pc:spChg chg="mod">
          <ac:chgData name="Jackie Sharp" userId="S::s52jsharp@valley.solihull.sch.uk::0c64bd2d-22bd-4cc7-bc94-07a42da991e1" providerId="AD" clId="Web-{D198F8BA-8B45-67A0-7BD5-D68F5001605C}" dt="2022-09-18T11:59:05.753" v="2"/>
          <ac:spMkLst>
            <pc:docMk/>
            <pc:sldMk cId="1379320265" sldId="471"/>
            <ac:spMk id="4" creationId="{4C060071-8DFF-43F6-B599-3C6DAC94B44B}"/>
          </ac:spMkLst>
        </pc:spChg>
        <pc:grpChg chg="del">
          <ac:chgData name="Jackie Sharp" userId="S::s52jsharp@valley.solihull.sch.uk::0c64bd2d-22bd-4cc7-bc94-07a42da991e1" providerId="AD" clId="Web-{D198F8BA-8B45-67A0-7BD5-D68F5001605C}" dt="2022-09-18T11:59:05.753" v="2"/>
          <ac:grpSpMkLst>
            <pc:docMk/>
            <pc:sldMk cId="1379320265" sldId="471"/>
            <ac:grpSpMk id="22" creationId="{25A657F0-42F3-40D3-BC75-7DA1F5C6A225}"/>
          </ac:grpSpMkLst>
        </pc:grpChg>
        <pc:grpChg chg="add">
          <ac:chgData name="Jackie Sharp" userId="S::s52jsharp@valley.solihull.sch.uk::0c64bd2d-22bd-4cc7-bc94-07a42da991e1" providerId="AD" clId="Web-{D198F8BA-8B45-67A0-7BD5-D68F5001605C}" dt="2022-09-18T11:59:05.753" v="2"/>
          <ac:grpSpMkLst>
            <pc:docMk/>
            <pc:sldMk cId="1379320265" sldId="471"/>
            <ac:grpSpMk id="33" creationId="{25A657F0-42F3-40D3-BC75-7DA1F5C6A225}"/>
          </ac:grpSpMkLst>
        </pc:grpChg>
        <pc:picChg chg="add mod">
          <ac:chgData name="Jackie Sharp" userId="S::s52jsharp@valley.solihull.sch.uk::0c64bd2d-22bd-4cc7-bc94-07a42da991e1" providerId="AD" clId="Web-{D198F8BA-8B45-67A0-7BD5-D68F5001605C}" dt="2022-09-18T11:59:05.753" v="2"/>
          <ac:picMkLst>
            <pc:docMk/>
            <pc:sldMk cId="1379320265" sldId="471"/>
            <ac:picMk id="2" creationId="{B2ADB65B-5CE7-5BC9-E12B-1463135EBDE8}"/>
          </ac:picMkLst>
        </pc:picChg>
        <pc:picChg chg="del">
          <ac:chgData name="Jackie Sharp" userId="S::s52jsharp@valley.solihull.sch.uk::0c64bd2d-22bd-4cc7-bc94-07a42da991e1" providerId="AD" clId="Web-{D198F8BA-8B45-67A0-7BD5-D68F5001605C}" dt="2022-09-18T11:58:55.189" v="0"/>
          <ac:picMkLst>
            <pc:docMk/>
            <pc:sldMk cId="1379320265" sldId="471"/>
            <ac:picMk id="3" creationId="{00000000-0000-0000-0000-000000000000}"/>
          </ac:picMkLst>
        </pc:picChg>
      </pc:sldChg>
    </pc:docChg>
  </pc:docChgLst>
  <pc:docChgLst>
    <pc:chgData name="Gemma Churchard" userId="S::s52gchurchard@valley.solihull.sch.uk::cb66ca68-ac59-498d-865f-c66272a7c555" providerId="AD" clId="Web-{CF544FE7-3D36-264B-3CE4-3DF64CF059AD}"/>
    <pc:docChg chg="modSld">
      <pc:chgData name="Gemma Churchard" userId="S::s52gchurchard@valley.solihull.sch.uk::cb66ca68-ac59-498d-865f-c66272a7c555" providerId="AD" clId="Web-{CF544FE7-3D36-264B-3CE4-3DF64CF059AD}" dt="2022-09-20T10:50:28.683" v="11" actId="20577"/>
      <pc:docMkLst>
        <pc:docMk/>
      </pc:docMkLst>
      <pc:sldChg chg="modSp">
        <pc:chgData name="Gemma Churchard" userId="S::s52gchurchard@valley.solihull.sch.uk::cb66ca68-ac59-498d-865f-c66272a7c555" providerId="AD" clId="Web-{CF544FE7-3D36-264B-3CE4-3DF64CF059AD}" dt="2022-09-20T10:49:18.383" v="1" actId="20577"/>
        <pc:sldMkLst>
          <pc:docMk/>
          <pc:sldMk cId="3606687968" sldId="514"/>
        </pc:sldMkLst>
        <pc:spChg chg="mod">
          <ac:chgData name="Gemma Churchard" userId="S::s52gchurchard@valley.solihull.sch.uk::cb66ca68-ac59-498d-865f-c66272a7c555" providerId="AD" clId="Web-{CF544FE7-3D36-264B-3CE4-3DF64CF059AD}" dt="2022-09-20T10:49:18.383" v="1" actId="20577"/>
          <ac:spMkLst>
            <pc:docMk/>
            <pc:sldMk cId="3606687968" sldId="514"/>
            <ac:spMk id="8" creationId="{424C5F9D-9770-5D4E-BC6C-3BE2F8B90F3E}"/>
          </ac:spMkLst>
        </pc:spChg>
      </pc:sldChg>
      <pc:sldChg chg="modSp">
        <pc:chgData name="Gemma Churchard" userId="S::s52gchurchard@valley.solihull.sch.uk::cb66ca68-ac59-498d-865f-c66272a7c555" providerId="AD" clId="Web-{CF544FE7-3D36-264B-3CE4-3DF64CF059AD}" dt="2022-09-20T10:50:28.683" v="11" actId="20577"/>
        <pc:sldMkLst>
          <pc:docMk/>
          <pc:sldMk cId="1419250622" sldId="517"/>
        </pc:sldMkLst>
        <pc:spChg chg="mod">
          <ac:chgData name="Gemma Churchard" userId="S::s52gchurchard@valley.solihull.sch.uk::cb66ca68-ac59-498d-865f-c66272a7c555" providerId="AD" clId="Web-{CF544FE7-3D36-264B-3CE4-3DF64CF059AD}" dt="2022-09-20T10:50:28.683" v="11" actId="20577"/>
          <ac:spMkLst>
            <pc:docMk/>
            <pc:sldMk cId="1419250622" sldId="517"/>
            <ac:spMk id="9" creationId="{B99465EC-DB0B-7C49-B724-18F57CC81A8A}"/>
          </ac:spMkLst>
        </pc:spChg>
      </pc:sldChg>
    </pc:docChg>
  </pc:docChgLst>
  <pc:docChgLst>
    <pc:chgData name="Kirsty Wilton" userId="S::s52kwilton@valley.solihull.sch.uk::86c68805-af85-4ac8-860c-554b1d79597e" providerId="AD" clId="Web-{3A8C630C-EDF4-48CB-14ED-1D7AB3C1B9EC}"/>
    <pc:docChg chg="modSld">
      <pc:chgData name="Kirsty Wilton" userId="S::s52kwilton@valley.solihull.sch.uk::86c68805-af85-4ac8-860c-554b1d79597e" providerId="AD" clId="Web-{3A8C630C-EDF4-48CB-14ED-1D7AB3C1B9EC}" dt="2022-09-13T16:42:06.308" v="1" actId="20577"/>
      <pc:docMkLst>
        <pc:docMk/>
      </pc:docMkLst>
      <pc:sldChg chg="modSp">
        <pc:chgData name="Kirsty Wilton" userId="S::s52kwilton@valley.solihull.sch.uk::86c68805-af85-4ac8-860c-554b1d79597e" providerId="AD" clId="Web-{3A8C630C-EDF4-48CB-14ED-1D7AB3C1B9EC}" dt="2022-09-13T16:42:06.308" v="1" actId="20577"/>
        <pc:sldMkLst>
          <pc:docMk/>
          <pc:sldMk cId="3901651327" sldId="519"/>
        </pc:sldMkLst>
        <pc:spChg chg="mod">
          <ac:chgData name="Kirsty Wilton" userId="S::s52kwilton@valley.solihull.sch.uk::86c68805-af85-4ac8-860c-554b1d79597e" providerId="AD" clId="Web-{3A8C630C-EDF4-48CB-14ED-1D7AB3C1B9EC}" dt="2022-09-13T16:42:06.308" v="1" actId="20577"/>
          <ac:spMkLst>
            <pc:docMk/>
            <pc:sldMk cId="3901651327" sldId="519"/>
            <ac:spMk id="8" creationId="{424C5F9D-9770-5D4E-BC6C-3BE2F8B90F3E}"/>
          </ac:spMkLst>
        </pc:spChg>
      </pc:sldChg>
    </pc:docChg>
  </pc:docChgLst>
  <pc:docChgLst>
    <pc:chgData name="Jackie Sharp" userId="S::s52jsharp@valley.solihull.sch.uk::0c64bd2d-22bd-4cc7-bc94-07a42da991e1" providerId="AD" clId="Web-{7BACDE49-0AD5-8F9E-C4C2-3B4601BA139B}"/>
    <pc:docChg chg="modSld">
      <pc:chgData name="Jackie Sharp" userId="S::s52jsharp@valley.solihull.sch.uk::0c64bd2d-22bd-4cc7-bc94-07a42da991e1" providerId="AD" clId="Web-{7BACDE49-0AD5-8F9E-C4C2-3B4601BA139B}" dt="2022-09-18T12:08:32.652" v="14" actId="20577"/>
      <pc:docMkLst>
        <pc:docMk/>
      </pc:docMkLst>
      <pc:sldChg chg="modSp">
        <pc:chgData name="Jackie Sharp" userId="S::s52jsharp@valley.solihull.sch.uk::0c64bd2d-22bd-4cc7-bc94-07a42da991e1" providerId="AD" clId="Web-{7BACDE49-0AD5-8F9E-C4C2-3B4601BA139B}" dt="2022-09-18T12:02:54.206" v="1" actId="14100"/>
        <pc:sldMkLst>
          <pc:docMk/>
          <pc:sldMk cId="1379320265" sldId="471"/>
        </pc:sldMkLst>
        <pc:picChg chg="mod">
          <ac:chgData name="Jackie Sharp" userId="S::s52jsharp@valley.solihull.sch.uk::0c64bd2d-22bd-4cc7-bc94-07a42da991e1" providerId="AD" clId="Web-{7BACDE49-0AD5-8F9E-C4C2-3B4601BA139B}" dt="2022-09-18T12:02:54.206" v="1" actId="14100"/>
          <ac:picMkLst>
            <pc:docMk/>
            <pc:sldMk cId="1379320265" sldId="471"/>
            <ac:picMk id="2" creationId="{B2ADB65B-5CE7-5BC9-E12B-1463135EBDE8}"/>
          </ac:picMkLst>
        </pc:picChg>
      </pc:sldChg>
      <pc:sldChg chg="modSp">
        <pc:chgData name="Jackie Sharp" userId="S::s52jsharp@valley.solihull.sch.uk::0c64bd2d-22bd-4cc7-bc94-07a42da991e1" providerId="AD" clId="Web-{7BACDE49-0AD5-8F9E-C4C2-3B4601BA139B}" dt="2022-09-18T12:08:32.652" v="14" actId="20577"/>
        <pc:sldMkLst>
          <pc:docMk/>
          <pc:sldMk cId="2994298607" sldId="518"/>
        </pc:sldMkLst>
        <pc:spChg chg="mod">
          <ac:chgData name="Jackie Sharp" userId="S::s52jsharp@valley.solihull.sch.uk::0c64bd2d-22bd-4cc7-bc94-07a42da991e1" providerId="AD" clId="Web-{7BACDE49-0AD5-8F9E-C4C2-3B4601BA139B}" dt="2022-09-18T12:08:32.652" v="14" actId="20577"/>
          <ac:spMkLst>
            <pc:docMk/>
            <pc:sldMk cId="2994298607" sldId="518"/>
            <ac:spMk id="22" creationId="{E4996BC2-49E8-8644-8DAE-9AC46EF51B6F}"/>
          </ac:spMkLst>
        </pc:spChg>
      </pc:sldChg>
    </pc:docChg>
  </pc:docChgLst>
  <pc:docChgLst>
    <pc:chgData name="Victoria Coldrick" userId="S::s52vcoldrick@valley.solihull.sch.uk::d60f53eb-5414-481b-8f77-819463f0510a" providerId="AD" clId="Web-{58FFFBA5-45F4-2FC8-713C-0FFBE00802C0}"/>
    <pc:docChg chg="addSld delSld modSld">
      <pc:chgData name="Victoria Coldrick" userId="S::s52vcoldrick@valley.solihull.sch.uk::d60f53eb-5414-481b-8f77-819463f0510a" providerId="AD" clId="Web-{58FFFBA5-45F4-2FC8-713C-0FFBE00802C0}" dt="2022-09-19T20:36:32.034" v="177" actId="20577"/>
      <pc:docMkLst>
        <pc:docMk/>
      </pc:docMkLst>
      <pc:sldChg chg="modSp">
        <pc:chgData name="Victoria Coldrick" userId="S::s52vcoldrick@valley.solihull.sch.uk::d60f53eb-5414-481b-8f77-819463f0510a" providerId="AD" clId="Web-{58FFFBA5-45F4-2FC8-713C-0FFBE00802C0}" dt="2022-09-19T20:19:01.535" v="17" actId="20577"/>
        <pc:sldMkLst>
          <pc:docMk/>
          <pc:sldMk cId="1419250622" sldId="517"/>
        </pc:sldMkLst>
        <pc:spChg chg="mod">
          <ac:chgData name="Victoria Coldrick" userId="S::s52vcoldrick@valley.solihull.sch.uk::d60f53eb-5414-481b-8f77-819463f0510a" providerId="AD" clId="Web-{58FFFBA5-45F4-2FC8-713C-0FFBE00802C0}" dt="2022-09-19T20:19:01.535" v="17" actId="20577"/>
          <ac:spMkLst>
            <pc:docMk/>
            <pc:sldMk cId="1419250622" sldId="517"/>
            <ac:spMk id="9" creationId="{B99465EC-DB0B-7C49-B724-18F57CC81A8A}"/>
          </ac:spMkLst>
        </pc:spChg>
      </pc:sldChg>
      <pc:sldChg chg="modSp">
        <pc:chgData name="Victoria Coldrick" userId="S::s52vcoldrick@valley.solihull.sch.uk::d60f53eb-5414-481b-8f77-819463f0510a" providerId="AD" clId="Web-{58FFFBA5-45F4-2FC8-713C-0FFBE00802C0}" dt="2022-09-19T20:35:16.091" v="162" actId="1076"/>
        <pc:sldMkLst>
          <pc:docMk/>
          <pc:sldMk cId="2662305731" sldId="520"/>
        </pc:sldMkLst>
        <pc:spChg chg="mod">
          <ac:chgData name="Victoria Coldrick" userId="S::s52vcoldrick@valley.solihull.sch.uk::d60f53eb-5414-481b-8f77-819463f0510a" providerId="AD" clId="Web-{58FFFBA5-45F4-2FC8-713C-0FFBE00802C0}" dt="2022-09-19T20:35:16.091" v="162" actId="1076"/>
          <ac:spMkLst>
            <pc:docMk/>
            <pc:sldMk cId="2662305731" sldId="520"/>
            <ac:spMk id="8" creationId="{424C5F9D-9770-5D4E-BC6C-3BE2F8B90F3E}"/>
          </ac:spMkLst>
        </pc:spChg>
      </pc:sldChg>
      <pc:sldChg chg="modSp">
        <pc:chgData name="Victoria Coldrick" userId="S::s52vcoldrick@valley.solihull.sch.uk::d60f53eb-5414-481b-8f77-819463f0510a" providerId="AD" clId="Web-{58FFFBA5-45F4-2FC8-713C-0FFBE00802C0}" dt="2022-09-19T20:36:32.034" v="177" actId="20577"/>
        <pc:sldMkLst>
          <pc:docMk/>
          <pc:sldMk cId="3567549565" sldId="527"/>
        </pc:sldMkLst>
        <pc:spChg chg="mod">
          <ac:chgData name="Victoria Coldrick" userId="S::s52vcoldrick@valley.solihull.sch.uk::d60f53eb-5414-481b-8f77-819463f0510a" providerId="AD" clId="Web-{58FFFBA5-45F4-2FC8-713C-0FFBE00802C0}" dt="2022-09-19T20:36:32.034" v="177" actId="20577"/>
          <ac:spMkLst>
            <pc:docMk/>
            <pc:sldMk cId="3567549565" sldId="527"/>
            <ac:spMk id="8" creationId="{424C5F9D-9770-5D4E-BC6C-3BE2F8B90F3E}"/>
          </ac:spMkLst>
        </pc:spChg>
      </pc:sldChg>
      <pc:sldChg chg="del">
        <pc:chgData name="Victoria Coldrick" userId="S::s52vcoldrick@valley.solihull.sch.uk::d60f53eb-5414-481b-8f77-819463f0510a" providerId="AD" clId="Web-{58FFFBA5-45F4-2FC8-713C-0FFBE00802C0}" dt="2022-09-19T20:25:14.047" v="59"/>
        <pc:sldMkLst>
          <pc:docMk/>
          <pc:sldMk cId="1536496527" sldId="549"/>
        </pc:sldMkLst>
      </pc:sldChg>
      <pc:sldChg chg="modSp add del replId">
        <pc:chgData name="Victoria Coldrick" userId="S::s52vcoldrick@valley.solihull.sch.uk::d60f53eb-5414-481b-8f77-819463f0510a" providerId="AD" clId="Web-{58FFFBA5-45F4-2FC8-713C-0FFBE00802C0}" dt="2022-09-19T20:30:55.509" v="80"/>
        <pc:sldMkLst>
          <pc:docMk/>
          <pc:sldMk cId="3280793475" sldId="553"/>
        </pc:sldMkLst>
        <pc:spChg chg="mod">
          <ac:chgData name="Victoria Coldrick" userId="S::s52vcoldrick@valley.solihull.sch.uk::d60f53eb-5414-481b-8f77-819463f0510a" providerId="AD" clId="Web-{58FFFBA5-45F4-2FC8-713C-0FFBE00802C0}" dt="2022-09-19T20:25:54.393" v="61" actId="20577"/>
          <ac:spMkLst>
            <pc:docMk/>
            <pc:sldMk cId="3280793475" sldId="553"/>
            <ac:spMk id="9" creationId="{B99465EC-DB0B-7C49-B724-18F57CC81A8A}"/>
          </ac:spMkLst>
        </pc:spChg>
      </pc:sldChg>
      <pc:sldChg chg="addSp delSp modSp add replId">
        <pc:chgData name="Victoria Coldrick" userId="S::s52vcoldrick@valley.solihull.sch.uk::d60f53eb-5414-481b-8f77-819463f0510a" providerId="AD" clId="Web-{58FFFBA5-45F4-2FC8-713C-0FFBE00802C0}" dt="2022-09-19T20:23:22.429" v="42" actId="20577"/>
        <pc:sldMkLst>
          <pc:docMk/>
          <pc:sldMk cId="698111347" sldId="554"/>
        </pc:sldMkLst>
        <pc:spChg chg="add mod">
          <ac:chgData name="Victoria Coldrick" userId="S::s52vcoldrick@valley.solihull.sch.uk::d60f53eb-5414-481b-8f77-819463f0510a" providerId="AD" clId="Web-{58FFFBA5-45F4-2FC8-713C-0FFBE00802C0}" dt="2022-09-19T20:23:22.429" v="42" actId="20577"/>
          <ac:spMkLst>
            <pc:docMk/>
            <pc:sldMk cId="698111347" sldId="554"/>
            <ac:spMk id="3" creationId="{42F8E7D2-523E-135C-B9D9-9E527D910B24}"/>
          </ac:spMkLst>
        </pc:spChg>
        <pc:spChg chg="del">
          <ac:chgData name="Victoria Coldrick" userId="S::s52vcoldrick@valley.solihull.sch.uk::d60f53eb-5414-481b-8f77-819463f0510a" providerId="AD" clId="Web-{58FFFBA5-45F4-2FC8-713C-0FFBE00802C0}" dt="2022-09-19T20:19:39.866" v="19"/>
          <ac:spMkLst>
            <pc:docMk/>
            <pc:sldMk cId="698111347" sldId="554"/>
            <ac:spMk id="9" creationId="{B99465EC-DB0B-7C49-B724-18F57CC81A8A}"/>
          </ac:spMkLst>
        </pc:spChg>
        <pc:picChg chg="add del mod">
          <ac:chgData name="Victoria Coldrick" userId="S::s52vcoldrick@valley.solihull.sch.uk::d60f53eb-5414-481b-8f77-819463f0510a" providerId="AD" clId="Web-{58FFFBA5-45F4-2FC8-713C-0FFBE00802C0}" dt="2022-09-19T20:20:13.712" v="26"/>
          <ac:picMkLst>
            <pc:docMk/>
            <pc:sldMk cId="698111347" sldId="554"/>
            <ac:picMk id="2" creationId="{1A40D795-27CA-B448-B5D6-91C4DF2C5D00}"/>
          </ac:picMkLst>
        </pc:picChg>
      </pc:sldChg>
      <pc:sldChg chg="modSp add replId">
        <pc:chgData name="Victoria Coldrick" userId="S::s52vcoldrick@valley.solihull.sch.uk::d60f53eb-5414-481b-8f77-819463f0510a" providerId="AD" clId="Web-{58FFFBA5-45F4-2FC8-713C-0FFBE00802C0}" dt="2022-09-19T20:26:43.866" v="79" actId="1076"/>
        <pc:sldMkLst>
          <pc:docMk/>
          <pc:sldMk cId="1237951763" sldId="555"/>
        </pc:sldMkLst>
        <pc:spChg chg="mod">
          <ac:chgData name="Victoria Coldrick" userId="S::s52vcoldrick@valley.solihull.sch.uk::d60f53eb-5414-481b-8f77-819463f0510a" providerId="AD" clId="Web-{58FFFBA5-45F4-2FC8-713C-0FFBE00802C0}" dt="2022-09-19T20:26:43.866" v="79" actId="1076"/>
          <ac:spMkLst>
            <pc:docMk/>
            <pc:sldMk cId="1237951763" sldId="555"/>
            <ac:spMk id="3" creationId="{42F8E7D2-523E-135C-B9D9-9E527D910B24}"/>
          </ac:spMkLst>
        </pc:spChg>
      </pc:sldChg>
    </pc:docChg>
  </pc:docChgLst>
  <pc:docChgLst>
    <pc:chgData name="Jackie Sharp" userId="S::s52jsharp@valley.solihull.sch.uk::0c64bd2d-22bd-4cc7-bc94-07a42da991e1" providerId="AD" clId="Web-{B3F33BD6-61CF-FD05-3EB9-04EB52ECDD41}"/>
    <pc:docChg chg="addSld delSld modSld">
      <pc:chgData name="Jackie Sharp" userId="S::s52jsharp@valley.solihull.sch.uk::0c64bd2d-22bd-4cc7-bc94-07a42da991e1" providerId="AD" clId="Web-{B3F33BD6-61CF-FD05-3EB9-04EB52ECDD41}" dt="2022-09-11T10:26:28.304" v="51"/>
      <pc:docMkLst>
        <pc:docMk/>
      </pc:docMkLst>
      <pc:sldChg chg="modSp">
        <pc:chgData name="Jackie Sharp" userId="S::s52jsharp@valley.solihull.sch.uk::0c64bd2d-22bd-4cc7-bc94-07a42da991e1" providerId="AD" clId="Web-{B3F33BD6-61CF-FD05-3EB9-04EB52ECDD41}" dt="2022-09-11T10:23:50.451" v="22" actId="20577"/>
        <pc:sldMkLst>
          <pc:docMk/>
          <pc:sldMk cId="1419250622" sldId="517"/>
        </pc:sldMkLst>
        <pc:spChg chg="mod">
          <ac:chgData name="Jackie Sharp" userId="S::s52jsharp@valley.solihull.sch.uk::0c64bd2d-22bd-4cc7-bc94-07a42da991e1" providerId="AD" clId="Web-{B3F33BD6-61CF-FD05-3EB9-04EB52ECDD41}" dt="2022-09-11T10:23:50.451" v="22" actId="20577"/>
          <ac:spMkLst>
            <pc:docMk/>
            <pc:sldMk cId="1419250622" sldId="517"/>
            <ac:spMk id="9" creationId="{B99465EC-DB0B-7C49-B724-18F57CC81A8A}"/>
          </ac:spMkLst>
        </pc:spChg>
      </pc:sldChg>
      <pc:sldChg chg="modSp">
        <pc:chgData name="Jackie Sharp" userId="S::s52jsharp@valley.solihull.sch.uk::0c64bd2d-22bd-4cc7-bc94-07a42da991e1" providerId="AD" clId="Web-{B3F33BD6-61CF-FD05-3EB9-04EB52ECDD41}" dt="2022-09-11T10:25:53.052" v="49" actId="20577"/>
        <pc:sldMkLst>
          <pc:docMk/>
          <pc:sldMk cId="2994298607" sldId="518"/>
        </pc:sldMkLst>
        <pc:spChg chg="mod">
          <ac:chgData name="Jackie Sharp" userId="S::s52jsharp@valley.solihull.sch.uk::0c64bd2d-22bd-4cc7-bc94-07a42da991e1" providerId="AD" clId="Web-{B3F33BD6-61CF-FD05-3EB9-04EB52ECDD41}" dt="2022-09-11T10:25:53.052" v="49" actId="20577"/>
          <ac:spMkLst>
            <pc:docMk/>
            <pc:sldMk cId="2994298607" sldId="518"/>
            <ac:spMk id="22" creationId="{E4996BC2-49E8-8644-8DAE-9AC46EF51B6F}"/>
          </ac:spMkLst>
        </pc:spChg>
      </pc:sldChg>
      <pc:sldChg chg="add del">
        <pc:chgData name="Jackie Sharp" userId="S::s52jsharp@valley.solihull.sch.uk::0c64bd2d-22bd-4cc7-bc94-07a42da991e1" providerId="AD" clId="Web-{B3F33BD6-61CF-FD05-3EB9-04EB52ECDD41}" dt="2022-09-11T10:26:28.304" v="51"/>
        <pc:sldMkLst>
          <pc:docMk/>
          <pc:sldMk cId="1243568272" sldId="528"/>
        </pc:sldMkLst>
      </pc:sldChg>
      <pc:sldChg chg="addSp delSp modSp">
        <pc:chgData name="Jackie Sharp" userId="S::s52jsharp@valley.solihull.sch.uk::0c64bd2d-22bd-4cc7-bc94-07a42da991e1" providerId="AD" clId="Web-{B3F33BD6-61CF-FD05-3EB9-04EB52ECDD41}" dt="2022-09-11T10:25:19.816" v="33"/>
        <pc:sldMkLst>
          <pc:docMk/>
          <pc:sldMk cId="1536496527" sldId="549"/>
        </pc:sldMkLst>
        <pc:spChg chg="add del mod">
          <ac:chgData name="Jackie Sharp" userId="S::s52jsharp@valley.solihull.sch.uk::0c64bd2d-22bd-4cc7-bc94-07a42da991e1" providerId="AD" clId="Web-{B3F33BD6-61CF-FD05-3EB9-04EB52ECDD41}" dt="2022-09-11T10:25:19.816" v="33"/>
          <ac:spMkLst>
            <pc:docMk/>
            <pc:sldMk cId="1536496527" sldId="549"/>
            <ac:spMk id="3" creationId="{4F49FBF2-E21C-BDE8-693B-BE22620D668E}"/>
          </ac:spMkLst>
        </pc:spChg>
        <pc:picChg chg="mod">
          <ac:chgData name="Jackie Sharp" userId="S::s52jsharp@valley.solihull.sch.uk::0c64bd2d-22bd-4cc7-bc94-07a42da991e1" providerId="AD" clId="Web-{B3F33BD6-61CF-FD05-3EB9-04EB52ECDD41}" dt="2022-09-11T10:24:19.187" v="23" actId="1076"/>
          <ac:picMkLst>
            <pc:docMk/>
            <pc:sldMk cId="1536496527" sldId="549"/>
            <ac:picMk id="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GB"/>
              <a:t>Susan Milewski             </a:t>
            </a: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767FB1-DD9C-4AB5-84CC-210ECC138EE9}" type="slidenum">
              <a:rPr lang="en-GB" smtClean="0"/>
              <a:pPr/>
              <a:t>‹#›</a:t>
            </a:fld>
            <a:endParaRPr lang="en-GB"/>
          </a:p>
        </p:txBody>
      </p:sp>
    </p:spTree>
    <p:extLst>
      <p:ext uri="{BB962C8B-B14F-4D97-AF65-F5344CB8AC3E}">
        <p14:creationId xmlns:p14="http://schemas.microsoft.com/office/powerpoint/2010/main" val="33181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1FA25E1-31E7-43B6-9E69-0012DEEDC10A}" type="datetimeFigureOut">
              <a:rPr lang="en-GB" smtClean="0"/>
              <a:pPr/>
              <a:t>20/09/2022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2F077D-5BE6-4F70-B59B-F33335672B02}" type="slidenum">
              <a:rPr lang="en-GB" smtClean="0"/>
              <a:pPr/>
              <a:t>‹#›</a:t>
            </a:fld>
            <a:endParaRPr lang="en-GB"/>
          </a:p>
        </p:txBody>
      </p:sp>
    </p:spTree>
    <p:extLst>
      <p:ext uri="{BB962C8B-B14F-4D97-AF65-F5344CB8AC3E}">
        <p14:creationId xmlns:p14="http://schemas.microsoft.com/office/powerpoint/2010/main" val="100294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2F077D-5BE6-4F70-B59B-F33335672B02}" type="slidenum">
              <a:rPr lang="en-GB" smtClean="0"/>
              <a:pPr/>
              <a:t>1</a:t>
            </a:fld>
            <a:endParaRPr lang="en-GB"/>
          </a:p>
        </p:txBody>
      </p:sp>
    </p:spTree>
    <p:extLst>
      <p:ext uri="{BB962C8B-B14F-4D97-AF65-F5344CB8AC3E}">
        <p14:creationId xmlns:p14="http://schemas.microsoft.com/office/powerpoint/2010/main" val="239315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20</a:t>
            </a:fld>
            <a:endParaRPr lang="en-GB"/>
          </a:p>
        </p:txBody>
      </p:sp>
    </p:spTree>
    <p:extLst>
      <p:ext uri="{BB962C8B-B14F-4D97-AF65-F5344CB8AC3E}">
        <p14:creationId xmlns:p14="http://schemas.microsoft.com/office/powerpoint/2010/main" val="144042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24</a:t>
            </a:fld>
            <a:endParaRPr lang="en-GB"/>
          </a:p>
        </p:txBody>
      </p:sp>
    </p:spTree>
    <p:extLst>
      <p:ext uri="{BB962C8B-B14F-4D97-AF65-F5344CB8AC3E}">
        <p14:creationId xmlns:p14="http://schemas.microsoft.com/office/powerpoint/2010/main" val="401041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a:t>
            </a:fld>
            <a:endParaRPr lang="en-GB"/>
          </a:p>
        </p:txBody>
      </p:sp>
    </p:spTree>
    <p:extLst>
      <p:ext uri="{BB962C8B-B14F-4D97-AF65-F5344CB8AC3E}">
        <p14:creationId xmlns:p14="http://schemas.microsoft.com/office/powerpoint/2010/main" val="348256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David</a:t>
            </a:r>
          </a:p>
        </p:txBody>
      </p:sp>
      <p:sp>
        <p:nvSpPr>
          <p:cNvPr id="4" name="Slide Number Placeholder 3"/>
          <p:cNvSpPr>
            <a:spLocks noGrp="1"/>
          </p:cNvSpPr>
          <p:nvPr>
            <p:ph type="sldNum" sz="quarter" idx="10"/>
          </p:nvPr>
        </p:nvSpPr>
        <p:spPr/>
        <p:txBody>
          <a:bodyPr/>
          <a:lstStyle/>
          <a:p>
            <a:fld id="{622F077D-5BE6-4F70-B59B-F33335672B02}" type="slidenum">
              <a:rPr lang="en-GB" smtClean="0"/>
              <a:pPr/>
              <a:t>3</a:t>
            </a:fld>
            <a:endParaRPr lang="en-GB"/>
          </a:p>
        </p:txBody>
      </p:sp>
    </p:spTree>
    <p:extLst>
      <p:ext uri="{BB962C8B-B14F-4D97-AF65-F5344CB8AC3E}">
        <p14:creationId xmlns:p14="http://schemas.microsoft.com/office/powerpoint/2010/main" val="17860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David</a:t>
            </a:r>
          </a:p>
        </p:txBody>
      </p:sp>
      <p:sp>
        <p:nvSpPr>
          <p:cNvPr id="4" name="Slide Number Placeholder 3"/>
          <p:cNvSpPr>
            <a:spLocks noGrp="1"/>
          </p:cNvSpPr>
          <p:nvPr>
            <p:ph type="sldNum" sz="quarter" idx="10"/>
          </p:nvPr>
        </p:nvSpPr>
        <p:spPr/>
        <p:txBody>
          <a:bodyPr/>
          <a:lstStyle/>
          <a:p>
            <a:fld id="{622F077D-5BE6-4F70-B59B-F33335672B02}" type="slidenum">
              <a:rPr lang="en-GB" smtClean="0"/>
              <a:pPr/>
              <a:t>4</a:t>
            </a:fld>
            <a:endParaRPr lang="en-GB"/>
          </a:p>
        </p:txBody>
      </p:sp>
    </p:spTree>
    <p:extLst>
      <p:ext uri="{BB962C8B-B14F-4D97-AF65-F5344CB8AC3E}">
        <p14:creationId xmlns:p14="http://schemas.microsoft.com/office/powerpoint/2010/main" val="387221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Natasha</a:t>
            </a:r>
          </a:p>
        </p:txBody>
      </p:sp>
      <p:sp>
        <p:nvSpPr>
          <p:cNvPr id="4" name="Slide Number Placeholder 3"/>
          <p:cNvSpPr>
            <a:spLocks noGrp="1"/>
          </p:cNvSpPr>
          <p:nvPr>
            <p:ph type="sldNum" sz="quarter" idx="10"/>
          </p:nvPr>
        </p:nvSpPr>
        <p:spPr/>
        <p:txBody>
          <a:bodyPr/>
          <a:lstStyle/>
          <a:p>
            <a:fld id="{622F077D-5BE6-4F70-B59B-F33335672B02}" type="slidenum">
              <a:rPr lang="en-GB" smtClean="0"/>
              <a:pPr/>
              <a:t>15</a:t>
            </a:fld>
            <a:endParaRPr lang="en-GB"/>
          </a:p>
        </p:txBody>
      </p:sp>
    </p:spTree>
    <p:extLst>
      <p:ext uri="{BB962C8B-B14F-4D97-AF65-F5344CB8AC3E}">
        <p14:creationId xmlns:p14="http://schemas.microsoft.com/office/powerpoint/2010/main" val="39785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16</a:t>
            </a:fld>
            <a:endParaRPr lang="en-GB"/>
          </a:p>
        </p:txBody>
      </p:sp>
    </p:spTree>
    <p:extLst>
      <p:ext uri="{BB962C8B-B14F-4D97-AF65-F5344CB8AC3E}">
        <p14:creationId xmlns:p14="http://schemas.microsoft.com/office/powerpoint/2010/main" val="196881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17</a:t>
            </a:fld>
            <a:endParaRPr lang="en-GB"/>
          </a:p>
        </p:txBody>
      </p:sp>
    </p:spTree>
    <p:extLst>
      <p:ext uri="{BB962C8B-B14F-4D97-AF65-F5344CB8AC3E}">
        <p14:creationId xmlns:p14="http://schemas.microsoft.com/office/powerpoint/2010/main" val="271957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18</a:t>
            </a:fld>
            <a:endParaRPr lang="en-GB"/>
          </a:p>
        </p:txBody>
      </p:sp>
    </p:spTree>
    <p:extLst>
      <p:ext uri="{BB962C8B-B14F-4D97-AF65-F5344CB8AC3E}">
        <p14:creationId xmlns:p14="http://schemas.microsoft.com/office/powerpoint/2010/main" val="19940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19</a:t>
            </a:fld>
            <a:endParaRPr lang="en-GB"/>
          </a:p>
        </p:txBody>
      </p:sp>
    </p:spTree>
    <p:extLst>
      <p:ext uri="{BB962C8B-B14F-4D97-AF65-F5344CB8AC3E}">
        <p14:creationId xmlns:p14="http://schemas.microsoft.com/office/powerpoint/2010/main" val="2050790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9/20/2022</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3314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9/20/2022</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868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9/20/2022</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863193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9/20/2022</a:t>
            </a:fld>
            <a:endParaRPr lang="en-US"/>
          </a:p>
        </p:txBody>
      </p:sp>
      <p:sp>
        <p:nvSpPr>
          <p:cNvPr id="5" name="Footer Placeholder 4"/>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69512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9/20/2022</a:t>
            </a:fld>
            <a:endParaRPr lang="en-US"/>
          </a:p>
        </p:txBody>
      </p:sp>
      <p:sp>
        <p:nvSpPr>
          <p:cNvPr id="5" name="Footer Placeholder 4"/>
          <p:cNvSpPr>
            <a:spLocks noGrp="1"/>
          </p:cNvSpPr>
          <p:nvPr>
            <p:ph type="ftr" sz="quarter" idx="11"/>
          </p:nvPr>
        </p:nvSpPr>
        <p:spPr/>
        <p:txBody>
          <a:bodyPr/>
          <a:lstStyle/>
          <a:p>
            <a:r>
              <a:rPr lang="en-US"/>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3681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9/20/2022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97047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9/20/2022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12832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9/20/2022</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39793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9/20/2022</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5017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9/20/2022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21072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9/20/2022</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3487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9/20/2022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6871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9/20/2022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5189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9/20/2022</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0087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9/20/2022</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9960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9/20/2022</a:t>
            </a:fld>
            <a:endParaRPr lang="en-US"/>
          </a:p>
        </p:txBody>
      </p:sp>
      <p:sp>
        <p:nvSpPr>
          <p:cNvPr id="6" name="Footer Placeholder 5"/>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13269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9/20/2022</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0088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9/20/2022</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15636934"/>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azon.co.uk/Westcott-21591-00-Scissor-cm-scale/dp/B01BSSF1K6/ref=sr_1_7?dchild=1&amp;keywords=children%27s+safety+scissors&amp;qid=1599833241&amp;sr=8-7"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valleyprimaryschool.co.u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hungrylittleminds.campaign.gov.uk/"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s52starleyn@valley.solihull.sch.uk" TargetMode="External"/><Relationship Id="rId4" Type="http://schemas.openxmlformats.org/officeDocument/2006/relationships/hyperlink" Target="mailto:s52whittlen@valley.solihull.sch.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3" name="Rectangle 2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1FBB3A68-3EB3-454C-AA92-D5A74FFFFE06}"/>
              </a:ext>
            </a:extLst>
          </p:cNvPr>
          <p:cNvSpPr txBox="1"/>
          <p:nvPr/>
        </p:nvSpPr>
        <p:spPr>
          <a:xfrm>
            <a:off x="4271295" y="1241266"/>
            <a:ext cx="4071414" cy="3153753"/>
          </a:xfrm>
          <a:prstGeom prst="rect">
            <a:avLst/>
          </a:prstGeom>
        </p:spPr>
        <p:txBody>
          <a:bodyPr vert="horz" lIns="91440" tIns="45720" rIns="91440" bIns="45720" rtlCol="0" anchor="b">
            <a:normAutofit/>
          </a:bodyPr>
          <a:lstStyle/>
          <a:p>
            <a:pPr defTabSz="457200">
              <a:spcAft>
                <a:spcPts val="600"/>
              </a:spcAft>
            </a:pPr>
            <a:r>
              <a:rPr lang="en-US" sz="5400" b="0" i="0" kern="1200">
                <a:solidFill>
                  <a:srgbClr val="EBEBEB"/>
                </a:solidFill>
                <a:latin typeface="Calibri" panose="020F0502020204030204" pitchFamily="34" charset="0"/>
                <a:ea typeface="Tahoma" panose="020B0604030504040204" pitchFamily="34" charset="0"/>
                <a:cs typeface="Calibri" panose="020F0502020204030204" pitchFamily="34" charset="0"/>
              </a:rPr>
              <a:t>Nursery Curriculum Evening</a:t>
            </a:r>
          </a:p>
        </p:txBody>
      </p:sp>
      <p:grpSp>
        <p:nvGrpSpPr>
          <p:cNvPr id="28" name="Group 27">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17499" y="396836"/>
            <a:ext cx="3744119" cy="6058999"/>
            <a:chOff x="6776508" y="396836"/>
            <a:chExt cx="4992157" cy="6058999"/>
          </a:xfrm>
        </p:grpSpPr>
        <p:sp>
          <p:nvSpPr>
            <p:cNvPr id="29" name="Rectangle 28">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Picture 5" descr="A person posing for the camera&#10;&#10;Description automatically generated">
            <a:extLst>
              <a:ext uri="{FF2B5EF4-FFF2-40B4-BE49-F238E27FC236}">
                <a16:creationId xmlns:a16="http://schemas.microsoft.com/office/drawing/2014/main" id="{766C0C1C-ED3A-4358-8DB0-D34D297A6A35}"/>
              </a:ext>
            </a:extLst>
          </p:cNvPr>
          <p:cNvPicPr>
            <a:picLocks noChangeAspect="1"/>
          </p:cNvPicPr>
          <p:nvPr/>
        </p:nvPicPr>
        <p:blipFill rotWithShape="1">
          <a:blip r:embed="rId4"/>
          <a:srcRect l="5058" r="4577" b="1"/>
          <a:stretch/>
        </p:blipFill>
        <p:spPr>
          <a:xfrm>
            <a:off x="832323" y="1599850"/>
            <a:ext cx="2644683" cy="3658299"/>
          </a:xfrm>
          <a:prstGeom prst="rect">
            <a:avLst/>
          </a:prstGeom>
        </p:spPr>
      </p:pic>
    </p:spTree>
    <p:extLst>
      <p:ext uri="{BB962C8B-B14F-4D97-AF65-F5344CB8AC3E}">
        <p14:creationId xmlns:p14="http://schemas.microsoft.com/office/powerpoint/2010/main" val="193988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Communication</a:t>
            </a:r>
            <a:b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&amp; Language </a:t>
            </a:r>
          </a:p>
        </p:txBody>
      </p:sp>
      <p:sp>
        <p:nvSpPr>
          <p:cNvPr id="8" name="TextBox 7">
            <a:extLst>
              <a:ext uri="{FF2B5EF4-FFF2-40B4-BE49-F238E27FC236}">
                <a16:creationId xmlns:a16="http://schemas.microsoft.com/office/drawing/2014/main" id="{424C5F9D-9770-5D4E-BC6C-3BE2F8B90F3E}"/>
              </a:ext>
            </a:extLst>
          </p:cNvPr>
          <p:cNvSpPr txBox="1"/>
          <p:nvPr/>
        </p:nvSpPr>
        <p:spPr>
          <a:xfrm>
            <a:off x="3890477" y="522237"/>
            <a:ext cx="4936022" cy="5616922"/>
          </a:xfrm>
          <a:prstGeom prst="rect">
            <a:avLst/>
          </a:prstGeom>
          <a:noFill/>
        </p:spPr>
        <p:txBody>
          <a:bodyPr wrap="square" lIns="91440" tIns="45720" rIns="91440" bIns="45720" rtlCol="0" anchor="t">
            <a:spAutoFit/>
          </a:bodyPr>
          <a:lstStyle/>
          <a:p>
            <a:pPr>
              <a:spcAft>
                <a:spcPts val="600"/>
              </a:spcAft>
            </a:pPr>
            <a:r>
              <a:rPr lang="en-US" dirty="0">
                <a:solidFill>
                  <a:schemeClr val="bg1"/>
                </a:solidFill>
                <a:latin typeface="Calibri"/>
                <a:ea typeface="Calibri"/>
                <a:cs typeface="Calibri"/>
              </a:rPr>
              <a:t>The children will develop their listening skills in Nursery by listening to stories. They will listen to many of these stories several times. As they become familiar with the stories they will join in with repeated phrases. </a:t>
            </a:r>
            <a:endParaRPr lang="en-US">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ea typeface="Calibri"/>
                <a:cs typeface="Calibri"/>
              </a:rPr>
              <a:t>As the children speak, they will be encouraged to extend their sentences using ‘and’ and ‘because’. </a:t>
            </a:r>
            <a:endParaRPr lang="en-US" dirty="0">
              <a:solidFill>
                <a:schemeClr val="bg1"/>
              </a:solidFill>
              <a:latin typeface="Calibri" panose="020F0502020204030204" pitchFamily="34" charset="0"/>
              <a:ea typeface="Calibri"/>
              <a:cs typeface="Calibri" panose="020F0502020204030204" pitchFamily="34" charset="0"/>
            </a:endParaRPr>
          </a:p>
          <a:p>
            <a:pPr>
              <a:spcAft>
                <a:spcPts val="600"/>
              </a:spcAft>
            </a:pPr>
            <a:r>
              <a:rPr lang="en-US" dirty="0">
                <a:solidFill>
                  <a:schemeClr val="bg1"/>
                </a:solidFill>
                <a:latin typeface="Calibri"/>
                <a:ea typeface="Calibri"/>
                <a:cs typeface="Calibri"/>
              </a:rPr>
              <a:t>They will be asked to explain what is happening and anticipate what will happen next in stories and in real life situations. </a:t>
            </a:r>
            <a:endParaRPr lang="en-US" dirty="0">
              <a:solidFill>
                <a:schemeClr val="bg1"/>
              </a:solidFill>
              <a:latin typeface="Calibri" panose="020F0502020204030204" pitchFamily="34" charset="0"/>
              <a:ea typeface="Calibri"/>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ea typeface="Calibri"/>
                <a:cs typeface="Calibri"/>
              </a:rPr>
              <a:t>The children will develop their ability to describe their own feelings.</a:t>
            </a: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ea typeface="Calibri"/>
                <a:cs typeface="Calibri"/>
              </a:rPr>
              <a:t>During the year, Nursery children will expand their vocabulary using words that reflect the experiences the have had. </a:t>
            </a:r>
            <a:endParaRPr lang="en-US" dirty="0">
              <a:solidFill>
                <a:schemeClr val="bg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90165132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Physical Development </a:t>
            </a:r>
          </a:p>
        </p:txBody>
      </p:sp>
      <p:sp>
        <p:nvSpPr>
          <p:cNvPr id="8" name="TextBox 7">
            <a:extLst>
              <a:ext uri="{FF2B5EF4-FFF2-40B4-BE49-F238E27FC236}">
                <a16:creationId xmlns:a16="http://schemas.microsoft.com/office/drawing/2014/main" id="{424C5F9D-9770-5D4E-BC6C-3BE2F8B90F3E}"/>
              </a:ext>
            </a:extLst>
          </p:cNvPr>
          <p:cNvSpPr txBox="1"/>
          <p:nvPr/>
        </p:nvSpPr>
        <p:spPr>
          <a:xfrm>
            <a:off x="3816587" y="424257"/>
            <a:ext cx="5137305" cy="6724918"/>
          </a:xfrm>
          <a:prstGeom prst="rect">
            <a:avLst/>
          </a:prstGeom>
          <a:noFill/>
        </p:spPr>
        <p:txBody>
          <a:bodyPr wrap="square" lIns="91440" tIns="45720" rIns="91440" bIns="45720" rtlCol="0" anchor="t">
            <a:spAutoFit/>
          </a:bodyPr>
          <a:lstStyle/>
          <a:p>
            <a:pPr>
              <a:spcAft>
                <a:spcPts val="600"/>
              </a:spcAft>
            </a:pPr>
            <a:r>
              <a:rPr lang="en-US" dirty="0">
                <a:solidFill>
                  <a:schemeClr val="bg1"/>
                </a:solidFill>
                <a:latin typeface="Calibri"/>
                <a:cs typeface="Calibri"/>
              </a:rPr>
              <a:t>The children will have their P.E. lesson on a Wednesday, but they will continue to develop physically throughout each day. The PE kit requirement for Nursery is a pair of pumps that can be kept in school in their purple drawstring bag. They will access the outdoor area every day so please ensure that they have a coat in school every day.  </a:t>
            </a:r>
            <a:endParaRPr lang="en-US">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cs typeface="Calibri"/>
              </a:rPr>
              <a:t>They will develop their skills to move in a variety of ways whilst negotiating obstacles and learn how to catch a large ball and climb equipment safely.  They will learn how to keep healthy and safe. </a:t>
            </a:r>
            <a:endParaRPr lang="en-US" dirty="0">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cs typeface="Calibri"/>
              </a:rPr>
              <a:t>Physical development also includes fine motor skills. The children will explore a selection of pre-writing activities such as threading, mark making, using children’s tweezers and they will use children’s safety scissors.</a:t>
            </a:r>
          </a:p>
          <a:p>
            <a:pPr>
              <a:spcAft>
                <a:spcPts val="600"/>
              </a:spcAft>
            </a:pPr>
            <a:r>
              <a:rPr lang="en-US" dirty="0">
                <a:solidFill>
                  <a:schemeClr val="bg1"/>
                </a:solidFill>
                <a:latin typeface="Calibri"/>
                <a:cs typeface="Calibri"/>
              </a:rPr>
              <a:t>You can purchase a pair of scissors like the ones used in school from Amazon.  </a:t>
            </a:r>
            <a:r>
              <a:rPr lang="en-US" dirty="0">
                <a:solidFill>
                  <a:schemeClr val="bg1"/>
                </a:solidFill>
                <a:latin typeface="Calibri"/>
                <a:cs typeface="Calibri"/>
                <a:hlinkClick r:id="rId3">
                  <a:extLst>
                    <a:ext uri="{A12FA001-AC4F-418D-AE19-62706E023703}">
                      <ahyp:hlinkClr xmlns:ahyp="http://schemas.microsoft.com/office/drawing/2018/hyperlinkcolor" val="tx"/>
                    </a:ext>
                  </a:extLst>
                </a:hlinkClick>
              </a:rPr>
              <a:t>Amazon safety scissors</a:t>
            </a:r>
            <a:endParaRPr lang="en-US" dirty="0">
              <a:solidFill>
                <a:schemeClr val="bg1"/>
              </a:solidFill>
              <a:latin typeface="Calibri"/>
              <a:cs typeface="Calibri"/>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665549" y="4843837"/>
            <a:ext cx="2407049" cy="1144020"/>
          </a:xfrm>
          <a:prstGeom prst="rect">
            <a:avLst/>
          </a:prstGeom>
        </p:spPr>
      </p:pic>
    </p:spTree>
    <p:extLst>
      <p:ext uri="{BB962C8B-B14F-4D97-AF65-F5344CB8AC3E}">
        <p14:creationId xmlns:p14="http://schemas.microsoft.com/office/powerpoint/2010/main" val="266230573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Literacy </a:t>
            </a:r>
            <a:b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424C5F9D-9770-5D4E-BC6C-3BE2F8B90F3E}"/>
              </a:ext>
            </a:extLst>
          </p:cNvPr>
          <p:cNvSpPr txBox="1"/>
          <p:nvPr/>
        </p:nvSpPr>
        <p:spPr>
          <a:xfrm>
            <a:off x="3738149" y="542269"/>
            <a:ext cx="5265243" cy="7125027"/>
          </a:xfrm>
          <a:prstGeom prst="rect">
            <a:avLst/>
          </a:prstGeom>
          <a:noFill/>
        </p:spPr>
        <p:txBody>
          <a:bodyPr wrap="square" lIns="91440" tIns="45720" rIns="91440" bIns="45720" rtlCol="0" anchor="t">
            <a:spAutoFit/>
          </a:bodyPr>
          <a:lstStyle/>
          <a:p>
            <a:pPr>
              <a:spcAft>
                <a:spcPts val="600"/>
              </a:spcAft>
            </a:pPr>
            <a:r>
              <a:rPr lang="en-US" dirty="0">
                <a:solidFill>
                  <a:schemeClr val="bg1"/>
                </a:solidFill>
                <a:latin typeface="Calibri"/>
                <a:cs typeface="Calibri"/>
              </a:rPr>
              <a:t>As well as the Prime areas, the EYFS curriculum includes four Specific areas – Literacy, </a:t>
            </a:r>
            <a:r>
              <a:rPr lang="en-US" dirty="0" err="1">
                <a:solidFill>
                  <a:schemeClr val="bg1"/>
                </a:solidFill>
                <a:latin typeface="Calibri"/>
                <a:cs typeface="Calibri"/>
              </a:rPr>
              <a:t>Maths</a:t>
            </a:r>
            <a:r>
              <a:rPr lang="en-US" dirty="0">
                <a:solidFill>
                  <a:schemeClr val="bg1"/>
                </a:solidFill>
                <a:latin typeface="Calibri"/>
                <a:cs typeface="Calibri"/>
              </a:rPr>
              <a:t>, Understanding the World and Expressive Arts and Design.</a:t>
            </a:r>
          </a:p>
          <a:p>
            <a:pPr>
              <a:spcAft>
                <a:spcPts val="0"/>
              </a:spcAft>
            </a:pPr>
            <a:r>
              <a:rPr lang="en-US" b="1" dirty="0">
                <a:solidFill>
                  <a:schemeClr val="bg1"/>
                </a:solidFill>
                <a:latin typeface="Calibri"/>
                <a:cs typeface="Calibri"/>
              </a:rPr>
              <a:t>Reading</a:t>
            </a:r>
          </a:p>
          <a:p>
            <a:pPr>
              <a:spcAft>
                <a:spcPts val="0"/>
              </a:spcAft>
            </a:pPr>
            <a:r>
              <a:rPr lang="en-US" dirty="0">
                <a:solidFill>
                  <a:schemeClr val="bg1"/>
                </a:solidFill>
                <a:latin typeface="Calibri"/>
                <a:cs typeface="Calibri"/>
              </a:rPr>
              <a:t>The children will listen to stories one to one with an adult, in small groups and with their whole class. They will be encouraged to look at books independently handling them with care. Each child will bring home a library book each week that we would like you to read to your child several times. This will help them to understand that writing conveys meaning in readiness for them to become confident readers in the future. </a:t>
            </a:r>
          </a:p>
          <a:p>
            <a:pPr>
              <a:spcAft>
                <a:spcPts val="0"/>
              </a:spcAft>
            </a:pPr>
            <a:r>
              <a:rPr lang="en-US" dirty="0">
                <a:solidFill>
                  <a:schemeClr val="bg1"/>
                </a:solidFill>
                <a:latin typeface="Calibri"/>
                <a:cs typeface="Calibri"/>
              </a:rPr>
              <a:t>Please point out print in your every-day activities such as shop names and brand names on boxes etc. </a:t>
            </a:r>
            <a:endParaRPr lang="en-US" dirty="0">
              <a:solidFill>
                <a:schemeClr val="bg1"/>
              </a:solidFill>
              <a:latin typeface="Calibri" panose="020F0502020204030204" pitchFamily="34" charset="0"/>
              <a:cs typeface="Calibri" panose="020F0502020204030204" pitchFamily="34" charset="0"/>
            </a:endParaRPr>
          </a:p>
          <a:p>
            <a:pPr>
              <a:spcAft>
                <a:spcPts val="0"/>
              </a:spcAft>
            </a:pPr>
            <a:r>
              <a:rPr lang="en-US" b="1" dirty="0">
                <a:solidFill>
                  <a:schemeClr val="bg1"/>
                </a:solidFill>
                <a:latin typeface="Calibri"/>
                <a:cs typeface="Calibri"/>
              </a:rPr>
              <a:t>Writing </a:t>
            </a:r>
            <a:endParaRPr lang="en-US" b="1" dirty="0">
              <a:solidFill>
                <a:schemeClr val="bg1"/>
              </a:solidFill>
              <a:latin typeface="Calibri" panose="020F0502020204030204" pitchFamily="34" charset="0"/>
              <a:cs typeface="Calibri" panose="020F0502020204030204" pitchFamily="34" charset="0"/>
            </a:endParaRPr>
          </a:p>
          <a:p>
            <a:pPr>
              <a:spcAft>
                <a:spcPts val="0"/>
              </a:spcAft>
            </a:pPr>
            <a:r>
              <a:rPr lang="en-US" dirty="0">
                <a:solidFill>
                  <a:schemeClr val="bg1"/>
                </a:solidFill>
                <a:latin typeface="Calibri"/>
                <a:cs typeface="Calibri"/>
              </a:rPr>
              <a:t>The children will be encouraged to use marks in their play to represent their ideas. They will learn how to write their name. </a:t>
            </a:r>
            <a:endParaRPr lang="en-US" dirty="0">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endParaRPr lang="en-US" b="1">
              <a:solidFill>
                <a:schemeClr val="bg1"/>
              </a:solidFill>
              <a:latin typeface="Calibri" panose="020F0502020204030204" pitchFamily="34" charset="0"/>
              <a:cs typeface="Calibri" panose="020F0502020204030204" pitchFamily="34" charset="0"/>
            </a:endParaRPr>
          </a:p>
          <a:p>
            <a:pPr>
              <a:spcAft>
                <a:spcPts val="600"/>
              </a:spcAft>
            </a:pPr>
            <a:endParaRPr lang="en-US" b="1">
              <a:solidFill>
                <a:schemeClr val="bg1"/>
              </a:solidFill>
              <a:latin typeface="Calibri" panose="020F0502020204030204" pitchFamily="34" charset="0"/>
              <a:cs typeface="Calibri" panose="020F0502020204030204" pitchFamily="34" charset="0"/>
            </a:endParaRPr>
          </a:p>
          <a:p>
            <a:pPr>
              <a:spcAft>
                <a:spcPts val="600"/>
              </a:spcAft>
            </a:pPr>
            <a:endParaRPr lang="en-US"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14731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Literacy:</a:t>
            </a:r>
            <a:b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Phonics </a:t>
            </a:r>
            <a:b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424C5F9D-9770-5D4E-BC6C-3BE2F8B90F3E}"/>
              </a:ext>
            </a:extLst>
          </p:cNvPr>
          <p:cNvSpPr txBox="1"/>
          <p:nvPr/>
        </p:nvSpPr>
        <p:spPr>
          <a:xfrm>
            <a:off x="3738149" y="263619"/>
            <a:ext cx="4936022" cy="7525137"/>
          </a:xfrm>
          <a:prstGeom prst="rect">
            <a:avLst/>
          </a:prstGeom>
          <a:noFill/>
        </p:spPr>
        <p:txBody>
          <a:bodyPr wrap="square" rtlCol="0">
            <a:spAutoFit/>
          </a:bodyPr>
          <a:lstStyle/>
          <a:p>
            <a:pPr>
              <a:spcAft>
                <a:spcPts val="600"/>
              </a:spcAft>
            </a:pPr>
            <a:r>
              <a:rPr lang="en-US" b="1">
                <a:solidFill>
                  <a:schemeClr val="bg1"/>
                </a:solidFill>
                <a:latin typeface="Calibri" panose="020F0502020204030204" pitchFamily="34" charset="0"/>
                <a:cs typeface="Calibri" panose="020F0502020204030204" pitchFamily="34" charset="0"/>
              </a:rPr>
              <a:t>Phonics </a:t>
            </a:r>
          </a:p>
          <a:p>
            <a:r>
              <a:rPr lang="en-US">
                <a:solidFill>
                  <a:schemeClr val="bg1"/>
                </a:solidFill>
                <a:latin typeface="Calibri" panose="020F0502020204030204" pitchFamily="34" charset="0"/>
                <a:cs typeface="Calibri" panose="020F0502020204030204" pitchFamily="34" charset="0"/>
              </a:rPr>
              <a:t>The children in Nursery will take part in phonic sessions with their teacher. The sessions will concentrate on developing children's speaking and listening skills and lay the foundations for the phonic work which starts in Reception. The emphasis during Nursery is to get children attuned to the sounds around them and ready to begin developing oral blending and segmenting skills required for reading and writing.</a:t>
            </a:r>
          </a:p>
          <a:p>
            <a:r>
              <a:rPr lang="en-US">
                <a:solidFill>
                  <a:schemeClr val="bg1"/>
                </a:solidFill>
                <a:latin typeface="Calibri" panose="020F0502020204030204" pitchFamily="34" charset="0"/>
                <a:cs typeface="Calibri" panose="020F0502020204030204" pitchFamily="34" charset="0"/>
              </a:rPr>
              <a:t>Throughout the year the children will explore:</a:t>
            </a:r>
          </a:p>
          <a:p>
            <a:pPr marL="285750" indent="-285750">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Environmental sounds</a:t>
            </a:r>
          </a:p>
          <a:p>
            <a:pPr marL="285750" indent="-285750">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Instrumental sounds</a:t>
            </a:r>
          </a:p>
          <a:p>
            <a:pPr marL="285750" indent="-285750">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Body percussion</a:t>
            </a:r>
          </a:p>
          <a:p>
            <a:pPr marL="285750" indent="-285750">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Rhythm and rhyme</a:t>
            </a:r>
          </a:p>
          <a:p>
            <a:pPr marL="285750" indent="-285750">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Alliteration</a:t>
            </a:r>
          </a:p>
          <a:p>
            <a:pPr marL="285750" indent="-285750">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Vocal sounds.</a:t>
            </a:r>
          </a:p>
          <a:p>
            <a:pPr marL="285750" indent="-285750">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In the summer term the children will begin to orally blend and segment words. This will prepare the children to break words into sounds e.g. cat = c-a-t. This will prepare children for learning to read and write words in Reception. </a:t>
            </a: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endParaRPr lang="en-US" b="1">
              <a:solidFill>
                <a:schemeClr val="bg1"/>
              </a:solidFill>
              <a:latin typeface="Calibri" panose="020F0502020204030204" pitchFamily="34" charset="0"/>
              <a:cs typeface="Calibri" panose="020F0502020204030204" pitchFamily="34" charset="0"/>
            </a:endParaRPr>
          </a:p>
          <a:p>
            <a:pPr>
              <a:spcAft>
                <a:spcPts val="600"/>
              </a:spcAft>
            </a:pPr>
            <a:endParaRPr lang="en-US"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39460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Mathematical Development</a:t>
            </a:r>
          </a:p>
        </p:txBody>
      </p:sp>
      <p:sp>
        <p:nvSpPr>
          <p:cNvPr id="8" name="TextBox 7">
            <a:extLst>
              <a:ext uri="{FF2B5EF4-FFF2-40B4-BE49-F238E27FC236}">
                <a16:creationId xmlns:a16="http://schemas.microsoft.com/office/drawing/2014/main" id="{424C5F9D-9770-5D4E-BC6C-3BE2F8B90F3E}"/>
              </a:ext>
            </a:extLst>
          </p:cNvPr>
          <p:cNvSpPr txBox="1"/>
          <p:nvPr/>
        </p:nvSpPr>
        <p:spPr>
          <a:xfrm>
            <a:off x="3738148" y="267866"/>
            <a:ext cx="5265243" cy="6647974"/>
          </a:xfrm>
          <a:prstGeom prst="rect">
            <a:avLst/>
          </a:prstGeom>
          <a:noFill/>
        </p:spPr>
        <p:txBody>
          <a:bodyPr wrap="square" lIns="91440" tIns="45720" rIns="91440" bIns="45720" rtlCol="0" anchor="t">
            <a:spAutoFit/>
          </a:bodyPr>
          <a:lstStyle/>
          <a:p>
            <a:pPr>
              <a:spcAft>
                <a:spcPts val="600"/>
              </a:spcAft>
            </a:pPr>
            <a:r>
              <a:rPr lang="en-US" dirty="0">
                <a:solidFill>
                  <a:schemeClr val="bg1"/>
                </a:solidFill>
                <a:latin typeface="Calibri"/>
                <a:cs typeface="Calibri"/>
              </a:rPr>
              <a:t>The children will be exposed to numbers and patterns in their play.  </a:t>
            </a:r>
            <a:endParaRPr lang="en-US">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cs typeface="Calibri"/>
              </a:rPr>
              <a:t>Nursery children will explore patterns in a variety of situations. They will create, continue and find the errors in patterns.</a:t>
            </a: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cs typeface="Calibri"/>
              </a:rPr>
              <a:t>The children will develop a deep understanding of numbers up to 5 and learn how to count beyond 5. They will explore how to represent the numbers using fingers, marks on paper and objects. The children will count objects and be shown that it is not just objects that can be counted e.g. claps, jumps etc. They will be shown that if a set of objects is shared the total will remain the same. </a:t>
            </a:r>
            <a:endParaRPr lang="en-US" dirty="0">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cs typeface="Calibri"/>
              </a:rPr>
              <a:t>Nursery children will look for shapes in the environment and begin to describe them and look for similarities between shapes. They will use shapes in their play that are suitable for the task asked of them. Through play the children will begin to use language linked to position, capacity and measure. </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032609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79986" y="1608401"/>
            <a:ext cx="2370762" cy="876279"/>
          </a:xfrm>
        </p:spPr>
        <p:txBody>
          <a:bodyPr>
            <a:noAutofit/>
          </a:bodyPr>
          <a:lstStyle/>
          <a:p>
            <a:pPr>
              <a:lnSpc>
                <a:spcPct val="90000"/>
              </a:lnSpc>
            </a:pPr>
            <a:r>
              <a:rPr lang="en-GB" sz="3200">
                <a:solidFill>
                  <a:srgbClr val="EBEBEB"/>
                </a:solidFill>
                <a:latin typeface="Calibri" panose="020F0502020204030204" pitchFamily="34" charset="0"/>
                <a:ea typeface="Tahoma" panose="020B0604030504040204" pitchFamily="34" charset="0"/>
                <a:cs typeface="Calibri" panose="020F0502020204030204" pitchFamily="34" charset="0"/>
              </a:rPr>
              <a:t>Nursery</a:t>
            </a:r>
            <a:br>
              <a:rPr lang="en-GB" sz="3200">
                <a:solidFill>
                  <a:srgbClr val="EBEBEB"/>
                </a:solidFill>
                <a:latin typeface="Calibri" panose="020F0502020204030204" pitchFamily="34" charset="0"/>
                <a:ea typeface="Tahoma" panose="020B0604030504040204" pitchFamily="34" charset="0"/>
                <a:cs typeface="Calibri" panose="020F0502020204030204" pitchFamily="34" charset="0"/>
              </a:rPr>
            </a:br>
            <a:r>
              <a:rPr lang="en-GB" sz="3200">
                <a:solidFill>
                  <a:srgbClr val="EBEBEB"/>
                </a:solidFill>
                <a:latin typeface="Calibri" panose="020F0502020204030204" pitchFamily="34" charset="0"/>
                <a:ea typeface="Tahoma" panose="020B0604030504040204" pitchFamily="34" charset="0"/>
                <a:cs typeface="Calibri" panose="020F0502020204030204" pitchFamily="34" charset="0"/>
              </a:rPr>
              <a:t>Curriculum Themes </a:t>
            </a:r>
          </a:p>
        </p:txBody>
      </p:sp>
      <p:grpSp>
        <p:nvGrpSpPr>
          <p:cNvPr id="14" name="Group 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10" name="Rectangle 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aphicFrame>
        <p:nvGraphicFramePr>
          <p:cNvPr id="8" name="Table 7"/>
          <p:cNvGraphicFramePr>
            <a:graphicFrameLocks noGrp="1"/>
          </p:cNvGraphicFramePr>
          <p:nvPr>
            <p:extLst>
              <p:ext uri="{D42A27DB-BD31-4B8C-83A1-F6EECF244321}">
                <p14:modId xmlns:p14="http://schemas.microsoft.com/office/powerpoint/2010/main" val="1863079153"/>
              </p:ext>
            </p:extLst>
          </p:nvPr>
        </p:nvGraphicFramePr>
        <p:xfrm>
          <a:off x="0" y="2582951"/>
          <a:ext cx="5846618" cy="1692098"/>
        </p:xfrm>
        <a:graphic>
          <a:graphicData uri="http://schemas.openxmlformats.org/drawingml/2006/table">
            <a:tbl>
              <a:tblPr firstRow="1" bandRow="1">
                <a:noFill/>
                <a:tableStyleId>{BC89EF96-8CEA-46FF-86C4-4CE0E7609802}</a:tableStyleId>
              </a:tblPr>
              <a:tblGrid>
                <a:gridCol w="645034">
                  <a:extLst>
                    <a:ext uri="{9D8B030D-6E8A-4147-A177-3AD203B41FA5}">
                      <a16:colId xmlns:a16="http://schemas.microsoft.com/office/drawing/2014/main" val="1621397904"/>
                    </a:ext>
                  </a:extLst>
                </a:gridCol>
                <a:gridCol w="892105">
                  <a:extLst>
                    <a:ext uri="{9D8B030D-6E8A-4147-A177-3AD203B41FA5}">
                      <a16:colId xmlns:a16="http://schemas.microsoft.com/office/drawing/2014/main" val="3317693903"/>
                    </a:ext>
                  </a:extLst>
                </a:gridCol>
                <a:gridCol w="921007">
                  <a:extLst>
                    <a:ext uri="{9D8B030D-6E8A-4147-A177-3AD203B41FA5}">
                      <a16:colId xmlns:a16="http://schemas.microsoft.com/office/drawing/2014/main" val="1113645661"/>
                    </a:ext>
                  </a:extLst>
                </a:gridCol>
                <a:gridCol w="769963">
                  <a:extLst>
                    <a:ext uri="{9D8B030D-6E8A-4147-A177-3AD203B41FA5}">
                      <a16:colId xmlns:a16="http://schemas.microsoft.com/office/drawing/2014/main" val="3673738851"/>
                    </a:ext>
                  </a:extLst>
                </a:gridCol>
                <a:gridCol w="843062">
                  <a:extLst>
                    <a:ext uri="{9D8B030D-6E8A-4147-A177-3AD203B41FA5}">
                      <a16:colId xmlns:a16="http://schemas.microsoft.com/office/drawing/2014/main" val="1239639567"/>
                    </a:ext>
                  </a:extLst>
                </a:gridCol>
                <a:gridCol w="874902">
                  <a:extLst>
                    <a:ext uri="{9D8B030D-6E8A-4147-A177-3AD203B41FA5}">
                      <a16:colId xmlns:a16="http://schemas.microsoft.com/office/drawing/2014/main" val="323003071"/>
                    </a:ext>
                  </a:extLst>
                </a:gridCol>
                <a:gridCol w="900545">
                  <a:extLst>
                    <a:ext uri="{9D8B030D-6E8A-4147-A177-3AD203B41FA5}">
                      <a16:colId xmlns:a16="http://schemas.microsoft.com/office/drawing/2014/main" val="4230571709"/>
                    </a:ext>
                  </a:extLst>
                </a:gridCol>
              </a:tblGrid>
              <a:tr h="931943">
                <a:tc>
                  <a:txBody>
                    <a:bodyPr/>
                    <a:lstStyle/>
                    <a:p>
                      <a:endParaRPr lang="en-GB" sz="1100" b="0" cap="none" spc="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a:solidFill>
                            <a:schemeClr val="tx1"/>
                          </a:solidFill>
                          <a:latin typeface="Calibri" panose="020F0502020204030204" pitchFamily="34" charset="0"/>
                          <a:ea typeface="Tahoma" panose="020B0604030504040204" pitchFamily="34" charset="0"/>
                          <a:cs typeface="Calibri" panose="020F0502020204030204" pitchFamily="34" charset="0"/>
                        </a:rPr>
                        <a:t>Autumn</a:t>
                      </a:r>
                      <a:r>
                        <a:rPr lang="en-GB" sz="1400" b="0" cap="none" spc="0" baseline="0">
                          <a:solidFill>
                            <a:schemeClr val="tx1"/>
                          </a:solidFill>
                          <a:latin typeface="Calibri" panose="020F0502020204030204" pitchFamily="34" charset="0"/>
                          <a:ea typeface="Tahoma" panose="020B0604030504040204" pitchFamily="34" charset="0"/>
                          <a:cs typeface="Calibri" panose="020F0502020204030204" pitchFamily="34" charset="0"/>
                        </a:rPr>
                        <a:t> 1</a:t>
                      </a:r>
                      <a:endParaRPr lang="en-GB" sz="1400" b="0" cap="none" spc="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a:solidFill>
                            <a:schemeClr val="tx1"/>
                          </a:solidFill>
                          <a:latin typeface="Calibri" panose="020F0502020204030204" pitchFamily="34" charset="0"/>
                          <a:ea typeface="Tahoma" panose="020B0604030504040204" pitchFamily="34" charset="0"/>
                          <a:cs typeface="Calibri" panose="020F0502020204030204" pitchFamily="34" charset="0"/>
                        </a:rPr>
                        <a:t>Autumn 2</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a:solidFill>
                            <a:schemeClr val="tx1"/>
                          </a:solidFill>
                          <a:latin typeface="Calibri" panose="020F0502020204030204" pitchFamily="34" charset="0"/>
                          <a:ea typeface="Tahoma" panose="020B0604030504040204" pitchFamily="34" charset="0"/>
                          <a:cs typeface="Calibri" panose="020F0502020204030204" pitchFamily="34" charset="0"/>
                        </a:rPr>
                        <a:t>Spring 1</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a:solidFill>
                            <a:schemeClr val="tx1"/>
                          </a:solidFill>
                          <a:latin typeface="Calibri" panose="020F0502020204030204" pitchFamily="34" charset="0"/>
                          <a:ea typeface="Tahoma" panose="020B0604030504040204" pitchFamily="34" charset="0"/>
                          <a:cs typeface="Calibri" panose="020F0502020204030204" pitchFamily="34" charset="0"/>
                        </a:rPr>
                        <a:t>Spring 2</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a:solidFill>
                            <a:schemeClr val="tx1"/>
                          </a:solidFill>
                          <a:latin typeface="Calibri" panose="020F0502020204030204" pitchFamily="34" charset="0"/>
                          <a:ea typeface="Tahoma" panose="020B0604030504040204" pitchFamily="34" charset="0"/>
                          <a:cs typeface="Calibri" panose="020F0502020204030204" pitchFamily="34" charset="0"/>
                        </a:rPr>
                        <a:t>Summer 1</a:t>
                      </a:r>
                    </a:p>
                  </a:txBody>
                  <a:tcPr marL="31691" marR="31691" marT="31691" marB="63381" anchor="b">
                    <a:lnL w="12700" cmpd="sng">
                      <a:noFill/>
                    </a:lnL>
                    <a:lnR w="12700" cmpd="sng">
                      <a:noFill/>
                    </a:lnR>
                    <a:lnT w="9525" cap="flat" cmpd="sng" algn="ctr">
                      <a:noFill/>
                      <a:prstDash val="solid"/>
                    </a:lnT>
                    <a:lnB w="38100" cmpd="sng">
                      <a:noFill/>
                    </a:lnB>
                    <a:noFill/>
                  </a:tcPr>
                </a:tc>
                <a:tc>
                  <a:txBody>
                    <a:bodyPr/>
                    <a:lstStyle/>
                    <a:p>
                      <a:r>
                        <a:rPr lang="en-GB" sz="1400" b="0" cap="none" spc="0">
                          <a:solidFill>
                            <a:schemeClr val="tx1"/>
                          </a:solidFill>
                          <a:latin typeface="Calibri" panose="020F0502020204030204" pitchFamily="34" charset="0"/>
                          <a:ea typeface="Tahoma" panose="020B0604030504040204" pitchFamily="34" charset="0"/>
                          <a:cs typeface="Calibri" panose="020F0502020204030204" pitchFamily="34" charset="0"/>
                        </a:rPr>
                        <a:t>Summer 2</a:t>
                      </a:r>
                    </a:p>
                  </a:txBody>
                  <a:tcPr marL="31691" marR="31691" marT="31691" marB="6338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068824042"/>
                  </a:ext>
                </a:extLst>
              </a:tr>
              <a:tr h="760155">
                <a:tc>
                  <a:txBody>
                    <a:bodyPr/>
                    <a:lstStyle/>
                    <a:p>
                      <a:r>
                        <a:rPr lang="en-GB" sz="1200" cap="none" spc="0">
                          <a:solidFill>
                            <a:schemeClr val="tx1"/>
                          </a:solidFill>
                          <a:latin typeface="Calibri" panose="020F0502020204030204" pitchFamily="34" charset="0"/>
                          <a:ea typeface="Tahoma" panose="020B0604030504040204" pitchFamily="34" charset="0"/>
                          <a:cs typeface="Calibri" panose="020F0502020204030204" pitchFamily="34" charset="0"/>
                        </a:rPr>
                        <a:t>Topic</a:t>
                      </a:r>
                    </a:p>
                  </a:txBody>
                  <a:tcPr marL="31691" marR="31691" marT="31691" marB="63381">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GB" sz="1000" cap="none" spc="0">
                          <a:solidFill>
                            <a:schemeClr val="tx1"/>
                          </a:solidFill>
                          <a:latin typeface="Calibri" panose="020F0502020204030204" pitchFamily="34" charset="0"/>
                          <a:ea typeface="Tahoma" panose="020B0604030504040204" pitchFamily="34" charset="0"/>
                          <a:cs typeface="Calibri" panose="020F0502020204030204" pitchFamily="34" charset="0"/>
                        </a:rPr>
                        <a:t>Me,</a:t>
                      </a:r>
                      <a:r>
                        <a:rPr lang="en-GB" sz="1000" cap="none" spc="0" baseline="0">
                          <a:solidFill>
                            <a:schemeClr val="tx1"/>
                          </a:solidFill>
                          <a:latin typeface="Calibri" panose="020F0502020204030204" pitchFamily="34" charset="0"/>
                          <a:ea typeface="Tahoma" panose="020B0604030504040204" pitchFamily="34" charset="0"/>
                          <a:cs typeface="Calibri" panose="020F0502020204030204" pitchFamily="34" charset="0"/>
                        </a:rPr>
                        <a:t> Myself </a:t>
                      </a:r>
                    </a:p>
                    <a:p>
                      <a:r>
                        <a:rPr lang="en-GB" sz="1000" cap="none" spc="0" baseline="0">
                          <a:solidFill>
                            <a:schemeClr val="tx1"/>
                          </a:solidFill>
                          <a:latin typeface="Calibri" panose="020F0502020204030204" pitchFamily="34" charset="0"/>
                          <a:ea typeface="Tahoma" panose="020B0604030504040204" pitchFamily="34" charset="0"/>
                          <a:cs typeface="Calibri" panose="020F0502020204030204" pitchFamily="34" charset="0"/>
                        </a:rPr>
                        <a:t>and I</a:t>
                      </a:r>
                      <a:endParaRPr lang="en-GB" sz="1000" cap="none" spc="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GB" sz="1000" cap="none" spc="0" baseline="0">
                          <a:solidFill>
                            <a:schemeClr val="tx1"/>
                          </a:solidFill>
                          <a:latin typeface="Calibri" panose="020F0502020204030204" pitchFamily="34" charset="0"/>
                          <a:ea typeface="Tahoma" panose="020B0604030504040204" pitchFamily="34" charset="0"/>
                          <a:cs typeface="Calibri" panose="020F0502020204030204" pitchFamily="34" charset="0"/>
                        </a:rPr>
                        <a:t>Our                            Community </a:t>
                      </a:r>
                    </a:p>
                    <a:p>
                      <a:r>
                        <a:rPr lang="en-GB" sz="1000" cap="none" spc="0" baseline="0">
                          <a:solidFill>
                            <a:schemeClr val="tx1"/>
                          </a:solidFill>
                          <a:latin typeface="Calibri" panose="020F0502020204030204" pitchFamily="34" charset="0"/>
                          <a:ea typeface="Tahoma" panose="020B0604030504040204" pitchFamily="34" charset="0"/>
                          <a:cs typeface="Calibri" panose="020F0502020204030204" pitchFamily="34" charset="0"/>
                        </a:rPr>
                        <a:t>and its People               </a:t>
                      </a:r>
                      <a:endParaRPr lang="en-GB" sz="1000" cap="none" spc="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GB" sz="1000" cap="none" spc="0">
                          <a:solidFill>
                            <a:schemeClr val="tx1"/>
                          </a:solidFill>
                          <a:latin typeface="Calibri" panose="020F0502020204030204" pitchFamily="34" charset="0"/>
                          <a:ea typeface="Tahoma" panose="020B0604030504040204" pitchFamily="34" charset="0"/>
                          <a:cs typeface="Calibri" panose="020F0502020204030204" pitchFamily="34" charset="0"/>
                        </a:rPr>
                        <a:t>Opposites</a:t>
                      </a:r>
                    </a:p>
                  </a:txBody>
                  <a:tcPr marL="31691" marR="31691" marT="31691" marB="63381">
                    <a:lnL w="12700" cmpd="sng">
                      <a:noFill/>
                      <a:prstDash val="solid"/>
                    </a:lnL>
                    <a:lnR w="12700" cmpd="sng">
                      <a:noFill/>
                      <a:prstDash val="solid"/>
                    </a:lnR>
                    <a:lnT w="38100" cmpd="sng">
                      <a:noFill/>
                    </a:lnT>
                    <a:lnB w="12700" cap="flat" cmpd="sng" algn="ctr">
                      <a:solidFill>
                        <a:schemeClr val="accent1"/>
                      </a:solidFill>
                      <a:prstDash val="solid"/>
                    </a:lnB>
                    <a:noFill/>
                  </a:tcPr>
                </a:tc>
                <a:tc gridSpan="2">
                  <a:txBody>
                    <a:bodyPr/>
                    <a:lstStyle/>
                    <a:p>
                      <a:pPr algn="ctr"/>
                      <a:r>
                        <a:rPr lang="en-GB" sz="1000" cap="none" spc="0" baseline="0">
                          <a:solidFill>
                            <a:schemeClr val="tx1"/>
                          </a:solidFill>
                          <a:latin typeface="Calibri" panose="020F0502020204030204" pitchFamily="34" charset="0"/>
                          <a:ea typeface="Tahoma" panose="020B0604030504040204" pitchFamily="34" charset="0"/>
                          <a:cs typeface="Calibri" panose="020F0502020204030204" pitchFamily="34" charset="0"/>
                        </a:rPr>
                        <a:t>British Countryside </a:t>
                      </a:r>
                    </a:p>
                    <a:p>
                      <a:r>
                        <a:rPr lang="en-GB" sz="1000" cap="none" spc="0" baseline="0">
                          <a:solidFill>
                            <a:schemeClr val="tx1"/>
                          </a:solidFill>
                          <a:latin typeface="Calibri" panose="020F0502020204030204" pitchFamily="34" charset="0"/>
                          <a:ea typeface="Tahoma" panose="020B0604030504040204" pitchFamily="34" charset="0"/>
                          <a:cs typeface="Calibri" panose="020F0502020204030204" pitchFamily="34" charset="0"/>
                        </a:rPr>
                        <a:t>                             </a:t>
                      </a:r>
                    </a:p>
                    <a:p>
                      <a:r>
                        <a:rPr lang="en-GB" sz="1000" cap="none" spc="0" baseline="0">
                          <a:solidFill>
                            <a:schemeClr val="tx1"/>
                          </a:solidFill>
                          <a:latin typeface="Calibri" panose="020F0502020204030204" pitchFamily="34" charset="0"/>
                          <a:ea typeface="Tahoma" panose="020B0604030504040204" pitchFamily="34" charset="0"/>
                          <a:cs typeface="Calibri" panose="020F0502020204030204" pitchFamily="34" charset="0"/>
                        </a:rPr>
                        <a:t>                               </a:t>
                      </a:r>
                      <a:endParaRPr lang="en-GB" sz="1000" cap="none" spc="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lnL w="12700" cmpd="sng">
                      <a:noFill/>
                      <a:prstDash val="solid"/>
                    </a:lnL>
                    <a:lnR w="12700" cmpd="sng">
                      <a:noFill/>
                      <a:prstDash val="solid"/>
                    </a:lnR>
                    <a:lnT w="38100" cmpd="sng">
                      <a:noFill/>
                    </a:lnT>
                    <a:lnB w="12700" cap="flat" cmpd="sng" algn="ctr">
                      <a:solidFill>
                        <a:schemeClr val="accent1"/>
                      </a:solidFill>
                      <a:prstDash val="solid"/>
                    </a:lnB>
                    <a:noFill/>
                  </a:tcPr>
                </a:tc>
                <a:tc hMerge="1">
                  <a:txBody>
                    <a:bodyPr/>
                    <a:lstStyle/>
                    <a:p>
                      <a:endParaRPr lang="en-GB" sz="2000"/>
                    </a:p>
                  </a:txBody>
                  <a:tcPr/>
                </a:tc>
                <a:tc>
                  <a:txBody>
                    <a:bodyPr/>
                    <a:lstStyle/>
                    <a:p>
                      <a:r>
                        <a:rPr lang="en-GB" sz="1000" cap="none" spc="0">
                          <a:solidFill>
                            <a:schemeClr val="tx1"/>
                          </a:solidFill>
                          <a:latin typeface="Calibri" panose="020F0502020204030204" pitchFamily="34" charset="0"/>
                          <a:ea typeface="Tahoma" panose="020B0604030504040204" pitchFamily="34" charset="0"/>
                          <a:cs typeface="Calibri" panose="020F0502020204030204" pitchFamily="34" charset="0"/>
                        </a:rPr>
                        <a:t>We’re all going on a summer holiday</a:t>
                      </a:r>
                    </a:p>
                  </a:txBody>
                  <a:tcPr marL="31691" marR="31691" marT="31691" marB="63381">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3606033108"/>
                  </a:ext>
                </a:extLst>
              </a:tr>
            </a:tbl>
          </a:graphicData>
        </a:graphic>
      </p:graphicFrame>
    </p:spTree>
    <p:extLst>
      <p:ext uri="{BB962C8B-B14F-4D97-AF65-F5344CB8AC3E}">
        <p14:creationId xmlns:p14="http://schemas.microsoft.com/office/powerpoint/2010/main" val="25224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972238"/>
          </a:xfrm>
          <a:prstGeom prst="rect">
            <a:avLst/>
          </a:prstGeom>
        </p:spPr>
        <p:txBody>
          <a:bodyPr vert="horz" lIns="91440" tIns="45720" rIns="91440" bIns="45720" rtlCol="0" anchor="ctr">
            <a:noAutofit/>
          </a:bodyPr>
          <a:lstStyle/>
          <a:p>
            <a:pPr defTabSz="457200">
              <a:spcAft>
                <a:spcPts val="600"/>
              </a:spcAft>
            </a:pPr>
            <a:r>
              <a:rPr lang="en-US" sz="4400">
                <a:latin typeface="Calibri" panose="020F0502020204030204" pitchFamily="34" charset="0"/>
                <a:ea typeface="Tahoma" panose="020B0604030504040204" pitchFamily="34" charset="0"/>
                <a:cs typeface="Calibri" panose="020F0502020204030204" pitchFamily="34" charset="0"/>
              </a:rPr>
              <a:t>Other Curriculum Opportunities</a:t>
            </a:r>
          </a:p>
        </p:txBody>
      </p:sp>
      <p:sp>
        <p:nvSpPr>
          <p:cNvPr id="7" name="TextBox 6">
            <a:extLst>
              <a:ext uri="{FF2B5EF4-FFF2-40B4-BE49-F238E27FC236}">
                <a16:creationId xmlns:a16="http://schemas.microsoft.com/office/drawing/2014/main" id="{973F2C92-B7ED-F344-8F69-B0B88305D7F2}"/>
              </a:ext>
            </a:extLst>
          </p:cNvPr>
          <p:cNvSpPr txBox="1"/>
          <p:nvPr/>
        </p:nvSpPr>
        <p:spPr>
          <a:xfrm>
            <a:off x="3720637" y="564423"/>
            <a:ext cx="5534199" cy="8340745"/>
          </a:xfrm>
          <a:prstGeom prst="rect">
            <a:avLst/>
          </a:prstGeom>
          <a:noFill/>
        </p:spPr>
        <p:txBody>
          <a:bodyPr wrap="square" rtlCol="0">
            <a:spAutoFit/>
          </a:bodyPr>
          <a:lstStyle/>
          <a:p>
            <a:pPr>
              <a:spcAft>
                <a:spcPts val="600"/>
              </a:spcAft>
            </a:pPr>
            <a:r>
              <a:rPr lang="en-US" b="1">
                <a:solidFill>
                  <a:schemeClr val="bg1"/>
                </a:solidFill>
                <a:latin typeface="Calibri" panose="020F0502020204030204" pitchFamily="34" charset="0"/>
                <a:cs typeface="Calibri" panose="020F0502020204030204" pitchFamily="34" charset="0"/>
              </a:rPr>
              <a:t>Understanding of the World</a:t>
            </a:r>
          </a:p>
          <a:p>
            <a:pPr marL="285750" indent="-285750">
              <a:spcAft>
                <a:spcPts val="600"/>
              </a:spcAft>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The children will explore aspects of their familiar world including their own family and the natural environment</a:t>
            </a:r>
          </a:p>
          <a:p>
            <a:pPr marL="285750" indent="-285750">
              <a:spcAft>
                <a:spcPts val="600"/>
              </a:spcAft>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They will look at their own life and their family history</a:t>
            </a:r>
          </a:p>
          <a:p>
            <a:pPr marL="285750" indent="-285750">
              <a:spcAft>
                <a:spcPts val="600"/>
              </a:spcAft>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They will talk about how things work</a:t>
            </a:r>
          </a:p>
          <a:p>
            <a:pPr marL="285750" indent="-285750">
              <a:spcAft>
                <a:spcPts val="600"/>
              </a:spcAft>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They will develop an understanding of why we need to show care and concern for living things and the environment.</a:t>
            </a:r>
          </a:p>
          <a:p>
            <a:pPr>
              <a:spcAft>
                <a:spcPts val="0"/>
              </a:spcAft>
            </a:pPr>
            <a:r>
              <a:rPr lang="en-US" b="1">
                <a:solidFill>
                  <a:schemeClr val="bg1"/>
                </a:solidFill>
                <a:latin typeface="Calibri" panose="020F0502020204030204" pitchFamily="34" charset="0"/>
                <a:cs typeface="Calibri" panose="020F0502020204030204" pitchFamily="34" charset="0"/>
              </a:rPr>
              <a:t>Expressive Arts and Design</a:t>
            </a:r>
            <a:endParaRPr lang="en-US">
              <a:solidFill>
                <a:schemeClr val="bg1"/>
              </a:solidFill>
              <a:latin typeface="Calibri" panose="020F0502020204030204" pitchFamily="34" charset="0"/>
              <a:cs typeface="Calibri" panose="020F0502020204030204" pitchFamily="34" charset="0"/>
            </a:endParaRPr>
          </a:p>
          <a:p>
            <a:pPr marL="285750" indent="-285750">
              <a:spcAft>
                <a:spcPts val="0"/>
              </a:spcAft>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The children will explore music, dance, ring games, singing, rhymes and rhythms</a:t>
            </a:r>
          </a:p>
          <a:p>
            <a:pPr marL="285750" indent="-285750">
              <a:spcAft>
                <a:spcPts val="0"/>
              </a:spcAft>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They will learn about colours and how colours can change</a:t>
            </a:r>
          </a:p>
          <a:p>
            <a:pPr marL="285750" indent="-285750">
              <a:spcAft>
                <a:spcPts val="0"/>
              </a:spcAft>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They will join construction pieces together to create and build</a:t>
            </a:r>
          </a:p>
          <a:p>
            <a:pPr marL="285750" indent="-285750">
              <a:spcAft>
                <a:spcPts val="0"/>
              </a:spcAft>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The children will develop their imagination and use resources independently to enhance their play</a:t>
            </a:r>
          </a:p>
          <a:p>
            <a:pPr marL="285750" indent="-285750">
              <a:spcAft>
                <a:spcPts val="0"/>
              </a:spcAft>
              <a:buFont typeface="Arial" panose="020B0604020202020204" pitchFamily="34" charset="0"/>
              <a:buChar char="•"/>
            </a:pPr>
            <a:r>
              <a:rPr lang="en-US">
                <a:solidFill>
                  <a:schemeClr val="bg1"/>
                </a:solidFill>
                <a:latin typeface="Calibri" panose="020F0502020204030204" pitchFamily="34" charset="0"/>
                <a:cs typeface="Calibri" panose="020F0502020204030204" pitchFamily="34" charset="0"/>
              </a:rPr>
              <a:t>They will develop their own creative ideas selecting their own resources</a:t>
            </a:r>
          </a:p>
          <a:p>
            <a:pPr marL="285750" indent="-285750">
              <a:spcAft>
                <a:spcPts val="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854402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274613"/>
          </a:xfrm>
          <a:prstGeom prst="rect">
            <a:avLst/>
          </a:prstGeom>
        </p:spPr>
        <p:txBody>
          <a:bodyPr vert="horz" lIns="91440" tIns="45720" rIns="91440" bIns="45720" rtlCol="0" anchor="ctr">
            <a:noAutofit/>
          </a:bodyPr>
          <a:lstStyle/>
          <a:p>
            <a:pPr defTabSz="457200">
              <a:spcAft>
                <a:spcPts val="600"/>
              </a:spcAft>
            </a:pPr>
            <a:r>
              <a:rPr lang="en-US" sz="4400">
                <a:latin typeface="Calibri" panose="020F0502020204030204" pitchFamily="34" charset="0"/>
                <a:ea typeface="Tahoma" panose="020B0604030504040204" pitchFamily="34" charset="0"/>
                <a:cs typeface="Calibri" panose="020F0502020204030204" pitchFamily="34" charset="0"/>
              </a:rPr>
              <a:t>Homework</a:t>
            </a:r>
          </a:p>
        </p:txBody>
      </p:sp>
      <p:sp>
        <p:nvSpPr>
          <p:cNvPr id="9" name="TextBox 8">
            <a:extLst>
              <a:ext uri="{FF2B5EF4-FFF2-40B4-BE49-F238E27FC236}">
                <a16:creationId xmlns:a16="http://schemas.microsoft.com/office/drawing/2014/main" id="{B99465EC-DB0B-7C49-B724-18F57CC81A8A}"/>
              </a:ext>
            </a:extLst>
          </p:cNvPr>
          <p:cNvSpPr txBox="1"/>
          <p:nvPr/>
        </p:nvSpPr>
        <p:spPr>
          <a:xfrm>
            <a:off x="3747448" y="1419176"/>
            <a:ext cx="5092684" cy="3847207"/>
          </a:xfrm>
          <a:prstGeom prst="rect">
            <a:avLst/>
          </a:prstGeom>
          <a:noFill/>
        </p:spPr>
        <p:txBody>
          <a:bodyPr wrap="square" lIns="91440" tIns="45720" rIns="91440" bIns="45720" rtlCol="0" anchor="t">
            <a:spAutoFit/>
          </a:bodyPr>
          <a:lstStyle/>
          <a:p>
            <a:pPr>
              <a:spcAft>
                <a:spcPts val="600"/>
              </a:spcAft>
            </a:pPr>
            <a:endParaRPr lang="en-US" dirty="0">
              <a:solidFill>
                <a:schemeClr val="bg1"/>
              </a:solidFill>
              <a:latin typeface="Calibri" panose="020F0502020204030204" pitchFamily="34" charset="0"/>
              <a:ea typeface="Calibri"/>
              <a:cs typeface="Calibri" panose="020F0502020204030204" pitchFamily="34" charset="0"/>
            </a:endParaRPr>
          </a:p>
          <a:p>
            <a:r>
              <a:rPr lang="en-US" b="1" dirty="0">
                <a:solidFill>
                  <a:schemeClr val="bg1"/>
                </a:solidFill>
                <a:latin typeface="Calibri"/>
                <a:ea typeface="Tahoma"/>
                <a:cs typeface="Tahoma"/>
              </a:rPr>
              <a:t>MATHS</a:t>
            </a:r>
          </a:p>
          <a:p>
            <a:endParaRPr lang="en-US" b="1" dirty="0">
              <a:solidFill>
                <a:schemeClr val="bg1"/>
              </a:solidFill>
              <a:latin typeface="Calibri"/>
              <a:ea typeface="Tahoma"/>
              <a:cs typeface="Tahoma"/>
            </a:endParaRPr>
          </a:p>
          <a:p>
            <a:r>
              <a:rPr lang="en-US" b="1" dirty="0">
                <a:solidFill>
                  <a:schemeClr val="bg1"/>
                </a:solidFill>
                <a:latin typeface="Calibri"/>
                <a:ea typeface="Tahoma"/>
                <a:cs typeface="Tahoma"/>
              </a:rPr>
              <a:t>KIRF – Key Instant Recall Facts</a:t>
            </a:r>
            <a:endParaRPr lang="en-US">
              <a:solidFill>
                <a:schemeClr val="bg1"/>
              </a:solidFill>
              <a:latin typeface="Calibri"/>
              <a:ea typeface="Tahoma"/>
              <a:cs typeface="Tahoma"/>
            </a:endParaRPr>
          </a:p>
          <a:p>
            <a:r>
              <a:rPr lang="en-US" dirty="0">
                <a:solidFill>
                  <a:schemeClr val="bg1"/>
                </a:solidFill>
                <a:latin typeface="Calibri"/>
                <a:ea typeface="Tahoma"/>
                <a:cs typeface="Tahoma"/>
              </a:rPr>
              <a:t>• We expect every child to practice their KIRF at regular intervals throughout the week.</a:t>
            </a:r>
          </a:p>
          <a:p>
            <a:endParaRPr lang="en-US" b="1" dirty="0">
              <a:solidFill>
                <a:schemeClr val="bg1"/>
              </a:solidFill>
              <a:latin typeface="Calibri"/>
              <a:ea typeface="Tahoma"/>
              <a:cs typeface="Tahoma"/>
            </a:endParaRPr>
          </a:p>
          <a:p>
            <a:r>
              <a:rPr lang="en-US" b="1" dirty="0">
                <a:solidFill>
                  <a:schemeClr val="bg1"/>
                </a:solidFill>
                <a:latin typeface="Calibri"/>
                <a:ea typeface="Tahoma"/>
                <a:cs typeface="Tahoma"/>
              </a:rPr>
              <a:t>Real Life </a:t>
            </a:r>
            <a:r>
              <a:rPr lang="en-US" b="1" dirty="0" err="1">
                <a:solidFill>
                  <a:schemeClr val="bg1"/>
                </a:solidFill>
                <a:latin typeface="Calibri"/>
                <a:ea typeface="Tahoma"/>
                <a:cs typeface="Tahoma"/>
              </a:rPr>
              <a:t>Maths</a:t>
            </a:r>
            <a:endParaRPr lang="en-US">
              <a:solidFill>
                <a:schemeClr val="bg1"/>
              </a:solidFill>
              <a:latin typeface="Calibri"/>
              <a:ea typeface="Tahoma"/>
              <a:cs typeface="Tahoma"/>
            </a:endParaRPr>
          </a:p>
          <a:p>
            <a:r>
              <a:rPr lang="en-US" dirty="0">
                <a:solidFill>
                  <a:schemeClr val="bg1"/>
                </a:solidFill>
                <a:latin typeface="Calibri"/>
                <a:ea typeface="Tahoma"/>
                <a:cs typeface="Tahoma"/>
              </a:rPr>
              <a:t>• Each half-term holiday, a practical activity focusing on Real Life </a:t>
            </a:r>
            <a:r>
              <a:rPr lang="en-US" dirty="0" err="1">
                <a:solidFill>
                  <a:schemeClr val="bg1"/>
                </a:solidFill>
                <a:latin typeface="Calibri"/>
                <a:ea typeface="Tahoma"/>
                <a:cs typeface="Tahoma"/>
              </a:rPr>
              <a:t>Maths</a:t>
            </a:r>
            <a:r>
              <a:rPr lang="en-US" dirty="0">
                <a:solidFill>
                  <a:schemeClr val="bg1"/>
                </a:solidFill>
                <a:latin typeface="Calibri"/>
                <a:ea typeface="Tahoma"/>
                <a:cs typeface="Tahoma"/>
              </a:rPr>
              <a:t> will be set following their learning in </a:t>
            </a:r>
            <a:r>
              <a:rPr lang="en-US" dirty="0" err="1">
                <a:solidFill>
                  <a:schemeClr val="bg1"/>
                </a:solidFill>
                <a:latin typeface="Calibri"/>
                <a:ea typeface="Tahoma"/>
                <a:cs typeface="Tahoma"/>
              </a:rPr>
              <a:t>Maths</a:t>
            </a:r>
            <a:r>
              <a:rPr lang="en-US" dirty="0">
                <a:solidFill>
                  <a:schemeClr val="bg1"/>
                </a:solidFill>
                <a:latin typeface="Calibri"/>
                <a:ea typeface="Tahoma"/>
                <a:cs typeface="Tahoma"/>
              </a:rPr>
              <a:t> in class.</a:t>
            </a: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925062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274613"/>
          </a:xfrm>
          <a:prstGeom prst="rect">
            <a:avLst/>
          </a:prstGeom>
        </p:spPr>
        <p:txBody>
          <a:bodyPr vert="horz" lIns="91440" tIns="45720" rIns="91440" bIns="45720" rtlCol="0" anchor="ctr">
            <a:noAutofit/>
          </a:bodyPr>
          <a:lstStyle/>
          <a:p>
            <a:pPr defTabSz="457200">
              <a:spcAft>
                <a:spcPts val="600"/>
              </a:spcAft>
            </a:pPr>
            <a:r>
              <a:rPr lang="en-US" sz="4400">
                <a:latin typeface="Calibri" panose="020F0502020204030204" pitchFamily="34" charset="0"/>
                <a:ea typeface="Tahoma" panose="020B0604030504040204" pitchFamily="34" charset="0"/>
                <a:cs typeface="Calibri" panose="020F0502020204030204" pitchFamily="34" charset="0"/>
              </a:rPr>
              <a:t>Homework</a:t>
            </a:r>
          </a:p>
        </p:txBody>
      </p:sp>
      <p:sp>
        <p:nvSpPr>
          <p:cNvPr id="3" name="TextBox 2">
            <a:extLst>
              <a:ext uri="{FF2B5EF4-FFF2-40B4-BE49-F238E27FC236}">
                <a16:creationId xmlns:a16="http://schemas.microsoft.com/office/drawing/2014/main" id="{42F8E7D2-523E-135C-B9D9-9E527D910B24}"/>
              </a:ext>
            </a:extLst>
          </p:cNvPr>
          <p:cNvSpPr txBox="1"/>
          <p:nvPr/>
        </p:nvSpPr>
        <p:spPr>
          <a:xfrm>
            <a:off x="3736074" y="494731"/>
            <a:ext cx="513497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latin typeface="Calibri"/>
                <a:ea typeface="Tahoma"/>
                <a:cs typeface="Tahoma"/>
              </a:rPr>
              <a:t>WIDER CURRICULUM AND LIFE SKILLS</a:t>
            </a:r>
            <a:endParaRPr lang="en-US">
              <a:solidFill>
                <a:schemeClr val="bg1"/>
              </a:solidFill>
              <a:latin typeface="Calibri"/>
              <a:ea typeface="Tahoma"/>
              <a:cs typeface="Tahoma"/>
            </a:endParaRPr>
          </a:p>
          <a:p>
            <a:endParaRPr lang="en-US" b="1" dirty="0">
              <a:solidFill>
                <a:schemeClr val="bg1"/>
              </a:solidFill>
              <a:latin typeface="Calibri"/>
              <a:ea typeface="Tahoma"/>
              <a:cs typeface="Tahoma"/>
            </a:endParaRPr>
          </a:p>
          <a:p>
            <a:r>
              <a:rPr lang="en-US" b="1" dirty="0">
                <a:solidFill>
                  <a:schemeClr val="bg1"/>
                </a:solidFill>
                <a:latin typeface="Calibri"/>
                <a:ea typeface="Tahoma"/>
                <a:cs typeface="Tahoma"/>
              </a:rPr>
              <a:t>Topic Home Learning Projects</a:t>
            </a:r>
            <a:endParaRPr lang="en-US" dirty="0">
              <a:solidFill>
                <a:schemeClr val="bg1"/>
              </a:solidFill>
              <a:latin typeface="Calibri"/>
              <a:ea typeface="Tahoma"/>
              <a:cs typeface="Tahoma"/>
            </a:endParaRPr>
          </a:p>
          <a:p>
            <a:r>
              <a:rPr lang="en-US" dirty="0">
                <a:solidFill>
                  <a:schemeClr val="bg1"/>
                </a:solidFill>
                <a:latin typeface="Calibri"/>
                <a:ea typeface="Tahoma"/>
                <a:cs typeface="Tahoma"/>
              </a:rPr>
              <a:t>• Topic home learning will be set on TEAMS each half term. Children are encouraged to complete a minimum of one task a week, travelling across all the continents. Each piece completed will receive one entry into an end of year prize draw. Each child who travels around the world in a half term will receive 10 additional entries. We encourage all children to bring in their work for their class to celebrate each Friday.</a:t>
            </a:r>
          </a:p>
          <a:p>
            <a:endParaRPr lang="en-US" b="1" dirty="0">
              <a:solidFill>
                <a:schemeClr val="bg1"/>
              </a:solidFill>
              <a:latin typeface="Calibri"/>
              <a:ea typeface="Tahoma"/>
              <a:cs typeface="Tahoma"/>
            </a:endParaRPr>
          </a:p>
          <a:p>
            <a:r>
              <a:rPr lang="en-US" b="1" dirty="0">
                <a:solidFill>
                  <a:schemeClr val="bg1"/>
                </a:solidFill>
                <a:latin typeface="Calibri"/>
                <a:ea typeface="Tahoma"/>
                <a:cs typeface="Tahoma"/>
              </a:rPr>
              <a:t>Life Skills Activities</a:t>
            </a:r>
            <a:endParaRPr lang="en-US" dirty="0">
              <a:solidFill>
                <a:schemeClr val="bg1"/>
              </a:solidFill>
              <a:latin typeface="Calibri"/>
              <a:ea typeface="Tahoma"/>
              <a:cs typeface="Tahoma"/>
            </a:endParaRPr>
          </a:p>
          <a:p>
            <a:r>
              <a:rPr lang="en-US" dirty="0">
                <a:solidFill>
                  <a:schemeClr val="bg1"/>
                </a:solidFill>
                <a:latin typeface="Calibri"/>
                <a:ea typeface="Tahoma"/>
                <a:cs typeface="Tahoma"/>
              </a:rPr>
              <a:t>• We encourage all children to bring in evidence of this for their class to celebrate each Friday. </a:t>
            </a:r>
            <a:endParaRPr lang="en-US">
              <a:solidFill>
                <a:schemeClr val="bg1"/>
              </a:solidFill>
              <a:latin typeface="Calibri"/>
              <a:ea typeface="Tahoma"/>
              <a:cs typeface="Tahoma"/>
            </a:endParaRPr>
          </a:p>
          <a:p>
            <a:endParaRPr lang="en-US" b="1" dirty="0">
              <a:solidFill>
                <a:schemeClr val="bg1"/>
              </a:solidFill>
              <a:latin typeface="Calibri"/>
              <a:ea typeface="Tahoma"/>
              <a:cs typeface="Tahoma"/>
            </a:endParaRPr>
          </a:p>
          <a:p>
            <a:r>
              <a:rPr lang="en-US" b="1" dirty="0">
                <a:solidFill>
                  <a:schemeClr val="bg1"/>
                </a:solidFill>
                <a:latin typeface="Calibri"/>
                <a:ea typeface="Tahoma"/>
                <a:cs typeface="Tahoma"/>
              </a:rPr>
              <a:t>Curious Challenges and Brain Boosters</a:t>
            </a:r>
            <a:endParaRPr lang="en-US" dirty="0">
              <a:solidFill>
                <a:schemeClr val="bg1"/>
              </a:solidFill>
              <a:latin typeface="Calibri"/>
              <a:ea typeface="Tahoma"/>
              <a:cs typeface="Tahoma"/>
            </a:endParaRPr>
          </a:p>
          <a:p>
            <a:r>
              <a:rPr lang="en-US" dirty="0">
                <a:solidFill>
                  <a:schemeClr val="bg1"/>
                </a:solidFill>
                <a:latin typeface="Calibri"/>
                <a:ea typeface="Tahoma"/>
                <a:cs typeface="Tahoma"/>
              </a:rPr>
              <a:t>• We encourage all children to bring in evidence of this for their class to celebrate on a Friday.</a:t>
            </a:r>
            <a:endParaRPr lang="en-US" dirty="0">
              <a:solidFill>
                <a:schemeClr val="bg1"/>
              </a:solidFill>
              <a:latin typeface="Calibri"/>
            </a:endParaRPr>
          </a:p>
          <a:p>
            <a:pPr algn="l"/>
            <a:endParaRPr lang="en-US" dirty="0">
              <a:ea typeface="Tahoma"/>
              <a:cs typeface="Tahoma"/>
            </a:endParaRPr>
          </a:p>
        </p:txBody>
      </p:sp>
    </p:spTree>
    <p:extLst>
      <p:ext uri="{BB962C8B-B14F-4D97-AF65-F5344CB8AC3E}">
        <p14:creationId xmlns:p14="http://schemas.microsoft.com/office/powerpoint/2010/main" val="69811134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274613"/>
          </a:xfrm>
          <a:prstGeom prst="rect">
            <a:avLst/>
          </a:prstGeom>
        </p:spPr>
        <p:txBody>
          <a:bodyPr vert="horz" lIns="91440" tIns="45720" rIns="91440" bIns="45720" rtlCol="0" anchor="ctr">
            <a:noAutofit/>
          </a:bodyPr>
          <a:lstStyle/>
          <a:p>
            <a:pPr defTabSz="457200">
              <a:spcAft>
                <a:spcPts val="600"/>
              </a:spcAft>
            </a:pPr>
            <a:r>
              <a:rPr lang="en-US" sz="4400">
                <a:latin typeface="Calibri" panose="020F0502020204030204" pitchFamily="34" charset="0"/>
                <a:ea typeface="Tahoma" panose="020B0604030504040204" pitchFamily="34" charset="0"/>
                <a:cs typeface="Calibri" panose="020F0502020204030204" pitchFamily="34" charset="0"/>
              </a:rPr>
              <a:t>Homework</a:t>
            </a:r>
          </a:p>
        </p:txBody>
      </p:sp>
      <p:sp>
        <p:nvSpPr>
          <p:cNvPr id="3" name="TextBox 2">
            <a:extLst>
              <a:ext uri="{FF2B5EF4-FFF2-40B4-BE49-F238E27FC236}">
                <a16:creationId xmlns:a16="http://schemas.microsoft.com/office/drawing/2014/main" id="{42F8E7D2-523E-135C-B9D9-9E527D910B24}"/>
              </a:ext>
            </a:extLst>
          </p:cNvPr>
          <p:cNvSpPr txBox="1"/>
          <p:nvPr/>
        </p:nvSpPr>
        <p:spPr>
          <a:xfrm>
            <a:off x="3721697" y="839787"/>
            <a:ext cx="513497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latin typeface="Calibri"/>
                <a:ea typeface="Tahoma"/>
                <a:cs typeface="Tahoma"/>
              </a:rPr>
              <a:t>TARGETED WORK</a:t>
            </a:r>
            <a:endParaRPr lang="en-US">
              <a:solidFill>
                <a:schemeClr val="bg1"/>
              </a:solidFill>
              <a:latin typeface="Calibri"/>
              <a:ea typeface="Tahoma"/>
              <a:cs typeface="Tahoma"/>
            </a:endParaRPr>
          </a:p>
          <a:p>
            <a:r>
              <a:rPr lang="en-US" dirty="0">
                <a:solidFill>
                  <a:schemeClr val="bg1"/>
                </a:solidFill>
                <a:latin typeface="Calibri"/>
                <a:ea typeface="Tahoma"/>
                <a:cs typeface="Tahoma"/>
              </a:rPr>
              <a:t>• There may be times where targeted tasks are set for particular children or within particular topics. You will be notified of these through </a:t>
            </a:r>
            <a:r>
              <a:rPr lang="en-US" dirty="0" err="1">
                <a:solidFill>
                  <a:schemeClr val="bg1"/>
                </a:solidFill>
                <a:latin typeface="Calibri"/>
                <a:ea typeface="Tahoma"/>
                <a:cs typeface="Tahoma"/>
              </a:rPr>
              <a:t>ParentPay</a:t>
            </a:r>
            <a:r>
              <a:rPr lang="en-US" dirty="0">
                <a:solidFill>
                  <a:schemeClr val="bg1"/>
                </a:solidFill>
                <a:latin typeface="Calibri"/>
                <a:ea typeface="Tahoma"/>
                <a:cs typeface="Tahoma"/>
              </a:rPr>
              <a:t> or your child’s MS Teams account.</a:t>
            </a:r>
          </a:p>
          <a:p>
            <a:endParaRPr lang="en-US" b="1" dirty="0">
              <a:solidFill>
                <a:schemeClr val="bg1"/>
              </a:solidFill>
              <a:latin typeface="Calibri"/>
              <a:ea typeface="Tahoma"/>
              <a:cs typeface="Tahoma"/>
            </a:endParaRPr>
          </a:p>
          <a:p>
            <a:r>
              <a:rPr lang="en-US" b="1" dirty="0">
                <a:solidFill>
                  <a:schemeClr val="bg1"/>
                </a:solidFill>
                <a:latin typeface="Calibri"/>
                <a:ea typeface="Tahoma"/>
                <a:cs typeface="Tahoma"/>
              </a:rPr>
              <a:t>COMPETITIONS</a:t>
            </a:r>
            <a:endParaRPr lang="en-US" dirty="0">
              <a:solidFill>
                <a:schemeClr val="bg1"/>
              </a:solidFill>
              <a:latin typeface="Calibri"/>
              <a:ea typeface="Tahoma"/>
              <a:cs typeface="Tahoma"/>
            </a:endParaRPr>
          </a:p>
          <a:p>
            <a:r>
              <a:rPr lang="en-US" dirty="0">
                <a:solidFill>
                  <a:schemeClr val="bg1"/>
                </a:solidFill>
                <a:latin typeface="Calibri"/>
                <a:ea typeface="Tahoma"/>
                <a:cs typeface="Tahoma"/>
              </a:rPr>
              <a:t>• Periodically, competition activities may be introduced related to special events or activities. You will be notified of these through </a:t>
            </a:r>
            <a:r>
              <a:rPr lang="en-US" dirty="0" err="1">
                <a:solidFill>
                  <a:schemeClr val="bg1"/>
                </a:solidFill>
                <a:latin typeface="Calibri"/>
                <a:ea typeface="Tahoma"/>
                <a:cs typeface="Tahoma"/>
              </a:rPr>
              <a:t>ParentPay</a:t>
            </a:r>
            <a:r>
              <a:rPr lang="en-US" dirty="0">
                <a:solidFill>
                  <a:schemeClr val="bg1"/>
                </a:solidFill>
                <a:latin typeface="Calibri"/>
                <a:ea typeface="Tahoma"/>
                <a:cs typeface="Tahoma"/>
              </a:rPr>
              <a:t>, your child’s MS Teams account or the school newsletter.</a:t>
            </a:r>
          </a:p>
          <a:p>
            <a:endParaRPr lang="en-US" dirty="0">
              <a:solidFill>
                <a:schemeClr val="bg1"/>
              </a:solidFill>
              <a:latin typeface="Calibri"/>
              <a:ea typeface="Tahoma"/>
              <a:cs typeface="Tahoma"/>
            </a:endParaRPr>
          </a:p>
          <a:p>
            <a:r>
              <a:rPr lang="en-US" dirty="0">
                <a:solidFill>
                  <a:schemeClr val="bg1"/>
                </a:solidFill>
                <a:latin typeface="Calibri"/>
                <a:ea typeface="Calibri"/>
                <a:cs typeface="Calibri"/>
              </a:rPr>
              <a:t>Occasionally, we may send an extra homework, this will be a letter in their bag or via </a:t>
            </a:r>
            <a:r>
              <a:rPr lang="en-US" dirty="0" err="1">
                <a:solidFill>
                  <a:schemeClr val="bg1"/>
                </a:solidFill>
                <a:latin typeface="Calibri"/>
                <a:ea typeface="Calibri"/>
                <a:cs typeface="Calibri"/>
              </a:rPr>
              <a:t>ParentPay</a:t>
            </a:r>
            <a:r>
              <a:rPr lang="en-US" dirty="0">
                <a:solidFill>
                  <a:schemeClr val="bg1"/>
                </a:solidFill>
                <a:latin typeface="Calibri"/>
                <a:ea typeface="Calibri"/>
                <a:cs typeface="Calibri"/>
              </a:rPr>
              <a:t> and will be something that will support their independence or learning at school, for example </a:t>
            </a:r>
            <a:r>
              <a:rPr lang="en-US" dirty="0" err="1">
                <a:solidFill>
                  <a:schemeClr val="bg1"/>
                </a:solidFill>
                <a:latin typeface="Calibri"/>
                <a:ea typeface="Calibri"/>
                <a:cs typeface="Calibri"/>
              </a:rPr>
              <a:t>practising</a:t>
            </a:r>
            <a:r>
              <a:rPr lang="en-US" dirty="0">
                <a:solidFill>
                  <a:schemeClr val="bg1"/>
                </a:solidFill>
                <a:latin typeface="Calibri"/>
                <a:ea typeface="Calibri"/>
                <a:cs typeface="Calibri"/>
              </a:rPr>
              <a:t> putting on their coat or collecting Autumn treasures etc.</a:t>
            </a:r>
            <a:endParaRPr lang="en-US" dirty="0">
              <a:solidFill>
                <a:schemeClr val="bg1"/>
              </a:solidFill>
            </a:endParaRPr>
          </a:p>
          <a:p>
            <a:endParaRPr lang="en-US" b="1" dirty="0">
              <a:solidFill>
                <a:srgbClr val="000000"/>
              </a:solidFill>
              <a:latin typeface="Calibri"/>
              <a:ea typeface="Tahoma"/>
              <a:cs typeface="Tahoma"/>
            </a:endParaRPr>
          </a:p>
          <a:p>
            <a:endParaRPr lang="en-US" dirty="0">
              <a:ea typeface="Tahoma"/>
              <a:cs typeface="Tahoma"/>
            </a:endParaRPr>
          </a:p>
          <a:p>
            <a:endParaRPr lang="en-US" dirty="0">
              <a:ea typeface="Tahoma"/>
              <a:cs typeface="Tahoma"/>
            </a:endParaRPr>
          </a:p>
          <a:p>
            <a:endParaRPr lang="en-US" dirty="0">
              <a:ea typeface="Tahoma"/>
              <a:cs typeface="Tahoma"/>
            </a:endParaRPr>
          </a:p>
        </p:txBody>
      </p:sp>
    </p:spTree>
    <p:extLst>
      <p:ext uri="{BB962C8B-B14F-4D97-AF65-F5344CB8AC3E}">
        <p14:creationId xmlns:p14="http://schemas.microsoft.com/office/powerpoint/2010/main" val="12379517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7BCC2A4F-FC67-4FAD-BF65-923E061F9DDD}"/>
              </a:ext>
            </a:extLst>
          </p:cNvPr>
          <p:cNvSpPr txBox="1"/>
          <p:nvPr/>
        </p:nvSpPr>
        <p:spPr>
          <a:xfrm>
            <a:off x="866215" y="973668"/>
            <a:ext cx="6571060" cy="70696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defTabSz="457200">
              <a:spcAft>
                <a:spcPts val="600"/>
              </a:spcAft>
            </a:pPr>
            <a:r>
              <a:rPr lang="en-US" sz="5400" b="0" i="0" kern="1200">
                <a:solidFill>
                  <a:srgbClr val="EBEBEB"/>
                </a:solidFill>
                <a:latin typeface="Calibri" panose="020F0502020204030204" pitchFamily="34" charset="0"/>
                <a:ea typeface="+mj-ea"/>
                <a:cs typeface="Calibri" panose="020F0502020204030204" pitchFamily="34" charset="0"/>
              </a:rPr>
              <a:t>VALLEY'S VISION</a:t>
            </a:r>
          </a:p>
        </p:txBody>
      </p:sp>
      <p:sp>
        <p:nvSpPr>
          <p:cNvPr id="3" name="Rectangle 2">
            <a:extLst>
              <a:ext uri="{FF2B5EF4-FFF2-40B4-BE49-F238E27FC236}">
                <a16:creationId xmlns:a16="http://schemas.microsoft.com/office/drawing/2014/main" id="{8A7B93FB-BBD7-435E-A400-0F8213CD649C}"/>
              </a:ext>
            </a:extLst>
          </p:cNvPr>
          <p:cNvSpPr/>
          <p:nvPr/>
        </p:nvSpPr>
        <p:spPr>
          <a:xfrm>
            <a:off x="866215" y="2603500"/>
            <a:ext cx="4797985" cy="3416300"/>
          </a:xfrm>
          <a:prstGeom prst="rect">
            <a:avLst/>
          </a:prstGeom>
        </p:spPr>
        <p:txBody>
          <a:bodyPr vert="horz" lIns="91440" tIns="45720" rIns="91440" bIns="45720" rtlCol="0" anchor="ctr">
            <a:noAutofit/>
          </a:bodyPr>
          <a:lstStyle/>
          <a:p>
            <a:pPr marL="90170" marR="90170" defTabSz="457200">
              <a:spcBef>
                <a:spcPts val="1000"/>
              </a:spcBef>
              <a:spcAft>
                <a:spcPts val="0"/>
              </a:spcAft>
              <a:buClr>
                <a:schemeClr val="accent1"/>
              </a:buClr>
              <a:buSzPct val="80000"/>
            </a:pPr>
            <a:r>
              <a:rPr lang="en-US">
                <a:solidFill>
                  <a:schemeClr val="tx1">
                    <a:lumMod val="75000"/>
                    <a:lumOff val="25000"/>
                  </a:schemeClr>
                </a:solidFill>
                <a:latin typeface="Calibri" panose="020F0502020204030204" pitchFamily="34" charset="0"/>
                <a:cs typeface="Calibri" panose="020F0502020204030204" pitchFamily="34" charset="0"/>
              </a:rPr>
              <a:t>GROWING AND LEARNING TOGETHER TO BE THE BEST WE CAN BE!</a:t>
            </a:r>
          </a:p>
          <a:p>
            <a:pPr marL="90170" marR="90170" defTabSz="457200">
              <a:spcBef>
                <a:spcPts val="1000"/>
              </a:spcBef>
              <a:spcAft>
                <a:spcPts val="0"/>
              </a:spcAft>
              <a:buClr>
                <a:schemeClr val="accent1"/>
              </a:buClr>
              <a:buSzPct val="80000"/>
              <a:buFont typeface="Wingdings 3" charset="2"/>
              <a:buChar char=""/>
            </a:pPr>
            <a:endParaRPr lang="en-US">
              <a:solidFill>
                <a:schemeClr val="tx1">
                  <a:lumMod val="75000"/>
                  <a:lumOff val="25000"/>
                </a:schemeClr>
              </a:solidFill>
              <a:latin typeface="Calibri" panose="020F0502020204030204" pitchFamily="34" charset="0"/>
              <a:cs typeface="Calibri" panose="020F0502020204030204" pitchFamily="34" charset="0"/>
            </a:endParaRPr>
          </a:p>
          <a:p>
            <a:pPr marL="90170" marR="90170" defTabSz="457200">
              <a:spcBef>
                <a:spcPts val="1000"/>
              </a:spcBef>
              <a:spcAft>
                <a:spcPts val="0"/>
              </a:spcAft>
              <a:buClr>
                <a:schemeClr val="accent1"/>
              </a:buClr>
              <a:buSzPct val="80000"/>
            </a:pPr>
            <a:r>
              <a:rPr lang="en-US">
                <a:solidFill>
                  <a:schemeClr val="tx1">
                    <a:lumMod val="75000"/>
                    <a:lumOff val="25000"/>
                  </a:schemeClr>
                </a:solidFill>
                <a:latin typeface="Calibri" panose="020F0502020204030204" pitchFamily="34" charset="0"/>
                <a:cs typeface="Calibri" panose="020F0502020204030204" pitchFamily="34" charset="0"/>
              </a:rPr>
              <a:t>We always…</a:t>
            </a:r>
          </a:p>
          <a:p>
            <a:pPr marL="90170" marR="90170" defTabSz="457200">
              <a:spcBef>
                <a:spcPts val="1000"/>
              </a:spcBef>
              <a:spcAft>
                <a:spcPts val="0"/>
              </a:spcAft>
              <a:buClr>
                <a:schemeClr val="accent1"/>
              </a:buClr>
              <a:buSzPct val="80000"/>
              <a:buFont typeface="Wingdings 3"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ASPIRE for excellence  </a:t>
            </a:r>
          </a:p>
          <a:p>
            <a:pPr marL="90170" marR="90170" defTabSz="457200">
              <a:spcBef>
                <a:spcPts val="1000"/>
              </a:spcBef>
              <a:spcAft>
                <a:spcPts val="0"/>
              </a:spcAft>
              <a:buClr>
                <a:schemeClr val="accent1"/>
              </a:buClr>
              <a:buSzPct val="80000"/>
              <a:buFont typeface="Wingdings 3"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ENJOY learning</a:t>
            </a:r>
          </a:p>
          <a:p>
            <a:pPr marL="90170" marR="90170" defTabSz="457200">
              <a:spcBef>
                <a:spcPts val="1000"/>
              </a:spcBef>
              <a:spcAft>
                <a:spcPts val="0"/>
              </a:spcAft>
              <a:buClr>
                <a:schemeClr val="accent1"/>
              </a:buClr>
              <a:buSzPct val="80000"/>
              <a:buFont typeface="Wingdings 3"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ACHIEVE success</a:t>
            </a:r>
          </a:p>
          <a:p>
            <a:pPr marL="90170" marR="90170" defTabSz="457200">
              <a:spcBef>
                <a:spcPts val="1000"/>
              </a:spcBef>
              <a:spcAft>
                <a:spcPts val="0"/>
              </a:spcAft>
              <a:buClr>
                <a:schemeClr val="accent1"/>
              </a:buClr>
              <a:buSzPct val="80000"/>
              <a:buFont typeface="Wingdings 3"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CHALLENGE ourselves further.</a:t>
            </a:r>
            <a:endParaRPr lang="en-US">
              <a:solidFill>
                <a:schemeClr val="tx1">
                  <a:lumMod val="75000"/>
                  <a:lumOff val="25000"/>
                </a:schemeClr>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7266D91-2A1B-4629-8D40-40921ACE05DF}"/>
              </a:ext>
            </a:extLst>
          </p:cNvPr>
          <p:cNvPicPr>
            <a:picLocks noChangeAspect="1"/>
          </p:cNvPicPr>
          <p:nvPr/>
        </p:nvPicPr>
        <p:blipFill>
          <a:blip r:embed="rId4"/>
          <a:stretch>
            <a:fillRect/>
          </a:stretch>
        </p:blipFill>
        <p:spPr>
          <a:xfrm>
            <a:off x="6397346" y="3140167"/>
            <a:ext cx="1928117" cy="2338731"/>
          </a:xfrm>
          <a:prstGeom prst="roundRect">
            <a:avLst>
              <a:gd name="adj" fmla="val 32445"/>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5383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Shape 3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443345" y="1130603"/>
            <a:ext cx="3028354" cy="4596794"/>
          </a:xfrm>
          <a:prstGeom prst="rect">
            <a:avLst/>
          </a:prstGeom>
        </p:spPr>
        <p:txBody>
          <a:bodyPr vert="horz" lIns="91440" tIns="45720" rIns="91440" bIns="45720" rtlCol="0" anchor="ctr">
            <a:normAutofit/>
          </a:bodyPr>
          <a:lstStyle/>
          <a:p>
            <a:pPr defTabSz="457200">
              <a:spcAft>
                <a:spcPts val="600"/>
              </a:spcAft>
            </a:pPr>
            <a:r>
              <a:rPr lang="en-US" sz="4000">
                <a:solidFill>
                  <a:srgbClr val="EBEBEB"/>
                </a:solidFill>
                <a:latin typeface="Calibri" panose="020F0502020204030204" pitchFamily="34" charset="0"/>
                <a:ea typeface="Tahoma" panose="020B0604030504040204" pitchFamily="34" charset="0"/>
                <a:cs typeface="Calibri" panose="020F0502020204030204" pitchFamily="34" charset="0"/>
              </a:rPr>
              <a:t>Further Information</a:t>
            </a:r>
          </a:p>
        </p:txBody>
      </p:sp>
      <p:sp>
        <p:nvSpPr>
          <p:cNvPr id="22" name="TextBox 21">
            <a:extLst>
              <a:ext uri="{FF2B5EF4-FFF2-40B4-BE49-F238E27FC236}">
                <a16:creationId xmlns:a16="http://schemas.microsoft.com/office/drawing/2014/main" id="{E4996BC2-49E8-8644-8DAE-9AC46EF51B6F}"/>
              </a:ext>
            </a:extLst>
          </p:cNvPr>
          <p:cNvSpPr txBox="1"/>
          <p:nvPr/>
        </p:nvSpPr>
        <p:spPr>
          <a:xfrm>
            <a:off x="3800148" y="478562"/>
            <a:ext cx="4936022" cy="5816977"/>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a:latin typeface="Calibri" panose="020F0502020204030204" pitchFamily="34" charset="0"/>
                <a:cs typeface="Calibri" panose="020F0502020204030204" pitchFamily="34" charset="0"/>
              </a:rPr>
              <a:t>Please send a coat every day as our curriculum means that we go outside in all weathers. </a:t>
            </a:r>
          </a:p>
          <a:p>
            <a:pPr marL="285750" indent="-285750">
              <a:spcAft>
                <a:spcPts val="600"/>
              </a:spcAft>
              <a:buFont typeface="Arial" panose="020B0604020202020204" pitchFamily="34" charset="0"/>
              <a:buChar char="•"/>
            </a:pPr>
            <a:r>
              <a:rPr lang="en-US">
                <a:latin typeface="Calibri"/>
                <a:cs typeface="Calibri"/>
              </a:rPr>
              <a:t>Please supply a pair of named wellies for your child that can stay in school. </a:t>
            </a:r>
            <a:endParaRPr lang="en-US">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a:latin typeface="Calibri"/>
                <a:cs typeface="Calibri"/>
              </a:rPr>
              <a:t>Please write your child’s name on all of their belongings so that any lost items can be returned.</a:t>
            </a:r>
          </a:p>
          <a:p>
            <a:pPr marL="285750" indent="-285750">
              <a:spcAft>
                <a:spcPts val="600"/>
              </a:spcAft>
              <a:buFont typeface="Arial" panose="020B0604020202020204" pitchFamily="34" charset="0"/>
              <a:buChar char="•"/>
            </a:pPr>
            <a:r>
              <a:rPr lang="en-US">
                <a:latin typeface="Calibri"/>
                <a:cs typeface="Calibri"/>
              </a:rPr>
              <a:t>There is no need to supply a snack for your child. However, please send a named water bottle every day. </a:t>
            </a:r>
            <a:endParaRPr lang="en-US">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latin typeface="Calibri"/>
                <a:ea typeface="Calibri"/>
                <a:cs typeface="Calibri"/>
              </a:rPr>
              <a:t>All children need to bring their purple book bag </a:t>
            </a:r>
            <a:r>
              <a:rPr lang="en-US">
                <a:latin typeface="Calibri"/>
                <a:ea typeface="Calibri"/>
                <a:cs typeface="Calibri"/>
              </a:rPr>
              <a:t>(not a ruck sack) to school every day.</a:t>
            </a:r>
          </a:p>
          <a:p>
            <a:pPr marL="285750" indent="-285750">
              <a:spcAft>
                <a:spcPts val="600"/>
              </a:spcAft>
              <a:buFont typeface="Arial" panose="020B0604020202020204" pitchFamily="34" charset="0"/>
              <a:buChar char="•"/>
            </a:pPr>
            <a:r>
              <a:rPr lang="en-US">
                <a:latin typeface="Calibri" panose="020F0502020204030204" pitchFamily="34" charset="0"/>
                <a:cs typeface="Calibri" panose="020F0502020204030204" pitchFamily="34" charset="0"/>
              </a:rPr>
              <a:t>Please take some time to look at the school website which includes a wealth of information and photographs of the children in school. </a:t>
            </a:r>
            <a:r>
              <a:rPr lang="en-US">
                <a:latin typeface="Calibri" panose="020F0502020204030204" pitchFamily="34" charset="0"/>
                <a:cs typeface="Calibri" panose="020F0502020204030204" pitchFamily="34" charset="0"/>
                <a:hlinkClick r:id="rId4"/>
              </a:rPr>
              <a:t>https://www.valleyprimaryschool.co.uk/</a:t>
            </a:r>
            <a:endParaRPr lang="en-US">
              <a:latin typeface="Calibri" panose="020F0502020204030204" pitchFamily="34" charset="0"/>
              <a:cs typeface="Calibri" panose="020F0502020204030204" pitchFamily="34" charset="0"/>
            </a:endParaRPr>
          </a:p>
          <a:p>
            <a:pPr>
              <a:spcAft>
                <a:spcPts val="0"/>
              </a:spcAft>
            </a:pPr>
            <a:r>
              <a:rPr lang="en-US">
                <a:latin typeface="Calibri" panose="020F0502020204030204" pitchFamily="34" charset="0"/>
                <a:cs typeface="Calibri" panose="020F0502020204030204" pitchFamily="34" charset="0"/>
              </a:rPr>
              <a:t>     It is updated regularly so please check it on a  </a:t>
            </a:r>
          </a:p>
          <a:p>
            <a:pPr>
              <a:spcAft>
                <a:spcPts val="0"/>
              </a:spcAft>
            </a:pPr>
            <a:r>
              <a:rPr lang="en-US">
                <a:latin typeface="Calibri" panose="020F0502020204030204" pitchFamily="34" charset="0"/>
                <a:cs typeface="Calibri" panose="020F0502020204030204" pitchFamily="34" charset="0"/>
              </a:rPr>
              <a:t>     regular basis. </a:t>
            </a:r>
          </a:p>
          <a:p>
            <a:pPr>
              <a:spcAft>
                <a:spcPts val="600"/>
              </a:spcAft>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429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Shape 2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30CEF23-D1FC-4159-937E-B29A851CFF1C}"/>
              </a:ext>
            </a:extLst>
          </p:cNvPr>
          <p:cNvSpPr>
            <a:spLocks noGrp="1"/>
          </p:cNvSpPr>
          <p:nvPr>
            <p:ph type="ctrTitle"/>
          </p:nvPr>
        </p:nvSpPr>
        <p:spPr>
          <a:xfrm>
            <a:off x="568036" y="1130603"/>
            <a:ext cx="3071072" cy="4596794"/>
          </a:xfrm>
        </p:spPr>
        <p:txBody>
          <a:bodyPr vert="horz" lIns="91440" tIns="45720" rIns="91440" bIns="45720" rtlCol="0" anchor="ctr">
            <a:normAutofit/>
          </a:bodyPr>
          <a:lstStyle/>
          <a:p>
            <a:r>
              <a:rPr lang="en-US" sz="5400">
                <a:solidFill>
                  <a:srgbClr val="EBEBEB"/>
                </a:solidFill>
                <a:latin typeface="Calibri" panose="020F0502020204030204" pitchFamily="34" charset="0"/>
                <a:cs typeface="Calibri" panose="020F0502020204030204" pitchFamily="34" charset="0"/>
              </a:rPr>
              <a:t>Reception</a:t>
            </a:r>
            <a:br>
              <a:rPr lang="en-US" sz="5400">
                <a:solidFill>
                  <a:srgbClr val="EBEBEB"/>
                </a:solidFill>
                <a:latin typeface="Calibri" panose="020F0502020204030204" pitchFamily="34" charset="0"/>
                <a:cs typeface="Calibri" panose="020F0502020204030204" pitchFamily="34" charset="0"/>
              </a:rPr>
            </a:br>
            <a:r>
              <a:rPr lang="en-US" sz="5400">
                <a:solidFill>
                  <a:srgbClr val="EBEBEB"/>
                </a:solidFill>
                <a:latin typeface="Calibri" panose="020F0502020204030204" pitchFamily="34" charset="0"/>
                <a:cs typeface="Calibri" panose="020F0502020204030204" pitchFamily="34" charset="0"/>
              </a:rPr>
              <a:t>Team</a:t>
            </a:r>
          </a:p>
        </p:txBody>
      </p:sp>
      <p:sp>
        <p:nvSpPr>
          <p:cNvPr id="5" name="TextBox 4">
            <a:extLst>
              <a:ext uri="{FF2B5EF4-FFF2-40B4-BE49-F238E27FC236}">
                <a16:creationId xmlns:a16="http://schemas.microsoft.com/office/drawing/2014/main" id="{D2EA1ED6-E9D9-4F23-9233-0E6E5F958904}"/>
              </a:ext>
            </a:extLst>
          </p:cNvPr>
          <p:cNvSpPr txBox="1"/>
          <p:nvPr/>
        </p:nvSpPr>
        <p:spPr>
          <a:xfrm>
            <a:off x="3967557" y="437514"/>
            <a:ext cx="4126961" cy="567234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defTabSz="457200">
              <a:spcBef>
                <a:spcPts val="1000"/>
              </a:spcBef>
              <a:spcAft>
                <a:spcPts val="0"/>
              </a:spcAft>
              <a:buClr>
                <a:schemeClr val="accent1"/>
              </a:buClr>
              <a:buSzPct val="80000"/>
              <a:buFont typeface="Wingdings" panose="05000000000000000000" pitchFamily="2" charset="2"/>
              <a:buChar char="Ø"/>
            </a:pPr>
            <a:endParaRPr lang="en-US" sz="1600" u="sng">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endParaRPr lang="en-US" sz="160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err="1">
                <a:solidFill>
                  <a:schemeClr val="tx1">
                    <a:lumMod val="75000"/>
                    <a:lumOff val="25000"/>
                  </a:schemeClr>
                </a:solidFill>
                <a:latin typeface="Calibri" panose="020F0502020204030204" pitchFamily="34" charset="0"/>
                <a:cs typeface="Calibri" panose="020F0502020204030204" pitchFamily="34" charset="0"/>
              </a:rPr>
              <a:t>Mrs</a:t>
            </a:r>
            <a:r>
              <a:rPr lang="en-US" sz="4000">
                <a:solidFill>
                  <a:schemeClr val="tx1">
                    <a:lumMod val="75000"/>
                    <a:lumOff val="25000"/>
                  </a:schemeClr>
                </a:solidFill>
                <a:latin typeface="Calibri" panose="020F0502020204030204" pitchFamily="34" charset="0"/>
                <a:cs typeface="Calibri" panose="020F0502020204030204" pitchFamily="34" charset="0"/>
              </a:rPr>
              <a:t> Sharp</a:t>
            </a: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err="1">
                <a:solidFill>
                  <a:schemeClr val="tx1">
                    <a:lumMod val="75000"/>
                    <a:lumOff val="25000"/>
                  </a:schemeClr>
                </a:solidFill>
                <a:latin typeface="Calibri" panose="020F0502020204030204" pitchFamily="34" charset="0"/>
                <a:cs typeface="Calibri" panose="020F0502020204030204" pitchFamily="34" charset="0"/>
              </a:rPr>
              <a:t>Mrs</a:t>
            </a:r>
            <a:r>
              <a:rPr lang="en-US" sz="4000">
                <a:solidFill>
                  <a:schemeClr val="tx1">
                    <a:lumMod val="75000"/>
                    <a:lumOff val="25000"/>
                  </a:schemeClr>
                </a:solidFill>
                <a:latin typeface="Calibri" panose="020F0502020204030204" pitchFamily="34" charset="0"/>
                <a:cs typeface="Calibri" panose="020F0502020204030204" pitchFamily="34" charset="0"/>
              </a:rPr>
              <a:t> Ward</a:t>
            </a: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err="1">
                <a:solidFill>
                  <a:schemeClr val="tx1">
                    <a:lumMod val="75000"/>
                    <a:lumOff val="25000"/>
                  </a:schemeClr>
                </a:solidFill>
                <a:latin typeface="Calibri" panose="020F0502020204030204" pitchFamily="34" charset="0"/>
                <a:cs typeface="Calibri" panose="020F0502020204030204" pitchFamily="34" charset="0"/>
              </a:rPr>
              <a:t>Mrs</a:t>
            </a:r>
            <a:r>
              <a:rPr lang="en-US" sz="4000">
                <a:solidFill>
                  <a:schemeClr val="tx1">
                    <a:lumMod val="75000"/>
                    <a:lumOff val="25000"/>
                  </a:schemeClr>
                </a:solidFill>
                <a:latin typeface="Calibri" panose="020F0502020204030204" pitchFamily="34" charset="0"/>
                <a:cs typeface="Calibri" panose="020F0502020204030204" pitchFamily="34" charset="0"/>
              </a:rPr>
              <a:t> </a:t>
            </a:r>
            <a:r>
              <a:rPr lang="en-US" sz="4000" err="1">
                <a:solidFill>
                  <a:schemeClr val="tx1">
                    <a:lumMod val="75000"/>
                    <a:lumOff val="25000"/>
                  </a:schemeClr>
                </a:solidFill>
                <a:latin typeface="Calibri" panose="020F0502020204030204" pitchFamily="34" charset="0"/>
                <a:cs typeface="Calibri" panose="020F0502020204030204" pitchFamily="34" charset="0"/>
              </a:rPr>
              <a:t>Collett</a:t>
            </a:r>
            <a:endParaRPr lang="en-US" sz="400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err="1">
                <a:solidFill>
                  <a:schemeClr val="tx1">
                    <a:lumMod val="75000"/>
                    <a:lumOff val="25000"/>
                  </a:schemeClr>
                </a:solidFill>
                <a:latin typeface="Calibri" panose="020F0502020204030204" pitchFamily="34" charset="0"/>
                <a:cs typeface="Calibri" panose="020F0502020204030204" pitchFamily="34" charset="0"/>
              </a:rPr>
              <a:t>Mrs</a:t>
            </a:r>
            <a:r>
              <a:rPr lang="en-US" sz="4000">
                <a:solidFill>
                  <a:schemeClr val="tx1">
                    <a:lumMod val="75000"/>
                    <a:lumOff val="25000"/>
                  </a:schemeClr>
                </a:solidFill>
                <a:latin typeface="Calibri" panose="020F0502020204030204" pitchFamily="34" charset="0"/>
                <a:cs typeface="Calibri" panose="020F0502020204030204" pitchFamily="34" charset="0"/>
              </a:rPr>
              <a:t> </a:t>
            </a:r>
            <a:r>
              <a:rPr lang="en-US" sz="4000" err="1">
                <a:solidFill>
                  <a:schemeClr val="tx1">
                    <a:lumMod val="75000"/>
                    <a:lumOff val="25000"/>
                  </a:schemeClr>
                </a:solidFill>
                <a:latin typeface="Calibri" panose="020F0502020204030204" pitchFamily="34" charset="0"/>
                <a:cs typeface="Calibri" panose="020F0502020204030204" pitchFamily="34" charset="0"/>
              </a:rPr>
              <a:t>Landeau</a:t>
            </a:r>
            <a:endParaRPr lang="en-US" sz="400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a:solidFill>
                  <a:schemeClr val="tx1">
                    <a:lumMod val="75000"/>
                    <a:lumOff val="25000"/>
                  </a:schemeClr>
                </a:solidFill>
                <a:latin typeface="Calibri" panose="020F0502020204030204" pitchFamily="34" charset="0"/>
                <a:cs typeface="Calibri" panose="020F0502020204030204" pitchFamily="34" charset="0"/>
              </a:rPr>
              <a:t>Miss Brown</a:t>
            </a: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err="1">
                <a:solidFill>
                  <a:schemeClr val="tx1">
                    <a:lumMod val="75000"/>
                    <a:lumOff val="25000"/>
                  </a:schemeClr>
                </a:solidFill>
                <a:latin typeface="Calibri" panose="020F0502020204030204" pitchFamily="34" charset="0"/>
                <a:cs typeface="Calibri" panose="020F0502020204030204" pitchFamily="34" charset="0"/>
              </a:rPr>
              <a:t>Mrs</a:t>
            </a:r>
            <a:r>
              <a:rPr lang="en-US" sz="4000">
                <a:solidFill>
                  <a:schemeClr val="tx1">
                    <a:lumMod val="75000"/>
                    <a:lumOff val="25000"/>
                  </a:schemeClr>
                </a:solidFill>
                <a:latin typeface="Calibri" panose="020F0502020204030204" pitchFamily="34" charset="0"/>
                <a:cs typeface="Calibri" panose="020F0502020204030204" pitchFamily="34" charset="0"/>
              </a:rPr>
              <a:t> Brookes</a:t>
            </a:r>
          </a:p>
          <a:p>
            <a:pPr defTabSz="457200">
              <a:spcBef>
                <a:spcPts val="1000"/>
              </a:spcBef>
              <a:spcAft>
                <a:spcPts val="0"/>
              </a:spcAft>
              <a:buClr>
                <a:schemeClr val="accent1"/>
              </a:buClr>
              <a:buSzPct val="80000"/>
              <a:buFont typeface="Wingdings 3" charset="2"/>
              <a:buChar char=""/>
            </a:pPr>
            <a:endParaRPr lang="en-US" sz="1700">
              <a:solidFill>
                <a:schemeClr val="tx1">
                  <a:lumMod val="75000"/>
                  <a:lumOff val="25000"/>
                </a:schemeClr>
              </a:solidFill>
              <a:latin typeface="+mn-lt"/>
            </a:endParaRPr>
          </a:p>
        </p:txBody>
      </p:sp>
    </p:spTree>
    <p:extLst>
      <p:ext uri="{BB962C8B-B14F-4D97-AF65-F5344CB8AC3E}">
        <p14:creationId xmlns:p14="http://schemas.microsoft.com/office/powerpoint/2010/main" val="124356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a:latin typeface="Calibri" panose="020F0502020204030204" pitchFamily="34" charset="0"/>
                <a:cs typeface="Calibri" panose="020F0502020204030204" pitchFamily="34" charset="0"/>
              </a:rPr>
              <a:t>A few ways you can help your child succeed at school</a:t>
            </a:r>
          </a:p>
        </p:txBody>
      </p:sp>
      <p:sp>
        <p:nvSpPr>
          <p:cNvPr id="5" name="Text Placeholder 4"/>
          <p:cNvSpPr>
            <a:spLocks noGrp="1"/>
          </p:cNvSpPr>
          <p:nvPr>
            <p:ph type="body" idx="1"/>
          </p:nvPr>
        </p:nvSpPr>
        <p:spPr>
          <a:xfrm>
            <a:off x="5119261" y="2257588"/>
            <a:ext cx="3655284" cy="3020344"/>
          </a:xfrm>
        </p:spPr>
        <p:txBody>
          <a:bodyPr>
            <a:normAutofit lnSpcReduction="10000"/>
          </a:bodyPr>
          <a:lstStyle/>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A regular bed time </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Challenge them</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Limit screen time</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Read to your child every day</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Encourage independence</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Look at the ideas at </a:t>
            </a:r>
            <a:r>
              <a:rPr lang="en-GB" cap="none">
                <a:solidFill>
                  <a:schemeClr val="tx1"/>
                </a:solidFill>
                <a:latin typeface="Calibri" panose="020F0502020204030204" pitchFamily="34" charset="0"/>
                <a:cs typeface="Calibri" panose="020F0502020204030204" pitchFamily="34" charset="0"/>
                <a:hlinkClick r:id="rId2"/>
              </a:rPr>
              <a:t>https://hungrylittleminds.campaign.gov.uk/</a:t>
            </a:r>
            <a:endParaRPr lang="en-GB" cap="none">
              <a:solidFill>
                <a:schemeClr val="tx1"/>
              </a:solidFill>
              <a:latin typeface="Calibri" panose="020F0502020204030204" pitchFamily="34" charset="0"/>
              <a:cs typeface="Calibri" panose="020F0502020204030204" pitchFamily="34" charset="0"/>
            </a:endParaRPr>
          </a:p>
          <a:p>
            <a:endParaRPr lang="en-GB" cap="none">
              <a:solidFill>
                <a:schemeClr val="tx1"/>
              </a:solidFill>
              <a:latin typeface="Calibri" panose="020F0502020204030204" pitchFamily="34" charset="0"/>
              <a:cs typeface="Calibri" panose="020F0502020204030204" pitchFamily="34" charset="0"/>
            </a:endParaRPr>
          </a:p>
          <a:p>
            <a:endParaRPr lang="en-GB"/>
          </a:p>
        </p:txBody>
      </p:sp>
    </p:spTree>
    <p:extLst>
      <p:ext uri="{BB962C8B-B14F-4D97-AF65-F5344CB8AC3E}">
        <p14:creationId xmlns:p14="http://schemas.microsoft.com/office/powerpoint/2010/main" val="91750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a:latin typeface="Calibri" panose="020F0502020204030204" pitchFamily="34" charset="0"/>
                <a:cs typeface="Calibri" panose="020F0502020204030204" pitchFamily="34" charset="0"/>
              </a:rPr>
              <a:t>Alternative things to ask your child instead of ‘How was school?’</a:t>
            </a:r>
          </a:p>
        </p:txBody>
      </p:sp>
      <p:sp>
        <p:nvSpPr>
          <p:cNvPr id="5" name="Text Placeholder 4"/>
          <p:cNvSpPr>
            <a:spLocks noGrp="1"/>
          </p:cNvSpPr>
          <p:nvPr>
            <p:ph type="body" idx="1"/>
          </p:nvPr>
        </p:nvSpPr>
        <p:spPr>
          <a:xfrm>
            <a:off x="4777514" y="2170546"/>
            <a:ext cx="4061685" cy="3735459"/>
          </a:xfrm>
        </p:spPr>
        <p:txBody>
          <a:bodyPr>
            <a:normAutofit fontScale="92500" lnSpcReduction="10000"/>
          </a:bodyPr>
          <a:lstStyle/>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What made you smile today?</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Who did you sit with at lunch?</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What was the hardest rule to follow today?</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Tell me something you know today that you didn’t know yesterday?</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Which rooms did you work in?</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Did anything funny happen today? </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What kind thing did you do today?</a:t>
            </a:r>
          </a:p>
          <a:p>
            <a:pPr marL="342900" indent="-342900">
              <a:buFont typeface="Wingdings" panose="05000000000000000000" pitchFamily="2" charset="2"/>
              <a:buChar char="Ø"/>
            </a:pPr>
            <a:r>
              <a:rPr lang="en-GB" cap="none">
                <a:solidFill>
                  <a:schemeClr val="tx1"/>
                </a:solidFill>
                <a:latin typeface="Calibri" panose="020F0502020204030204" pitchFamily="34" charset="0"/>
                <a:cs typeface="Calibri" panose="020F0502020204030204" pitchFamily="34" charset="0"/>
              </a:rPr>
              <a:t>Who was kind to you today?</a:t>
            </a:r>
          </a:p>
          <a:p>
            <a:pPr marL="342900" indent="-342900">
              <a:buFont typeface="Wingdings" panose="05000000000000000000" pitchFamily="2" charset="2"/>
              <a:buChar char="Ø"/>
            </a:pPr>
            <a:endParaRPr lang="en-GB" cap="none">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en-GB" cap="none">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528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Shape 3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443345" y="1130603"/>
            <a:ext cx="3028354" cy="4596794"/>
          </a:xfrm>
          <a:prstGeom prst="rect">
            <a:avLst/>
          </a:prstGeom>
        </p:spPr>
        <p:txBody>
          <a:bodyPr vert="horz" lIns="91440" tIns="45720" rIns="91440" bIns="45720" rtlCol="0" anchor="ctr">
            <a:normAutofit/>
          </a:bodyPr>
          <a:lstStyle/>
          <a:p>
            <a:pPr defTabSz="457200">
              <a:spcAft>
                <a:spcPts val="600"/>
              </a:spcAft>
            </a:pPr>
            <a:r>
              <a:rPr lang="en-US" sz="4000">
                <a:solidFill>
                  <a:srgbClr val="EBEBEB"/>
                </a:solidFill>
                <a:latin typeface="Calibri" panose="020F0502020204030204" pitchFamily="34" charset="0"/>
                <a:ea typeface="Tahoma" panose="020B0604030504040204" pitchFamily="34" charset="0"/>
                <a:cs typeface="Calibri" panose="020F0502020204030204" pitchFamily="34" charset="0"/>
              </a:rPr>
              <a:t>Thank you </a:t>
            </a:r>
          </a:p>
        </p:txBody>
      </p:sp>
      <p:sp>
        <p:nvSpPr>
          <p:cNvPr id="2" name="Rectangle 1"/>
          <p:cNvSpPr/>
          <p:nvPr/>
        </p:nvSpPr>
        <p:spPr>
          <a:xfrm>
            <a:off x="3846201" y="1490415"/>
            <a:ext cx="5221116" cy="3831818"/>
          </a:xfrm>
          <a:prstGeom prst="rect">
            <a:avLst/>
          </a:prstGeom>
        </p:spPr>
        <p:txBody>
          <a:bodyPr wrap="square">
            <a:spAutoFit/>
          </a:bodyPr>
          <a:lstStyle/>
          <a:p>
            <a:pPr marL="285750" indent="-285750">
              <a:spcAft>
                <a:spcPts val="600"/>
              </a:spcAft>
              <a:buFont typeface="Arial" panose="020B0604020202020204" pitchFamily="34" charset="0"/>
              <a:buChar char="•"/>
            </a:pPr>
            <a:r>
              <a:rPr lang="en-US">
                <a:latin typeface="Calibri" panose="020F0502020204030204" pitchFamily="34" charset="0"/>
                <a:cs typeface="Calibri" panose="020F0502020204030204" pitchFamily="34" charset="0"/>
              </a:rPr>
              <a:t>Should you have any queries or need to speak to your child’s teacher, please email using the class email address:</a:t>
            </a:r>
          </a:p>
          <a:p>
            <a:pPr>
              <a:spcAft>
                <a:spcPts val="600"/>
              </a:spcAft>
            </a:pPr>
            <a:r>
              <a:rPr lang="en-US" sz="2800">
                <a:solidFill>
                  <a:schemeClr val="accent6">
                    <a:lumMod val="75000"/>
                  </a:schemeClr>
                </a:solidFill>
                <a:latin typeface="Calibri" panose="020F0502020204030204" pitchFamily="34" charset="0"/>
                <a:cs typeface="Calibri" panose="020F0502020204030204" pitchFamily="34" charset="0"/>
                <a:hlinkClick r:id="rId4"/>
              </a:rPr>
              <a:t>s52whittlen@valley.solihull.sch.uk</a:t>
            </a:r>
            <a:endParaRPr lang="en-US" sz="2800">
              <a:solidFill>
                <a:schemeClr val="accent6">
                  <a:lumMod val="75000"/>
                </a:schemeClr>
              </a:solidFill>
              <a:latin typeface="Calibri" panose="020F0502020204030204" pitchFamily="34" charset="0"/>
              <a:cs typeface="Calibri" panose="020F0502020204030204" pitchFamily="34" charset="0"/>
            </a:endParaRPr>
          </a:p>
          <a:p>
            <a:pPr>
              <a:spcAft>
                <a:spcPts val="600"/>
              </a:spcAft>
            </a:pPr>
            <a:r>
              <a:rPr lang="en-US" sz="2800">
                <a:solidFill>
                  <a:schemeClr val="accent6">
                    <a:lumMod val="75000"/>
                  </a:schemeClr>
                </a:solidFill>
                <a:latin typeface="Calibri" panose="020F0502020204030204" pitchFamily="34" charset="0"/>
                <a:cs typeface="Calibri" panose="020F0502020204030204" pitchFamily="34" charset="0"/>
                <a:hlinkClick r:id="rId5"/>
              </a:rPr>
              <a:t>s52starleyn@valley.solihull.sch.uk</a:t>
            </a:r>
            <a:endParaRPr lang="en-US" sz="2800">
              <a:solidFill>
                <a:schemeClr val="accent6">
                  <a:lumMod val="75000"/>
                </a:schemeClr>
              </a:solidFill>
              <a:latin typeface="Calibri" panose="020F0502020204030204" pitchFamily="34" charset="0"/>
              <a:cs typeface="Calibri" panose="020F0502020204030204" pitchFamily="34" charset="0"/>
            </a:endParaRPr>
          </a:p>
          <a:p>
            <a:pPr>
              <a:spcAft>
                <a:spcPts val="600"/>
              </a:spcAft>
            </a:pPr>
            <a:r>
              <a:rPr lang="en-US">
                <a:latin typeface="Calibri" panose="020F0502020204030204" pitchFamily="34" charset="0"/>
                <a:cs typeface="Calibri" panose="020F0502020204030204" pitchFamily="34" charset="0"/>
              </a:rPr>
              <a:t>or ring the school office and request for a      telephone call home.  </a:t>
            </a:r>
          </a:p>
          <a:p>
            <a:pPr marL="285750" indent="-285750">
              <a:spcAft>
                <a:spcPts val="600"/>
              </a:spcAft>
              <a:buFont typeface="Arial" panose="020B0604020202020204" pitchFamily="34" charset="0"/>
              <a:buChar char="•"/>
            </a:pPr>
            <a:r>
              <a:rPr lang="en-US">
                <a:latin typeface="Calibri" panose="020F0502020204030204" pitchFamily="34" charset="0"/>
                <a:cs typeface="Calibri" panose="020F0502020204030204" pitchFamily="34" charset="0"/>
              </a:rPr>
              <a:t>You can also contact the parent liaison lead should you prefer or have any whole school concerns or feedback.  </a:t>
            </a:r>
          </a:p>
          <a:p>
            <a:pPr>
              <a:spcAft>
                <a:spcPts val="600"/>
              </a:spcAft>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9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60071-8DFF-43F6-B599-3C6DAC94B44B}"/>
              </a:ext>
            </a:extLst>
          </p:cNvPr>
          <p:cNvSpPr>
            <a:spLocks noGrp="1"/>
          </p:cNvSpPr>
          <p:nvPr>
            <p:ph type="ctrTitle"/>
          </p:nvPr>
        </p:nvSpPr>
        <p:spPr>
          <a:xfrm>
            <a:off x="6286541" y="1241266"/>
            <a:ext cx="2370762" cy="3153753"/>
          </a:xfrm>
        </p:spPr>
        <p:txBody>
          <a:bodyPr vert="horz" lIns="91440" tIns="45720" rIns="91440" bIns="45720" rtlCol="0">
            <a:normAutofit/>
          </a:bodyPr>
          <a:lstStyle/>
          <a:p>
            <a:r>
              <a:rPr lang="en-US" b="0" i="0" kern="1200">
                <a:solidFill>
                  <a:srgbClr val="EBEBEB"/>
                </a:solidFill>
                <a:latin typeface="Calibri" panose="020F0502020204030204" pitchFamily="34" charset="0"/>
                <a:cs typeface="Calibri" panose="020F0502020204030204" pitchFamily="34" charset="0"/>
              </a:rPr>
              <a:t>Valley Values </a:t>
            </a:r>
          </a:p>
        </p:txBody>
      </p:sp>
      <p:grpSp>
        <p:nvGrpSpPr>
          <p:cNvPr id="33" name="Group 32">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34" name="Rectangle 33">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6"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4">
            <a:extLst>
              <a:ext uri="{FF2B5EF4-FFF2-40B4-BE49-F238E27FC236}">
                <a16:creationId xmlns:a16="http://schemas.microsoft.com/office/drawing/2014/main" id="{B2ADB65B-5CE7-5BC9-E12B-1463135EBDE8}"/>
              </a:ext>
            </a:extLst>
          </p:cNvPr>
          <p:cNvPicPr>
            <a:picLocks noChangeAspect="1"/>
          </p:cNvPicPr>
          <p:nvPr/>
        </p:nvPicPr>
        <p:blipFill>
          <a:blip r:embed="rId3"/>
          <a:stretch>
            <a:fillRect/>
          </a:stretch>
        </p:blipFill>
        <p:spPr>
          <a:xfrm>
            <a:off x="443168" y="500613"/>
            <a:ext cx="5686263" cy="5960683"/>
          </a:xfrm>
          <a:prstGeom prst="rect">
            <a:avLst/>
          </a:prstGeom>
        </p:spPr>
      </p:pic>
    </p:spTree>
    <p:extLst>
      <p:ext uri="{BB962C8B-B14F-4D97-AF65-F5344CB8AC3E}">
        <p14:creationId xmlns:p14="http://schemas.microsoft.com/office/powerpoint/2010/main" val="137932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60071-8DFF-43F6-B599-3C6DAC94B44B}"/>
              </a:ext>
            </a:extLst>
          </p:cNvPr>
          <p:cNvSpPr>
            <a:spLocks noGrp="1"/>
          </p:cNvSpPr>
          <p:nvPr>
            <p:ph type="ctrTitle"/>
          </p:nvPr>
        </p:nvSpPr>
        <p:spPr>
          <a:xfrm>
            <a:off x="6286541" y="1241266"/>
            <a:ext cx="2370762" cy="3153753"/>
          </a:xfrm>
        </p:spPr>
        <p:txBody>
          <a:bodyPr vert="horz" lIns="91440" tIns="45720" rIns="91440" bIns="45720" rtlCol="0">
            <a:normAutofit/>
          </a:bodyPr>
          <a:lstStyle/>
          <a:p>
            <a:r>
              <a:rPr lang="en-US" sz="5400" b="0" i="0" kern="1200">
                <a:solidFill>
                  <a:srgbClr val="EBEBEB"/>
                </a:solidFill>
                <a:latin typeface="Calibri" panose="020F0502020204030204" pitchFamily="34" charset="0"/>
                <a:cs typeface="Calibri" panose="020F0502020204030204" pitchFamily="34" charset="0"/>
              </a:rPr>
              <a:t>Valley </a:t>
            </a:r>
            <a:r>
              <a:rPr lang="en-US" sz="5400">
                <a:solidFill>
                  <a:srgbClr val="EBEBEB"/>
                </a:solidFill>
                <a:latin typeface="Calibri" panose="020F0502020204030204" pitchFamily="34" charset="0"/>
                <a:cs typeface="Calibri" panose="020F0502020204030204" pitchFamily="34" charset="0"/>
              </a:rPr>
              <a:t>Life Skills</a:t>
            </a:r>
            <a:r>
              <a:rPr lang="en-US" sz="5400" b="0" i="0" kern="1200">
                <a:solidFill>
                  <a:srgbClr val="EBEBEB"/>
                </a:solidFill>
                <a:latin typeface="Calibri" panose="020F0502020204030204" pitchFamily="34" charset="0"/>
                <a:cs typeface="Calibri" panose="020F0502020204030204" pitchFamily="34" charset="0"/>
              </a:rPr>
              <a:t> </a:t>
            </a:r>
          </a:p>
        </p:txBody>
      </p:sp>
      <p:graphicFrame>
        <p:nvGraphicFramePr>
          <p:cNvPr id="3" name="Table 2"/>
          <p:cNvGraphicFramePr>
            <a:graphicFrameLocks noGrp="1"/>
          </p:cNvGraphicFramePr>
          <p:nvPr/>
        </p:nvGraphicFramePr>
        <p:xfrm>
          <a:off x="62397" y="509664"/>
          <a:ext cx="6140695" cy="5831174"/>
        </p:xfrm>
        <a:graphic>
          <a:graphicData uri="http://schemas.openxmlformats.org/drawingml/2006/table">
            <a:tbl>
              <a:tblPr firstRow="1" firstCol="1" bandRow="1">
                <a:tableStyleId>{5C22544A-7EE6-4342-B048-85BDC9FD1C3A}</a:tableStyleId>
              </a:tblPr>
              <a:tblGrid>
                <a:gridCol w="876955">
                  <a:extLst>
                    <a:ext uri="{9D8B030D-6E8A-4147-A177-3AD203B41FA5}">
                      <a16:colId xmlns:a16="http://schemas.microsoft.com/office/drawing/2014/main" val="2354260452"/>
                    </a:ext>
                  </a:extLst>
                </a:gridCol>
                <a:gridCol w="877290">
                  <a:extLst>
                    <a:ext uri="{9D8B030D-6E8A-4147-A177-3AD203B41FA5}">
                      <a16:colId xmlns:a16="http://schemas.microsoft.com/office/drawing/2014/main" val="356395914"/>
                    </a:ext>
                  </a:extLst>
                </a:gridCol>
                <a:gridCol w="877290">
                  <a:extLst>
                    <a:ext uri="{9D8B030D-6E8A-4147-A177-3AD203B41FA5}">
                      <a16:colId xmlns:a16="http://schemas.microsoft.com/office/drawing/2014/main" val="3152501605"/>
                    </a:ext>
                  </a:extLst>
                </a:gridCol>
                <a:gridCol w="877290">
                  <a:extLst>
                    <a:ext uri="{9D8B030D-6E8A-4147-A177-3AD203B41FA5}">
                      <a16:colId xmlns:a16="http://schemas.microsoft.com/office/drawing/2014/main" val="2428749371"/>
                    </a:ext>
                  </a:extLst>
                </a:gridCol>
                <a:gridCol w="877290">
                  <a:extLst>
                    <a:ext uri="{9D8B030D-6E8A-4147-A177-3AD203B41FA5}">
                      <a16:colId xmlns:a16="http://schemas.microsoft.com/office/drawing/2014/main" val="1249550794"/>
                    </a:ext>
                  </a:extLst>
                </a:gridCol>
                <a:gridCol w="877290">
                  <a:extLst>
                    <a:ext uri="{9D8B030D-6E8A-4147-A177-3AD203B41FA5}">
                      <a16:colId xmlns:a16="http://schemas.microsoft.com/office/drawing/2014/main" val="196780810"/>
                    </a:ext>
                  </a:extLst>
                </a:gridCol>
                <a:gridCol w="877290">
                  <a:extLst>
                    <a:ext uri="{9D8B030D-6E8A-4147-A177-3AD203B41FA5}">
                      <a16:colId xmlns:a16="http://schemas.microsoft.com/office/drawing/2014/main" val="3795258625"/>
                    </a:ext>
                  </a:extLst>
                </a:gridCol>
              </a:tblGrid>
              <a:tr h="189218">
                <a:tc gridSpan="7">
                  <a:txBody>
                    <a:bodyPr/>
                    <a:lstStyle/>
                    <a:p>
                      <a:pPr>
                        <a:lnSpc>
                          <a:spcPct val="107000"/>
                        </a:lnSpc>
                        <a:spcAft>
                          <a:spcPts val="0"/>
                        </a:spcAft>
                      </a:pPr>
                      <a:r>
                        <a:rPr lang="en-GB" sz="1000">
                          <a:effectLst/>
                        </a:rPr>
                        <a:t>Valley Primary School.                                 Life Skills Challenges.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2535533"/>
                  </a:ext>
                </a:extLst>
              </a:tr>
              <a:tr h="40541">
                <a:tc gridSpan="7">
                  <a:txBody>
                    <a:bodyPr/>
                    <a:lstStyle/>
                    <a:p>
                      <a:pPr>
                        <a:lnSpc>
                          <a:spcPct val="107000"/>
                        </a:lnSpc>
                        <a:spcAft>
                          <a:spcPts val="0"/>
                        </a:spcAft>
                      </a:pPr>
                      <a:r>
                        <a:rPr lang="en-GB" sz="2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78354502"/>
                  </a:ext>
                </a:extLst>
              </a:tr>
              <a:tr h="605382">
                <a:tc rowSpan="2">
                  <a:txBody>
                    <a:bodyPr/>
                    <a:lstStyle/>
                    <a:p>
                      <a:pPr>
                        <a:lnSpc>
                          <a:spcPct val="107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MENTAL HEALTH MANAGEMENT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PHYSICAL HEALTH MANAGEMENT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TIME MANAGEMENT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DECISION </a:t>
                      </a:r>
                      <a:endParaRPr lang="en-GB" sz="600">
                        <a:effectLst/>
                      </a:endParaRPr>
                    </a:p>
                    <a:p>
                      <a:pPr algn="ctr">
                        <a:lnSpc>
                          <a:spcPct val="107000"/>
                        </a:lnSpc>
                        <a:spcAft>
                          <a:spcPts val="0"/>
                        </a:spcAft>
                      </a:pPr>
                      <a:r>
                        <a:rPr lang="en-GB" sz="800">
                          <a:effectLst/>
                        </a:rPr>
                        <a:t>MAKING </a:t>
                      </a:r>
                      <a:endParaRPr lang="en-GB" sz="600">
                        <a:effectLst/>
                      </a:endParaRPr>
                    </a:p>
                    <a:p>
                      <a:pPr algn="ctr">
                        <a:lnSpc>
                          <a:spcPct val="107000"/>
                        </a:lnSpc>
                        <a:spcAft>
                          <a:spcPts val="0"/>
                        </a:spcAft>
                      </a:pPr>
                      <a:r>
                        <a:rPr lang="en-GB" sz="800">
                          <a:effectLst/>
                        </a:rPr>
                        <a:t>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HOME MANAGEMENT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INTERPERSONAL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3117961364"/>
                  </a:ext>
                </a:extLst>
              </a:tr>
              <a:tr h="1476100">
                <a:tc vMerge="1">
                  <a:txBody>
                    <a:bodyPr/>
                    <a:lstStyle/>
                    <a:p>
                      <a:endParaRPr lang="en-GB"/>
                    </a:p>
                  </a:txBody>
                  <a:tcPr/>
                </a:tc>
                <a:tc>
                  <a:txBody>
                    <a:bodyPr/>
                    <a:lstStyle/>
                    <a:p>
                      <a:pPr>
                        <a:lnSpc>
                          <a:spcPct val="107000"/>
                        </a:lnSpc>
                        <a:spcAft>
                          <a:spcPts val="0"/>
                        </a:spcAft>
                      </a:pPr>
                      <a:r>
                        <a:rPr lang="en-GB" sz="600">
                          <a:effectLst/>
                        </a:rPr>
                        <a:t>We have feelings and thoughts about ourselves and the world around us. </a:t>
                      </a:r>
                    </a:p>
                    <a:p>
                      <a:pPr>
                        <a:lnSpc>
                          <a:spcPct val="107000"/>
                        </a:lnSpc>
                        <a:spcAft>
                          <a:spcPts val="0"/>
                        </a:spcAft>
                      </a:pPr>
                      <a:r>
                        <a:rPr lang="en-GB" sz="600">
                          <a:effectLst/>
                        </a:rPr>
                        <a:t>These can affect how we cope with life’s challenges and stresses.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promote growth in confidence and awareness of control. </a:t>
                      </a:r>
                    </a:p>
                    <a:p>
                      <a:pPr>
                        <a:lnSpc>
                          <a:spcPct val="107000"/>
                        </a:lnSpc>
                        <a:spcAft>
                          <a:spcPts val="0"/>
                        </a:spcAft>
                      </a:pPr>
                      <a:r>
                        <a:rPr lang="en-GB" sz="600">
                          <a:effectLst/>
                        </a:rPr>
                        <a:t>This supports communication and language using large and small movements and gestures to convey messages to others.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show good time management. </a:t>
                      </a:r>
                    </a:p>
                    <a:p>
                      <a:pPr>
                        <a:lnSpc>
                          <a:spcPct val="107000"/>
                        </a:lnSpc>
                        <a:spcAft>
                          <a:spcPts val="0"/>
                        </a:spcAft>
                      </a:pPr>
                      <a:r>
                        <a:rPr lang="en-GB" sz="600">
                          <a:effectLst/>
                        </a:rPr>
                        <a:t>This process helps us organise and plan how to divide our time between specific activities. </a:t>
                      </a:r>
                    </a:p>
                    <a:p>
                      <a:pPr>
                        <a:lnSpc>
                          <a:spcPct val="107000"/>
                        </a:lnSpc>
                        <a:spcAft>
                          <a:spcPts val="0"/>
                        </a:spcAft>
                      </a:pPr>
                      <a:r>
                        <a:rPr lang="en-GB" sz="600">
                          <a:effectLst/>
                        </a:rPr>
                        <a:t>Good time management enables us to work smarter – not harder – so that we get more done in less time.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promote effective decision making. </a:t>
                      </a:r>
                    </a:p>
                    <a:p>
                      <a:pPr>
                        <a:lnSpc>
                          <a:spcPct val="107000"/>
                        </a:lnSpc>
                        <a:spcAft>
                          <a:spcPts val="0"/>
                        </a:spcAft>
                      </a:pPr>
                      <a:r>
                        <a:rPr lang="en-GB" sz="600">
                          <a:effectLst/>
                        </a:rPr>
                        <a:t>This involves choosing between possible solutions to a problem. Decisions can be made through either an intuitive or reasoned process or a combination.</a:t>
                      </a:r>
                    </a:p>
                    <a:p>
                      <a:pPr>
                        <a:lnSpc>
                          <a:spcPct val="107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promote good home management skills. </a:t>
                      </a:r>
                    </a:p>
                    <a:p>
                      <a:pPr>
                        <a:lnSpc>
                          <a:spcPct val="107000"/>
                        </a:lnSpc>
                        <a:spcAft>
                          <a:spcPts val="0"/>
                        </a:spcAft>
                      </a:pPr>
                      <a:r>
                        <a:rPr lang="en-GB" sz="600">
                          <a:effectLst/>
                        </a:rPr>
                        <a:t>This affects how we manage challenges and activities at home.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think of the behaviours and tactics we use to interact with others effectively.</a:t>
                      </a:r>
                    </a:p>
                    <a:p>
                      <a:pPr>
                        <a:lnSpc>
                          <a:spcPct val="107000"/>
                        </a:lnSpc>
                        <a:spcAft>
                          <a:spcPts val="0"/>
                        </a:spcAft>
                      </a:pPr>
                      <a:r>
                        <a:rPr lang="en-GB" sz="600">
                          <a:effectLst/>
                        </a:rPr>
                        <a:t>This involves choosing good behaviour when interacting with others.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3009500116"/>
                  </a:ext>
                </a:extLst>
              </a:tr>
              <a:tr h="454185">
                <a:tc>
                  <a:txBody>
                    <a:bodyPr/>
                    <a:lstStyle/>
                    <a:p>
                      <a:pPr>
                        <a:lnSpc>
                          <a:spcPct val="107000"/>
                        </a:lnSpc>
                        <a:spcAft>
                          <a:spcPts val="0"/>
                        </a:spcAft>
                      </a:pPr>
                      <a:r>
                        <a:rPr lang="en-GB" sz="500">
                          <a:effectLst/>
                        </a:rPr>
                        <a:t>Nurs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tell people if I am feeling sad, happy, angry, glad or excited?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wash my hands and dry them?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focus on one activity until it is finished?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choose between two options?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put my dirty washing in the washing basket?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share when I am taking turns with my friends?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4087949928"/>
                  </a:ext>
                </a:extLst>
              </a:tr>
              <a:tr h="340639">
                <a:tc>
                  <a:txBody>
                    <a:bodyPr/>
                    <a:lstStyle/>
                    <a:p>
                      <a:pPr>
                        <a:lnSpc>
                          <a:spcPct val="107000"/>
                        </a:lnSpc>
                        <a:spcAft>
                          <a:spcPts val="0"/>
                        </a:spcAft>
                      </a:pPr>
                      <a:r>
                        <a:rPr lang="en-GB" sz="500">
                          <a:effectLst/>
                        </a:rPr>
                        <a:t>Rec</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what I am good at?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pick up my rubbish and put it in the bin?</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who to ask for help if I am stuck on a task?</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how to make a decision?</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tidy my 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be a good friend?</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1988175323"/>
                  </a:ext>
                </a:extLst>
              </a:tr>
              <a:tr h="454185">
                <a:tc>
                  <a:txBody>
                    <a:bodyPr/>
                    <a:lstStyle/>
                    <a:p>
                      <a:pPr>
                        <a:lnSpc>
                          <a:spcPct val="107000"/>
                        </a:lnSpc>
                        <a:spcAft>
                          <a:spcPts val="0"/>
                        </a:spcAft>
                      </a:pPr>
                      <a:r>
                        <a:rPr lang="en-GB" sz="500">
                          <a:effectLst/>
                        </a:rPr>
                        <a:t>1</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who to go to if I need help?</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eat 5 portions of fruit and vegetables per day?</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how I am organised?</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who to go to in school or at home to help me with my decision?</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share my toys with a person at home?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work as part of a team?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2229960162"/>
                  </a:ext>
                </a:extLst>
              </a:tr>
              <a:tr h="340639">
                <a:tc>
                  <a:txBody>
                    <a:bodyPr/>
                    <a:lstStyle/>
                    <a:p>
                      <a:pPr>
                        <a:lnSpc>
                          <a:spcPct val="107000"/>
                        </a:lnSpc>
                        <a:spcAft>
                          <a:spcPts val="0"/>
                        </a:spcAft>
                      </a:pPr>
                      <a:r>
                        <a:rPr lang="en-GB" sz="500">
                          <a:effectLst/>
                        </a:rPr>
                        <a:t>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what I am most proud of?</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what a balanced diet is?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be good with my time management?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ask a friend if I am stuck?</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how I can help my parents at home?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the behaviour I should show in class?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2780747249"/>
                  </a:ext>
                </a:extLst>
              </a:tr>
              <a:tr h="454185">
                <a:tc>
                  <a:txBody>
                    <a:bodyPr/>
                    <a:lstStyle/>
                    <a:p>
                      <a:pPr>
                        <a:lnSpc>
                          <a:spcPct val="107000"/>
                        </a:lnSpc>
                        <a:spcAft>
                          <a:spcPts val="0"/>
                        </a:spcAft>
                      </a:pPr>
                      <a:r>
                        <a:rPr lang="en-GB" sz="500">
                          <a:effectLst/>
                        </a:rPr>
                        <a:t>3</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what I enjoy most about being in the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help myself to relax?</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how to improve my time management?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use my mistakes to further develop my decisions?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recycle things which I have finished with at home?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understand the kind gestures I can use to everyone?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3531457528"/>
                  </a:ext>
                </a:extLst>
              </a:tr>
              <a:tr h="567730">
                <a:tc>
                  <a:txBody>
                    <a:bodyPr/>
                    <a:lstStyle/>
                    <a:p>
                      <a:pPr>
                        <a:lnSpc>
                          <a:spcPct val="107000"/>
                        </a:lnSpc>
                        <a:spcAft>
                          <a:spcPts val="0"/>
                        </a:spcAft>
                      </a:pPr>
                      <a:r>
                        <a:rPr lang="en-GB" sz="500">
                          <a:effectLst/>
                        </a:rPr>
                        <a:t>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what I am good at and justify it?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why exercising is important?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the different types of equipment I can use to keep track of time?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have the skills to identify what is going wrong and solve this?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set home targets?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understand why good manners are so important?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2000570686"/>
                  </a:ext>
                </a:extLst>
              </a:tr>
              <a:tr h="454185">
                <a:tc>
                  <a:txBody>
                    <a:bodyPr/>
                    <a:lstStyle/>
                    <a:p>
                      <a:pPr>
                        <a:lnSpc>
                          <a:spcPct val="107000"/>
                        </a:lnSpc>
                        <a:spcAft>
                          <a:spcPts val="0"/>
                        </a:spcAft>
                      </a:pPr>
                      <a:r>
                        <a:rPr lang="en-GB" sz="500">
                          <a:effectLst/>
                        </a:rPr>
                        <a:t>5</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why it is important to be a good role model and friend?</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have a balanced diet?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give an example of when I show good time management?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choose the easiest choice or the quickest choice? Why?</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how I can be a good role model at home?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help others to behave better?</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803148096"/>
                  </a:ext>
                </a:extLst>
              </a:tr>
              <a:tr h="454185">
                <a:tc>
                  <a:txBody>
                    <a:bodyPr/>
                    <a:lstStyle/>
                    <a:p>
                      <a:pPr>
                        <a:lnSpc>
                          <a:spcPct val="107000"/>
                        </a:lnSpc>
                        <a:spcAft>
                          <a:spcPts val="0"/>
                        </a:spcAft>
                      </a:pPr>
                      <a:r>
                        <a:rPr lang="en-GB" sz="500">
                          <a:effectLst/>
                        </a:rPr>
                        <a:t>6</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be a positive role model and friend?</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why it is imperative to wash and dry my hands?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understand why good time management is important?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describe a time when I made a great decision fast?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justify which skills are important and why?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challenge myself at school?</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640805857"/>
                  </a:ext>
                </a:extLst>
              </a:tr>
            </a:tbl>
          </a:graphicData>
        </a:graphic>
      </p:graphicFrame>
      <p:pic>
        <p:nvPicPr>
          <p:cNvPr id="2049" name="Picture 1" descr="A picture containing person, objec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25" y="859289"/>
            <a:ext cx="309502" cy="40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s://ukc-powerpoint.officeapps.live.com/pods/GetClipboardImage.ashx?Id=718e71ef-0682-4e41-b14d-b2d226c73cf8&amp;DC=GUK2&amp;pkey=77a3237a-9e74-46bc-b654-3eccf59c255d&amp;wdwaccluster=GU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36" y="103902"/>
            <a:ext cx="9005464" cy="675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36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EYFS Curriculum</a:t>
            </a:r>
          </a:p>
        </p:txBody>
      </p:sp>
      <p:pic>
        <p:nvPicPr>
          <p:cNvPr id="5" name="Picture 4"/>
          <p:cNvPicPr>
            <a:picLocks noChangeAspect="1"/>
          </p:cNvPicPr>
          <p:nvPr/>
        </p:nvPicPr>
        <p:blipFill>
          <a:blip r:embed="rId2"/>
          <a:stretch>
            <a:fillRect/>
          </a:stretch>
        </p:blipFill>
        <p:spPr>
          <a:xfrm>
            <a:off x="791409" y="2135041"/>
            <a:ext cx="3392664" cy="4238049"/>
          </a:xfrm>
          <a:prstGeom prst="rect">
            <a:avLst/>
          </a:prstGeom>
        </p:spPr>
      </p:pic>
      <p:pic>
        <p:nvPicPr>
          <p:cNvPr id="7" name="Picture 6"/>
          <p:cNvPicPr>
            <a:picLocks noChangeAspect="1"/>
          </p:cNvPicPr>
          <p:nvPr/>
        </p:nvPicPr>
        <p:blipFill>
          <a:blip r:embed="rId3"/>
          <a:stretch>
            <a:fillRect/>
          </a:stretch>
        </p:blipFill>
        <p:spPr>
          <a:xfrm>
            <a:off x="4347296" y="2135042"/>
            <a:ext cx="4288704" cy="4308332"/>
          </a:xfrm>
          <a:prstGeom prst="rect">
            <a:avLst/>
          </a:prstGeom>
        </p:spPr>
      </p:pic>
    </p:spTree>
    <p:extLst>
      <p:ext uri="{BB962C8B-B14F-4D97-AF65-F5344CB8AC3E}">
        <p14:creationId xmlns:p14="http://schemas.microsoft.com/office/powerpoint/2010/main" val="98969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Shape 2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30CEF23-D1FC-4159-937E-B29A851CFF1C}"/>
              </a:ext>
            </a:extLst>
          </p:cNvPr>
          <p:cNvSpPr>
            <a:spLocks noGrp="1"/>
          </p:cNvSpPr>
          <p:nvPr>
            <p:ph type="ctrTitle"/>
          </p:nvPr>
        </p:nvSpPr>
        <p:spPr>
          <a:xfrm>
            <a:off x="568036" y="1130603"/>
            <a:ext cx="3071072" cy="4596794"/>
          </a:xfrm>
        </p:spPr>
        <p:txBody>
          <a:bodyPr vert="horz" lIns="91440" tIns="45720" rIns="91440" bIns="45720" rtlCol="0" anchor="ctr">
            <a:normAutofit/>
          </a:bodyPr>
          <a:lstStyle/>
          <a:p>
            <a:r>
              <a:rPr lang="en-US" sz="5400">
                <a:solidFill>
                  <a:srgbClr val="EBEBEB"/>
                </a:solidFill>
                <a:latin typeface="Calibri" panose="020F0502020204030204" pitchFamily="34" charset="0"/>
                <a:cs typeface="Calibri" panose="020F0502020204030204" pitchFamily="34" charset="0"/>
              </a:rPr>
              <a:t>Nursery</a:t>
            </a:r>
            <a:br>
              <a:rPr lang="en-US" sz="5400">
                <a:solidFill>
                  <a:srgbClr val="EBEBEB"/>
                </a:solidFill>
                <a:latin typeface="Calibri" panose="020F0502020204030204" pitchFamily="34" charset="0"/>
                <a:cs typeface="Calibri" panose="020F0502020204030204" pitchFamily="34" charset="0"/>
              </a:rPr>
            </a:br>
            <a:r>
              <a:rPr lang="en-US" sz="5400">
                <a:solidFill>
                  <a:srgbClr val="EBEBEB"/>
                </a:solidFill>
                <a:latin typeface="Calibri" panose="020F0502020204030204" pitchFamily="34" charset="0"/>
                <a:cs typeface="Calibri" panose="020F0502020204030204" pitchFamily="34" charset="0"/>
              </a:rPr>
              <a:t>Team</a:t>
            </a:r>
          </a:p>
        </p:txBody>
      </p:sp>
      <p:sp>
        <p:nvSpPr>
          <p:cNvPr id="5" name="TextBox 4">
            <a:extLst>
              <a:ext uri="{FF2B5EF4-FFF2-40B4-BE49-F238E27FC236}">
                <a16:creationId xmlns:a16="http://schemas.microsoft.com/office/drawing/2014/main" id="{D2EA1ED6-E9D9-4F23-9233-0E6E5F958904}"/>
              </a:ext>
            </a:extLst>
          </p:cNvPr>
          <p:cNvSpPr txBox="1"/>
          <p:nvPr/>
        </p:nvSpPr>
        <p:spPr>
          <a:xfrm>
            <a:off x="3967557" y="437513"/>
            <a:ext cx="4126961" cy="595432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defTabSz="457200">
              <a:spcBef>
                <a:spcPts val="1000"/>
              </a:spcBef>
              <a:spcAft>
                <a:spcPts val="0"/>
              </a:spcAft>
              <a:buClr>
                <a:schemeClr val="accent1"/>
              </a:buClr>
              <a:buSzPct val="80000"/>
              <a:buFont typeface="Wingdings" panose="05000000000000000000" pitchFamily="2" charset="2"/>
              <a:buChar char="Ø"/>
            </a:pPr>
            <a:endParaRPr lang="en-US" sz="1600" u="sng">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endParaRPr lang="en-US" sz="160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err="1">
                <a:solidFill>
                  <a:schemeClr val="tx1">
                    <a:lumMod val="75000"/>
                    <a:lumOff val="25000"/>
                  </a:schemeClr>
                </a:solidFill>
                <a:latin typeface="Calibri" panose="020F0502020204030204" pitchFamily="34" charset="0"/>
                <a:cs typeface="Calibri" panose="020F0502020204030204" pitchFamily="34" charset="0"/>
              </a:rPr>
              <a:t>Mrs</a:t>
            </a:r>
            <a:r>
              <a:rPr lang="en-US" sz="4000">
                <a:solidFill>
                  <a:schemeClr val="tx1">
                    <a:lumMod val="75000"/>
                    <a:lumOff val="25000"/>
                  </a:schemeClr>
                </a:solidFill>
                <a:latin typeface="Calibri" panose="020F0502020204030204" pitchFamily="34" charset="0"/>
                <a:cs typeface="Calibri" panose="020F0502020204030204" pitchFamily="34" charset="0"/>
              </a:rPr>
              <a:t> </a:t>
            </a:r>
            <a:r>
              <a:rPr lang="en-US" sz="4000" err="1">
                <a:solidFill>
                  <a:schemeClr val="tx1">
                    <a:lumMod val="75000"/>
                    <a:lumOff val="25000"/>
                  </a:schemeClr>
                </a:solidFill>
                <a:latin typeface="Calibri" panose="020F0502020204030204" pitchFamily="34" charset="0"/>
                <a:cs typeface="Calibri" panose="020F0502020204030204" pitchFamily="34" charset="0"/>
              </a:rPr>
              <a:t>Churchard</a:t>
            </a:r>
            <a:endParaRPr lang="en-US" sz="400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err="1">
                <a:solidFill>
                  <a:schemeClr val="tx1">
                    <a:lumMod val="75000"/>
                    <a:lumOff val="25000"/>
                  </a:schemeClr>
                </a:solidFill>
                <a:latin typeface="Calibri" panose="020F0502020204030204" pitchFamily="34" charset="0"/>
                <a:cs typeface="Calibri" panose="020F0502020204030204" pitchFamily="34" charset="0"/>
              </a:rPr>
              <a:t>Mrs</a:t>
            </a:r>
            <a:r>
              <a:rPr lang="en-US" sz="4000">
                <a:solidFill>
                  <a:schemeClr val="tx1">
                    <a:lumMod val="75000"/>
                    <a:lumOff val="25000"/>
                  </a:schemeClr>
                </a:solidFill>
                <a:latin typeface="Calibri" panose="020F0502020204030204" pitchFamily="34" charset="0"/>
                <a:cs typeface="Calibri" panose="020F0502020204030204" pitchFamily="34" charset="0"/>
              </a:rPr>
              <a:t> </a:t>
            </a:r>
            <a:r>
              <a:rPr lang="en-US" sz="4000" err="1">
                <a:solidFill>
                  <a:schemeClr val="tx1">
                    <a:lumMod val="75000"/>
                    <a:lumOff val="25000"/>
                  </a:schemeClr>
                </a:solidFill>
                <a:latin typeface="Calibri" panose="020F0502020204030204" pitchFamily="34" charset="0"/>
                <a:cs typeface="Calibri" panose="020F0502020204030204" pitchFamily="34" charset="0"/>
              </a:rPr>
              <a:t>Coldrick</a:t>
            </a:r>
            <a:endParaRPr lang="en-US" sz="4000">
              <a:solidFill>
                <a:schemeClr val="tx1">
                  <a:lumMod val="75000"/>
                  <a:lumOff val="25000"/>
                </a:schemeClr>
              </a:solidFill>
              <a:latin typeface="Calibri" panose="020F0502020204030204" pitchFamily="34" charset="0"/>
              <a:cs typeface="Calibri" panose="020F0502020204030204" pitchFamily="34" charset="0"/>
            </a:endParaRPr>
          </a:p>
          <a:p>
            <a:pPr defTabSz="457200">
              <a:spcBef>
                <a:spcPts val="1000"/>
              </a:spcBef>
              <a:spcAft>
                <a:spcPts val="0"/>
              </a:spcAft>
              <a:buClr>
                <a:schemeClr val="accent1"/>
              </a:buClr>
              <a:buSzPct val="80000"/>
            </a:pPr>
            <a:endParaRPr lang="en-US" sz="400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err="1">
                <a:solidFill>
                  <a:schemeClr val="tx1">
                    <a:lumMod val="75000"/>
                    <a:lumOff val="25000"/>
                  </a:schemeClr>
                </a:solidFill>
                <a:latin typeface="Calibri" panose="020F0502020204030204" pitchFamily="34" charset="0"/>
                <a:cs typeface="Calibri" panose="020F0502020204030204" pitchFamily="34" charset="0"/>
              </a:rPr>
              <a:t>Mrs</a:t>
            </a:r>
            <a:r>
              <a:rPr lang="en-US" sz="4000">
                <a:solidFill>
                  <a:schemeClr val="tx1">
                    <a:lumMod val="75000"/>
                    <a:lumOff val="25000"/>
                  </a:schemeClr>
                </a:solidFill>
                <a:latin typeface="Calibri" panose="020F0502020204030204" pitchFamily="34" charset="0"/>
                <a:cs typeface="Calibri" panose="020F0502020204030204" pitchFamily="34" charset="0"/>
              </a:rPr>
              <a:t> Ashton</a:t>
            </a: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err="1">
                <a:solidFill>
                  <a:schemeClr val="tx1">
                    <a:lumMod val="75000"/>
                    <a:lumOff val="25000"/>
                  </a:schemeClr>
                </a:solidFill>
                <a:latin typeface="Calibri" panose="020F0502020204030204" pitchFamily="34" charset="0"/>
                <a:cs typeface="Calibri" panose="020F0502020204030204" pitchFamily="34" charset="0"/>
              </a:rPr>
              <a:t>Mrs</a:t>
            </a:r>
            <a:r>
              <a:rPr lang="en-US" sz="4000">
                <a:solidFill>
                  <a:schemeClr val="tx1">
                    <a:lumMod val="75000"/>
                    <a:lumOff val="25000"/>
                  </a:schemeClr>
                </a:solidFill>
                <a:latin typeface="Calibri" panose="020F0502020204030204" pitchFamily="34" charset="0"/>
                <a:cs typeface="Calibri" panose="020F0502020204030204" pitchFamily="34" charset="0"/>
              </a:rPr>
              <a:t> Carter </a:t>
            </a:r>
          </a:p>
        </p:txBody>
      </p:sp>
    </p:spTree>
    <p:extLst>
      <p:ext uri="{BB962C8B-B14F-4D97-AF65-F5344CB8AC3E}">
        <p14:creationId xmlns:p14="http://schemas.microsoft.com/office/powerpoint/2010/main" val="272828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637257" y="2493367"/>
            <a:ext cx="2992634" cy="1276056"/>
          </a:xfrm>
        </p:spPr>
        <p:txBody>
          <a:bodyPr anchor="ctr">
            <a:noAutofit/>
          </a:bodyPr>
          <a:lstStyle/>
          <a:p>
            <a:r>
              <a:rPr lang="en-US" sz="5400">
                <a:solidFill>
                  <a:schemeClr val="tx1"/>
                </a:solidFill>
                <a:latin typeface="Calibri" panose="020F0502020204030204" pitchFamily="34" charset="0"/>
                <a:ea typeface="Tahoma" panose="020B0604030504040204" pitchFamily="34" charset="0"/>
                <a:cs typeface="Calibri" panose="020F0502020204030204" pitchFamily="34" charset="0"/>
              </a:rPr>
              <a:t>A Typical Day in Nursery</a:t>
            </a:r>
          </a:p>
        </p:txBody>
      </p:sp>
      <p:sp>
        <p:nvSpPr>
          <p:cNvPr id="8" name="TextBox 7">
            <a:extLst>
              <a:ext uri="{FF2B5EF4-FFF2-40B4-BE49-F238E27FC236}">
                <a16:creationId xmlns:a16="http://schemas.microsoft.com/office/drawing/2014/main" id="{424C5F9D-9770-5D4E-BC6C-3BE2F8B90F3E}"/>
              </a:ext>
            </a:extLst>
          </p:cNvPr>
          <p:cNvSpPr txBox="1"/>
          <p:nvPr/>
        </p:nvSpPr>
        <p:spPr>
          <a:xfrm>
            <a:off x="3890478" y="461825"/>
            <a:ext cx="4936022" cy="6401753"/>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dirty="0">
                <a:solidFill>
                  <a:schemeClr val="bg1"/>
                </a:solidFill>
                <a:latin typeface="Calibri"/>
                <a:cs typeface="Calibri"/>
              </a:rPr>
              <a:t>On arrival, Whittle class order their lunch (please look at the menu on the school website each morning and help your child to decide what they are going to order.)</a:t>
            </a:r>
            <a:endParaRPr lang="en-US" dirty="0">
              <a:solidFill>
                <a:schemeClr val="bg1"/>
              </a:solidFill>
              <a:latin typeface="Calibri"/>
              <a:ea typeface="Calibri"/>
              <a:cs typeface="Calibri"/>
            </a:endParaRPr>
          </a:p>
          <a:p>
            <a:pPr marL="285750" indent="-285750">
              <a:spcAft>
                <a:spcPts val="600"/>
              </a:spcAft>
              <a:buFont typeface="Arial" panose="020B0604020202020204" pitchFamily="34" charset="0"/>
              <a:buChar char="•"/>
            </a:pPr>
            <a:r>
              <a:rPr lang="en-US" dirty="0">
                <a:solidFill>
                  <a:schemeClr val="bg1"/>
                </a:solidFill>
                <a:latin typeface="Calibri"/>
                <a:cs typeface="Calibri"/>
              </a:rPr>
              <a:t>Action songs and nursery rhyme of the week.</a:t>
            </a:r>
            <a:endParaRPr lang="en-US" dirty="0">
              <a:solidFill>
                <a:schemeClr val="bg1"/>
              </a:solidFill>
              <a:latin typeface="Calibri"/>
              <a:ea typeface="Calibri"/>
              <a:cs typeface="Calibri"/>
            </a:endParaRPr>
          </a:p>
          <a:p>
            <a:pPr marL="285750" indent="-285750">
              <a:spcAft>
                <a:spcPts val="600"/>
              </a:spcAft>
              <a:buFont typeface="Arial" panose="020B0604020202020204" pitchFamily="34" charset="0"/>
              <a:buChar char="•"/>
            </a:pPr>
            <a:r>
              <a:rPr lang="en-US" dirty="0">
                <a:solidFill>
                  <a:schemeClr val="bg1"/>
                </a:solidFill>
                <a:latin typeface="Calibri"/>
                <a:cs typeface="Calibri"/>
              </a:rPr>
              <a:t>Carpet session – Phonics, Power of Reading or </a:t>
            </a:r>
            <a:r>
              <a:rPr lang="en-US" dirty="0" err="1">
                <a:solidFill>
                  <a:schemeClr val="bg1"/>
                </a:solidFill>
                <a:latin typeface="Calibri"/>
                <a:cs typeface="Calibri"/>
              </a:rPr>
              <a:t>Maths</a:t>
            </a:r>
            <a:r>
              <a:rPr lang="en-US" dirty="0">
                <a:solidFill>
                  <a:schemeClr val="bg1"/>
                </a:solidFill>
                <a:latin typeface="Calibri"/>
                <a:cs typeface="Calibri"/>
              </a:rPr>
              <a:t>.</a:t>
            </a:r>
          </a:p>
          <a:p>
            <a:pPr marL="285750" indent="-285750">
              <a:spcAft>
                <a:spcPts val="600"/>
              </a:spcAft>
              <a:buFont typeface="Arial" panose="020B0604020202020204" pitchFamily="34" charset="0"/>
              <a:buChar char="•"/>
            </a:pPr>
            <a:r>
              <a:rPr lang="en-US" dirty="0">
                <a:solidFill>
                  <a:schemeClr val="bg1"/>
                </a:solidFill>
                <a:latin typeface="Calibri"/>
                <a:cs typeface="Calibri"/>
              </a:rPr>
              <a:t>Free flow session – children can move between both rooms and outside. </a:t>
            </a: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a:cs typeface="Calibri"/>
              </a:rPr>
              <a:t>Carpet session – PSED, Music, Story or Topic.</a:t>
            </a:r>
            <a:endParaRPr lang="en-US" dirty="0">
              <a:solidFill>
                <a:schemeClr val="bg1"/>
              </a:solidFill>
              <a:latin typeface="Calibri"/>
              <a:ea typeface="Calibri"/>
              <a:cs typeface="Calibri"/>
            </a:endParaRPr>
          </a:p>
          <a:p>
            <a:pPr marL="285750" indent="-285750">
              <a:spcAft>
                <a:spcPts val="600"/>
              </a:spcAft>
              <a:buFont typeface="Arial" panose="020B0604020202020204" pitchFamily="34" charset="0"/>
              <a:buChar char="•"/>
            </a:pPr>
            <a:r>
              <a:rPr lang="en-US" dirty="0">
                <a:solidFill>
                  <a:schemeClr val="bg1"/>
                </a:solidFill>
                <a:latin typeface="Calibri"/>
                <a:cs typeface="Calibri"/>
              </a:rPr>
              <a:t>15 hour (Starley) children go home and 30 hour (Whittle) children go to lunch.</a:t>
            </a: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a:cs typeface="Calibri"/>
              </a:rPr>
              <a:t>Carpet session followed by free flow with focused extra learning opportunities.</a:t>
            </a:r>
            <a:endParaRPr lang="en-US" dirty="0">
              <a:solidFill>
                <a:schemeClr val="bg1"/>
              </a:solidFill>
              <a:latin typeface="Calibri"/>
              <a:ea typeface="Calibri"/>
              <a:cs typeface="Calibri"/>
            </a:endParaRPr>
          </a:p>
          <a:p>
            <a:pPr marL="285750" indent="-285750">
              <a:spcAft>
                <a:spcPts val="600"/>
              </a:spcAft>
              <a:buFont typeface="Arial" panose="020B0604020202020204" pitchFamily="34" charset="0"/>
              <a:buChar char="•"/>
            </a:pPr>
            <a:r>
              <a:rPr lang="en-US" dirty="0">
                <a:solidFill>
                  <a:schemeClr val="bg1"/>
                </a:solidFill>
                <a:latin typeface="Calibri"/>
                <a:cs typeface="Calibri"/>
              </a:rPr>
              <a:t>Eventually, we will move to rolling snack, children will be able to access the snack table during free flow sessions throughout the day.</a:t>
            </a:r>
            <a:endParaRPr lang="en-US" dirty="0">
              <a:solidFill>
                <a:schemeClr val="bg1"/>
              </a:solidFill>
              <a:latin typeface="Calibri"/>
              <a:ea typeface="Calibri"/>
              <a:cs typeface="Calibri"/>
            </a:endParaRPr>
          </a:p>
          <a:p>
            <a:pPr marL="285750" indent="-285750">
              <a:spcAft>
                <a:spcPts val="600"/>
              </a:spcAft>
              <a:buFont typeface="Arial" panose="020B0604020202020204" pitchFamily="34" charset="0"/>
              <a:buChar char="•"/>
            </a:pPr>
            <a:r>
              <a:rPr lang="en-US" dirty="0">
                <a:solidFill>
                  <a:schemeClr val="bg1"/>
                </a:solidFill>
                <a:latin typeface="Calibri"/>
                <a:cs typeface="Calibri"/>
              </a:rPr>
              <a:t>Story time before home time.</a:t>
            </a:r>
          </a:p>
          <a:p>
            <a:pPr marL="285750" indent="-285750">
              <a:spcAft>
                <a:spcPts val="60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754956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441324"/>
          </a:xfrm>
        </p:spPr>
        <p:txBody>
          <a:bodyPr anchor="ctr">
            <a:noAutofit/>
          </a:bodyPr>
          <a:lstStyle/>
          <a:p>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Personal, Social &amp; Emotional Development </a:t>
            </a:r>
            <a:b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a:solidFill>
                  <a:schemeClr val="tx1"/>
                </a:solidFill>
                <a:latin typeface="Calibri" panose="020F0502020204030204" pitchFamily="34" charset="0"/>
                <a:ea typeface="Tahoma" panose="020B0604030504040204" pitchFamily="34" charset="0"/>
                <a:cs typeface="Calibri" panose="020F0502020204030204" pitchFamily="34" charset="0"/>
              </a:rPr>
              <a:t>(P.S.E.D)</a:t>
            </a:r>
          </a:p>
        </p:txBody>
      </p:sp>
      <p:sp>
        <p:nvSpPr>
          <p:cNvPr id="8" name="TextBox 7">
            <a:extLst>
              <a:ext uri="{FF2B5EF4-FFF2-40B4-BE49-F238E27FC236}">
                <a16:creationId xmlns:a16="http://schemas.microsoft.com/office/drawing/2014/main" id="{424C5F9D-9770-5D4E-BC6C-3BE2F8B90F3E}"/>
              </a:ext>
            </a:extLst>
          </p:cNvPr>
          <p:cNvSpPr txBox="1"/>
          <p:nvPr/>
        </p:nvSpPr>
        <p:spPr>
          <a:xfrm>
            <a:off x="3890478" y="877466"/>
            <a:ext cx="4936022" cy="5262979"/>
          </a:xfrm>
          <a:prstGeom prst="rect">
            <a:avLst/>
          </a:prstGeom>
          <a:noFill/>
        </p:spPr>
        <p:txBody>
          <a:bodyPr wrap="square" lIns="91440" tIns="45720" rIns="91440" bIns="45720" rtlCol="0" anchor="t">
            <a:spAutoFit/>
          </a:bodyPr>
          <a:lstStyle/>
          <a:p>
            <a:pPr>
              <a:spcAft>
                <a:spcPts val="600"/>
              </a:spcAft>
            </a:pPr>
            <a:r>
              <a:rPr lang="en-US" dirty="0">
                <a:solidFill>
                  <a:schemeClr val="bg1"/>
                </a:solidFill>
                <a:latin typeface="Calibri"/>
                <a:cs typeface="Calibri"/>
              </a:rPr>
              <a:t>The EYFS curriculum has three main Prime areas – PSED, Communication &amp; Language and Physical Development. </a:t>
            </a:r>
            <a:endParaRPr lang="en-US">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cs typeface="Calibri"/>
              </a:rPr>
              <a:t>In Nursery nearly every activity involves an aspect of PSED. The children will be given a variety of opportunities to play with their peers to develop relationships. They will be encouraged to take turns and share the resources.</a:t>
            </a: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a:cs typeface="Calibri"/>
              </a:rPr>
              <a:t>The children will be shown how to select their own resources and take responsibility to carry out tasks. They will be encouraged to have a go on their own but also develop the skills to know when to ask for help.</a:t>
            </a:r>
          </a:p>
          <a:p>
            <a:pPr>
              <a:spcAft>
                <a:spcPts val="600"/>
              </a:spcAft>
            </a:pPr>
            <a:endParaRPr lang="en-US">
              <a:solidFill>
                <a:schemeClr val="bg1"/>
              </a:solidFill>
              <a:latin typeface="Calibri" panose="020F0502020204030204" pitchFamily="34" charset="0"/>
              <a:cs typeface="Calibri" panose="020F0502020204030204" pitchFamily="34" charset="0"/>
            </a:endParaRPr>
          </a:p>
          <a:p>
            <a:pPr>
              <a:spcAft>
                <a:spcPts val="600"/>
              </a:spcAft>
            </a:pPr>
            <a:endParaRPr lang="en-US">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668796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19DC78AEBC41418D573F590B252E20" ma:contentTypeVersion="18" ma:contentTypeDescription="Create a new document." ma:contentTypeScope="" ma:versionID="358ba1b4fc436f81e13046a5de2b966b">
  <xsd:schema xmlns:xsd="http://www.w3.org/2001/XMLSchema" xmlns:xs="http://www.w3.org/2001/XMLSchema" xmlns:p="http://schemas.microsoft.com/office/2006/metadata/properties" xmlns:ns2="8abeb096-2ed2-4b2b-a379-baedaf50a72c" xmlns:ns3="1821949e-1667-46a2-9a21-5d4d82f3fbff" targetNamespace="http://schemas.microsoft.com/office/2006/metadata/properties" ma:root="true" ma:fieldsID="d42b4a90eb20e7255299e5365bfca432" ns2:_="" ns3:_="">
    <xsd:import namespace="8abeb096-2ed2-4b2b-a379-baedaf50a72c"/>
    <xsd:import namespace="1821949e-1667-46a2-9a21-5d4d82f3fb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tjph" minOccurs="0"/>
                <xsd:element ref="ns2:MediaLengthInSeconds" minOccurs="0"/>
                <xsd:element ref="ns2: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eb096-2ed2-4b2b-a379-baedaf50a72c"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8" nillable="true" ma:displayName="MediaServiceDateTaken" ma:hidden="true" ma:internalName="MediaServiceDateTaken" ma:readOnly="true">
      <xsd:simpleType>
        <xsd:restriction base="dms:Text"/>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tjph" ma:index="20" nillable="true" ma:displayName="Person or Group" ma:list="UserInfo" ma:internalName="tjph">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time" ma:index="22" nillable="true" ma:displayName="time" ma:format="DateOnly" ma:internalName="tim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5a340a3-a53d-46cf-bc88-e13b67bce3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21949e-1667-46a2-9a21-5d4d82f3fbff"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a234599-6976-4299-9b6a-9e6632399fe4}" ma:internalName="TaxCatchAll" ma:showField="CatchAllData" ma:web="1821949e-1667-46a2-9a21-5d4d82f3fb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821949e-1667-46a2-9a21-5d4d82f3fbff">
      <UserInfo>
        <DisplayName>Kirsty Wilton</DisplayName>
        <AccountId>42</AccountId>
        <AccountType/>
      </UserInfo>
      <UserInfo>
        <DisplayName>Susan Milewski</DisplayName>
        <AccountId>110</AccountId>
        <AccountType/>
      </UserInfo>
      <UserInfo>
        <DisplayName>Victoria Coldrick</DisplayName>
        <AccountId>22</AccountId>
        <AccountType/>
      </UserInfo>
      <UserInfo>
        <DisplayName>Gemma Churchard</DisplayName>
        <AccountId>130</AccountId>
        <AccountType/>
      </UserInfo>
      <UserInfo>
        <DisplayName>Katie Byron</DisplayName>
        <AccountId>32</AccountId>
        <AccountType/>
      </UserInfo>
      <UserInfo>
        <DisplayName>Jennifer Collett</DisplayName>
        <AccountId>715</AccountId>
        <AccountType/>
      </UserInfo>
    </SharedWithUsers>
    <tjph xmlns="8abeb096-2ed2-4b2b-a379-baedaf50a72c">
      <UserInfo>
        <DisplayName/>
        <AccountId xsi:nil="true"/>
        <AccountType/>
      </UserInfo>
    </tjph>
    <TaxCatchAll xmlns="1821949e-1667-46a2-9a21-5d4d82f3fbff" xsi:nil="true"/>
    <time xmlns="8abeb096-2ed2-4b2b-a379-baedaf50a72c" xsi:nil="true"/>
    <lcf76f155ced4ddcb4097134ff3c332f xmlns="8abeb096-2ed2-4b2b-a379-baedaf50a72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673EB7-3B88-4309-AFAB-43D8902754CC}">
  <ds:schemaRefs>
    <ds:schemaRef ds:uri="1821949e-1667-46a2-9a21-5d4d82f3fbff"/>
    <ds:schemaRef ds:uri="8abeb096-2ed2-4b2b-a379-baedaf50a7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3D1514-11A0-4D3E-A5E9-55F7E95B277B}">
  <ds:schemaRefs>
    <ds:schemaRef ds:uri="1821949e-1667-46a2-9a21-5d4d82f3fbff"/>
    <ds:schemaRef ds:uri="8abeb096-2ed2-4b2b-a379-baedaf50a7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D64E514-B2DB-4E11-AB73-93EC9C5074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11</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 Boardroom</vt:lpstr>
      <vt:lpstr>PowerPoint Presentation</vt:lpstr>
      <vt:lpstr>PowerPoint Presentation</vt:lpstr>
      <vt:lpstr>Valley Values </vt:lpstr>
      <vt:lpstr>Valley Life Skills </vt:lpstr>
      <vt:lpstr>PowerPoint Presentation</vt:lpstr>
      <vt:lpstr>The EYFS Curriculum</vt:lpstr>
      <vt:lpstr>Nursery Team</vt:lpstr>
      <vt:lpstr>A Typical Day in Nursery</vt:lpstr>
      <vt:lpstr>Personal, Social &amp; Emotional Development  (P.S.E.D)</vt:lpstr>
      <vt:lpstr>Communication &amp; Language </vt:lpstr>
      <vt:lpstr>Physical Development </vt:lpstr>
      <vt:lpstr>Literacy   </vt:lpstr>
      <vt:lpstr>Literacy: Phonics   </vt:lpstr>
      <vt:lpstr>Mathematical Development</vt:lpstr>
      <vt:lpstr>Nursery Curriculum Themes </vt:lpstr>
      <vt:lpstr>PowerPoint Presentation</vt:lpstr>
      <vt:lpstr>PowerPoint Presentation</vt:lpstr>
      <vt:lpstr>PowerPoint Presentation</vt:lpstr>
      <vt:lpstr>PowerPoint Presentation</vt:lpstr>
      <vt:lpstr>PowerPoint Presentation</vt:lpstr>
      <vt:lpstr>Reception Team</vt:lpstr>
      <vt:lpstr>A few ways you can help your child succeed at school</vt:lpstr>
      <vt:lpstr>Alternative things to ask your child instead of ‘How was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Wilton</dc:creator>
  <cp:revision>91</cp:revision>
  <dcterms:created xsi:type="dcterms:W3CDTF">2020-09-09T18:39:47Z</dcterms:created>
  <dcterms:modified xsi:type="dcterms:W3CDTF">2022-09-20T10:50:37Z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0x010100AC19DC78AEBC41418D573F590B252E20</vt:lpwstr>
  </property>
  <property fmtid="{D5CDD505-2E9C-101B-9397-08002B2CF9AE}" pid="3" name="MediaServiceImageTags">
    <vt:lpwstr/>
  </property>
</Properties>
</file>