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y="6858000" cx="9144000"/>
  <p:notesSz cx="6797675" cy="9926625"/>
  <p:embeddedFontLst>
    <p:embeddedFont>
      <p:font typeface="Playwrite GB S"/>
      <p:regular r:id="rId44"/>
      <p:italic r:id="rId45"/>
    </p:embeddedFont>
    <p:embeddedFont>
      <p:font typeface="Tahoma"/>
      <p:regular r:id="rId46"/>
      <p:bold r:id="rId47"/>
    </p:embeddedFont>
    <p:embeddedFont>
      <p:font typeface="Century Gothic"/>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3127">
          <p15:clr>
            <a:srgbClr val="A4A3A4"/>
          </p15:clr>
        </p15:guide>
        <p15:guide id="2" pos="2141">
          <p15:clr>
            <a:srgbClr val="A4A3A4"/>
          </p15:clr>
        </p15:guide>
      </p15:notesGuideLst>
    </p:ext>
    <p:ext uri="GoogleSlidesCustomDataVersion2">
      <go:slidesCustomData xmlns:go="http://customooxmlschemas.google.com/" r:id="rId52" roundtripDataSignature="AMtx7mj5qbKkTjpNjO5tE46QUO/4wZME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3EBC61-FE2D-4F3D-97D2-69CF9FBEDDF6}">
  <a:tblStyle styleId="{553EBC61-FE2D-4F3D-97D2-69CF9FBEDDF6}"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2E6EA"/>
          </a:solidFill>
        </a:fill>
      </a:tcStyle>
    </a:wholeTbl>
    <a:band1H>
      <a:tcTxStyle b="off" i="off"/>
      <a:tcStyle>
        <a:fill>
          <a:solidFill>
            <a:srgbClr val="E4CAD2"/>
          </a:solidFill>
        </a:fill>
      </a:tcStyle>
    </a:band1H>
    <a:band2H>
      <a:tcTxStyle b="off" i="off"/>
    </a:band2H>
    <a:band1V>
      <a:tcTxStyle b="off" i="off"/>
      <a:tcStyle>
        <a:fill>
          <a:solidFill>
            <a:srgbClr val="E4CAD2"/>
          </a:solidFill>
        </a:fill>
      </a:tcStyle>
    </a:band1V>
    <a:band2V>
      <a:tcTxStyle b="off" i="off"/>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78EFC489-FDB0-4B4B-BC81-B5A8BE55C60D}" styleName="Table_1">
    <a:wholeTbl>
      <a:tcTxStyle b="off" i="off">
        <a:font>
          <a:latin typeface="Century Gothic"/>
          <a:ea typeface="Century Gothic"/>
          <a:cs typeface="Century Gothic"/>
        </a:font>
        <a:schemeClr val="dk1"/>
      </a:tcTxStyle>
      <a:tcStyle>
        <a:tcBdr>
          <a:left>
            <a:ln cap="flat" cmpd="sng" w="12700">
              <a:solidFill>
                <a:schemeClr val="accent1"/>
              </a:solidFill>
              <a:prstDash val="solid"/>
              <a:round/>
              <a:headEnd len="sm" w="sm" type="none"/>
              <a:tailEnd len="sm" w="sm" type="none"/>
            </a:ln>
          </a:left>
          <a:right>
            <a:ln cap="flat" cmpd="sng" w="12700">
              <a:solidFill>
                <a:schemeClr val="accent1"/>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12700">
              <a:solidFill>
                <a:schemeClr val="accent1"/>
              </a:solidFill>
              <a:prstDash val="solid"/>
              <a:round/>
              <a:headEnd len="sm" w="sm" type="none"/>
              <a:tailEnd len="sm" w="sm" type="none"/>
            </a:ln>
          </a:insideH>
          <a:insideV>
            <a:ln cap="flat" cmpd="sng" w="12700">
              <a:solidFill>
                <a:schemeClr val="accent1"/>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1">
              <a:alpha val="20000"/>
            </a:schemeClr>
          </a:solidFill>
        </a:fill>
      </a:tcStyle>
    </a:band1H>
    <a:band2H>
      <a:tcTxStyle b="off" i="off"/>
    </a:band2H>
    <a:band1V>
      <a:tcTxStyle b="off" i="off"/>
      <a:tcStyle>
        <a:fill>
          <a:solidFill>
            <a:schemeClr val="accent1">
              <a:alpha val="20000"/>
            </a:schemeClr>
          </a:solidFill>
        </a:fill>
      </a:tcStyle>
    </a:band1V>
    <a:band2V>
      <a:tcTxStyle b="off" i="off"/>
    </a:band2V>
    <a:lastCol>
      <a:tcTxStyle b="on" i="off"/>
    </a:lastCol>
    <a:firstCol>
      <a:tcTxStyle b="on" i="off"/>
    </a:firstCol>
    <a:lastRow>
      <a:tcTxStyle b="on" i="off"/>
      <a:tcStyle>
        <a:tcBdr>
          <a:top>
            <a:ln cap="flat" cmpd="sng" w="50800">
              <a:solidFill>
                <a:schemeClr val="accent1"/>
              </a:solidFill>
              <a:prstDash val="solid"/>
              <a:round/>
              <a:headEnd len="sm" w="sm" type="none"/>
              <a:tailEnd len="sm" w="sm" type="none"/>
            </a:ln>
          </a:top>
        </a:tcBdr>
        <a:fill>
          <a:solidFill>
            <a:srgbClr val="FFFFFF">
              <a:alpha val="0"/>
            </a:srgbClr>
          </a:solidFill>
        </a:fill>
      </a:tcStyle>
    </a:lastRow>
    <a:seCell>
      <a:tcTxStyle b="off" i="off"/>
    </a:seCell>
    <a:swCell>
      <a:tcTxStyle b="off" i="off"/>
    </a:swCell>
    <a:firstRow>
      <a:tcTxStyle b="on" i="off"/>
      <a:tcStyle>
        <a:tcBdr>
          <a:bottom>
            <a:ln cap="flat" cmpd="sng" w="25400">
              <a:solidFill>
                <a:schemeClr val="accent1"/>
              </a:solidFill>
              <a:prstDash val="solid"/>
              <a:round/>
              <a:headEnd len="sm" w="sm" type="none"/>
              <a:tailEnd len="sm" w="sm" type="none"/>
            </a:ln>
          </a:bottom>
        </a:tcBdr>
        <a:fill>
          <a:solidFill>
            <a:srgbClr val="FFFFFF">
              <a:alpha val="0"/>
            </a:srgbClr>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3127" orient="horz"/>
        <p:guide pos="2141"/>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font" Target="fonts/PlaywriteGBS-regular.fntdata"/><Relationship Id="rId43" Type="http://schemas.openxmlformats.org/officeDocument/2006/relationships/slide" Target="slides/slide36.xml"/><Relationship Id="rId46" Type="http://schemas.openxmlformats.org/officeDocument/2006/relationships/font" Target="fonts/Tahoma-regular.fntdata"/><Relationship Id="rId45" Type="http://schemas.openxmlformats.org/officeDocument/2006/relationships/font" Target="fonts/PlaywriteGBS-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CenturyGothic-regular.fntdata"/><Relationship Id="rId47" Type="http://schemas.openxmlformats.org/officeDocument/2006/relationships/font" Target="fonts/Tahoma-bold.fntdata"/><Relationship Id="rId49" Type="http://schemas.openxmlformats.org/officeDocument/2006/relationships/font" Target="fonts/CenturyGothic-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CenturyGothic-boldItalic.fntdata"/><Relationship Id="rId50" Type="http://schemas.openxmlformats.org/officeDocument/2006/relationships/font" Target="fonts/CenturyGothic-italic.fntdata"/><Relationship Id="rId52" Type="http://customschemas.google.com/relationships/presentationmetadata" Target="meta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633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4" name="Google Shape;4;n"/>
          <p:cNvSpPr txBox="1"/>
          <p:nvPr>
            <p:ph idx="10" type="dt"/>
          </p:nvPr>
        </p:nvSpPr>
        <p:spPr>
          <a:xfrm>
            <a:off x="3850443" y="0"/>
            <a:ext cx="2945659" cy="496332"/>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5" name="Google Shape;5;n"/>
          <p:cNvSpPr/>
          <p:nvPr>
            <p:ph idx="3"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3"/>
            <a:ext cx="2945659" cy="496332"/>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8" name="Google Shape;8;n"/>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291" name="Google Shape;291;p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328" name="Google Shape;328;p3: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343" name="Google Shape;343;p4: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David</a:t>
            </a:r>
            <a:endParaRPr/>
          </a:p>
        </p:txBody>
      </p:sp>
      <p:sp>
        <p:nvSpPr>
          <p:cNvPr id="362" name="Google Shape;362;p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p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David</a:t>
            </a:r>
            <a:endParaRPr/>
          </a:p>
        </p:txBody>
      </p:sp>
      <p:sp>
        <p:nvSpPr>
          <p:cNvPr id="373" name="Google Shape;373;p6: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7ba5872375_6_504: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g37ba5872375_6_504: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p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7ba5872375_7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9" name="Google Shape;409;g37ba5872375_7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0" name="Google Shape;420;p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7ba5872375_2_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g37ba5872375_2_7: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7ba5872375_18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g37ba5872375_18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7ba5872375_2_1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g37ba5872375_2_17: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7ba5872375_2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4" name="Google Shape;464;g37ba5872375_2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7ba5872375_2_2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g37ba5872375_2_27: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7ba5872375_22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6" name="Google Shape;486;g37ba5872375_22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7ba5872375_16_1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7" name="Google Shape;497;g37ba5872375_16_11: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7ba5872375_16_23: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g37ba5872375_16_23: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7ba5872375_2_3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1" name="Google Shape;521;g37ba5872375_2_37: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7ba5872375_2_4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2" name="Google Shape;532;g37ba5872375_2_47: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7ba5872375_12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g37ba5872375_12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546" name="Google Shape;546;g37ba5872375_12_0: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7ba5872375_16_29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8" name="Google Shape;558;g37ba5872375_16_291: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7ba5872375_2_5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9" name="Google Shape;569;g37ba5872375_2_59: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7ba5872375_16_34: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g37ba5872375_16_34: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Natasha</a:t>
            </a:r>
            <a:endParaRPr/>
          </a:p>
        </p:txBody>
      </p:sp>
      <p:sp>
        <p:nvSpPr>
          <p:cNvPr id="581" name="Google Shape;581;g37ba5872375_16_34: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7ba5872375_2_69: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g37ba5872375_2_6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Natasha</a:t>
            </a:r>
            <a:endParaRPr/>
          </a:p>
        </p:txBody>
      </p:sp>
      <p:sp>
        <p:nvSpPr>
          <p:cNvPr id="592" name="Google Shape;592;g37ba5872375_2_69: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7ba5872375_6_801: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g37ba5872375_6_80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603" name="Google Shape;603;g37ba5872375_6_801: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7ba5872375_23_6: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g37ba5872375_23_6: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615" name="Google Shape;615;g37ba5872375_23_6: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19: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1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27" name="Google Shape;627;p19: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2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8" name="Google Shape;638;p2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39" name="Google Shape;639;p27: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2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2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51" name="Google Shape;651;p28: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412bb3fe25a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g412bb3fe25a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674" name="Google Shape;674;g412bb3fe25a_0_0: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412bb3fe25a_0_22: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g412bb3fe25a_0_22: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697" name="Google Shape;697;g412bb3fe25a_0_22: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7ba5872375_6_252: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9" name="Google Shape;719;g37ba5872375_6_252: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37ba5872375_6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5" name="Google Shape;725;g37ba5872375_6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2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1" name="Google Shape;731;p2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31"/>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1"/>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1"/>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1"/>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1" name="Shape 31"/>
        <p:cNvGrpSpPr/>
        <p:nvPr/>
      </p:nvGrpSpPr>
      <p:grpSpPr>
        <a:xfrm>
          <a:off x="0" y="0"/>
          <a:ext cx="0" cy="0"/>
          <a:chOff x="0" y="0"/>
          <a:chExt cx="0" cy="0"/>
        </a:xfrm>
      </p:grpSpPr>
      <p:grpSp>
        <p:nvGrpSpPr>
          <p:cNvPr id="32" name="Google Shape;32;p32"/>
          <p:cNvGrpSpPr/>
          <p:nvPr/>
        </p:nvGrpSpPr>
        <p:grpSpPr>
          <a:xfrm>
            <a:off x="-1588" y="0"/>
            <a:ext cx="9145588" cy="6860798"/>
            <a:chOff x="-1588" y="0"/>
            <a:chExt cx="9145588" cy="6860798"/>
          </a:xfrm>
        </p:grpSpPr>
        <p:sp>
          <p:nvSpPr>
            <p:cNvPr id="33" name="Google Shape;33;p32"/>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3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32"/>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32"/>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2"/>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2"/>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32"/>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40" name="Google Shape;40;p32"/>
          <p:cNvSpPr txBox="1"/>
          <p:nvPr>
            <p:ph type="ctrTitle"/>
          </p:nvPr>
        </p:nvSpPr>
        <p:spPr>
          <a:xfrm>
            <a:off x="866440" y="2226503"/>
            <a:ext cx="5917679" cy="2550877"/>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2"/>
          <p:cNvSpPr txBox="1"/>
          <p:nvPr>
            <p:ph idx="1" type="subTitle"/>
          </p:nvPr>
        </p:nvSpPr>
        <p:spPr>
          <a:xfrm>
            <a:off x="866440" y="4777380"/>
            <a:ext cx="5917679"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42" name="Google Shape;42;p32"/>
          <p:cNvSpPr txBox="1"/>
          <p:nvPr>
            <p:ph idx="10" type="dt"/>
          </p:nvPr>
        </p:nvSpPr>
        <p:spPr>
          <a:xfrm rot="5400000">
            <a:off x="7498080" y="1828800"/>
            <a:ext cx="990599" cy="22865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2"/>
          <p:cNvSpPr txBox="1"/>
          <p:nvPr>
            <p:ph idx="11" type="ftr"/>
          </p:nvPr>
        </p:nvSpPr>
        <p:spPr>
          <a:xfrm rot="5400000">
            <a:off x="6236208" y="3264408"/>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2"/>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2"/>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 name="Shape 46"/>
        <p:cNvGrpSpPr/>
        <p:nvPr/>
      </p:nvGrpSpPr>
      <p:grpSpPr>
        <a:xfrm>
          <a:off x="0" y="0"/>
          <a:ext cx="0" cy="0"/>
          <a:chOff x="0" y="0"/>
          <a:chExt cx="0" cy="0"/>
        </a:xfrm>
      </p:grpSpPr>
      <p:sp>
        <p:nvSpPr>
          <p:cNvPr id="47" name="Google Shape;47;p33"/>
          <p:cNvSpPr txBox="1"/>
          <p:nvPr>
            <p:ph type="title"/>
          </p:nvPr>
        </p:nvSpPr>
        <p:spPr>
          <a:xfrm>
            <a:off x="865970" y="927098"/>
            <a:ext cx="6343672"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3"/>
          <p:cNvSpPr txBox="1"/>
          <p:nvPr>
            <p:ph idx="1" type="body"/>
          </p:nvPr>
        </p:nvSpPr>
        <p:spPr>
          <a:xfrm>
            <a:off x="864382" y="2489200"/>
            <a:ext cx="6345260" cy="35306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49" name="Google Shape;49;p33"/>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3"/>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3"/>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36"/>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6"/>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6"/>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6"/>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57" name="Shape 57"/>
        <p:cNvGrpSpPr/>
        <p:nvPr/>
      </p:nvGrpSpPr>
      <p:grpSpPr>
        <a:xfrm>
          <a:off x="0" y="0"/>
          <a:ext cx="0" cy="0"/>
          <a:chOff x="0" y="0"/>
          <a:chExt cx="0" cy="0"/>
        </a:xfrm>
      </p:grpSpPr>
      <p:grpSp>
        <p:nvGrpSpPr>
          <p:cNvPr id="58" name="Google Shape;58;p37"/>
          <p:cNvGrpSpPr/>
          <p:nvPr/>
        </p:nvGrpSpPr>
        <p:grpSpPr>
          <a:xfrm>
            <a:off x="-1588" y="0"/>
            <a:ext cx="9145588" cy="6860798"/>
            <a:chOff x="-1588" y="0"/>
            <a:chExt cx="9145588" cy="6860798"/>
          </a:xfrm>
        </p:grpSpPr>
        <p:sp>
          <p:nvSpPr>
            <p:cNvPr id="59" name="Google Shape;59;p37"/>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7"/>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7"/>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7"/>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7"/>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7"/>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7"/>
            <p:cNvSpPr/>
            <p:nvPr/>
          </p:nvSpPr>
          <p:spPr>
            <a:xfrm>
              <a:off x="5283673" y="402165"/>
              <a:ext cx="3465769"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7"/>
            <p:cNvSpPr/>
            <p:nvPr/>
          </p:nvSpPr>
          <p:spPr>
            <a:xfrm rot="-5400000">
              <a:off x="3105027"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67" name="Google Shape;67;p37"/>
            <p:cNvSpPr/>
            <p:nvPr/>
          </p:nvSpPr>
          <p:spPr>
            <a:xfrm rot="-5912394">
              <a:off x="3320102" y="145837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7"/>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69" name="Google Shape;69;p37"/>
          <p:cNvSpPr txBox="1"/>
          <p:nvPr>
            <p:ph type="title"/>
          </p:nvPr>
        </p:nvSpPr>
        <p:spPr>
          <a:xfrm>
            <a:off x="877534" y="2257588"/>
            <a:ext cx="3090672" cy="30203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b="0"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7"/>
          <p:cNvSpPr txBox="1"/>
          <p:nvPr>
            <p:ph idx="1" type="body"/>
          </p:nvPr>
        </p:nvSpPr>
        <p:spPr>
          <a:xfrm>
            <a:off x="5119261" y="2257588"/>
            <a:ext cx="3082516" cy="3020344"/>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71" name="Google Shape;71;p37"/>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7"/>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7"/>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37"/>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5" name="Shape 75"/>
        <p:cNvGrpSpPr/>
        <p:nvPr/>
      </p:nvGrpSpPr>
      <p:grpSpPr>
        <a:xfrm>
          <a:off x="0" y="0"/>
          <a:ext cx="0" cy="0"/>
          <a:chOff x="0" y="0"/>
          <a:chExt cx="0" cy="0"/>
        </a:xfrm>
      </p:grpSpPr>
      <p:sp>
        <p:nvSpPr>
          <p:cNvPr id="76" name="Google Shape;76;p38"/>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8"/>
          <p:cNvSpPr txBox="1"/>
          <p:nvPr>
            <p:ph idx="1" type="body"/>
          </p:nvPr>
        </p:nvSpPr>
        <p:spPr>
          <a:xfrm>
            <a:off x="866440" y="2489200"/>
            <a:ext cx="3636980" cy="353060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8" name="Google Shape;78;p38"/>
          <p:cNvSpPr txBox="1"/>
          <p:nvPr>
            <p:ph idx="2" type="body"/>
          </p:nvPr>
        </p:nvSpPr>
        <p:spPr>
          <a:xfrm>
            <a:off x="4640581" y="2489203"/>
            <a:ext cx="3636980" cy="35306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9" name="Google Shape;79;p38"/>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8"/>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8"/>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2" name="Shape 82"/>
        <p:cNvGrpSpPr/>
        <p:nvPr/>
      </p:nvGrpSpPr>
      <p:grpSpPr>
        <a:xfrm>
          <a:off x="0" y="0"/>
          <a:ext cx="0" cy="0"/>
          <a:chOff x="0" y="0"/>
          <a:chExt cx="0" cy="0"/>
        </a:xfrm>
      </p:grpSpPr>
      <p:sp>
        <p:nvSpPr>
          <p:cNvPr id="83" name="Google Shape;83;p39"/>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9"/>
          <p:cNvSpPr txBox="1"/>
          <p:nvPr>
            <p:ph idx="1" type="body"/>
          </p:nvPr>
        </p:nvSpPr>
        <p:spPr>
          <a:xfrm>
            <a:off x="869918" y="2489200"/>
            <a:ext cx="3633502" cy="75929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85" name="Google Shape;85;p39"/>
          <p:cNvSpPr txBox="1"/>
          <p:nvPr>
            <p:ph idx="2" type="body"/>
          </p:nvPr>
        </p:nvSpPr>
        <p:spPr>
          <a:xfrm>
            <a:off x="866440" y="3248490"/>
            <a:ext cx="3636980" cy="277131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86" name="Google Shape;86;p39"/>
          <p:cNvSpPr txBox="1"/>
          <p:nvPr>
            <p:ph idx="3" type="body"/>
          </p:nvPr>
        </p:nvSpPr>
        <p:spPr>
          <a:xfrm>
            <a:off x="4640581" y="2489200"/>
            <a:ext cx="3636979" cy="756635"/>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87" name="Google Shape;87;p39"/>
          <p:cNvSpPr txBox="1"/>
          <p:nvPr>
            <p:ph idx="4" type="body"/>
          </p:nvPr>
        </p:nvSpPr>
        <p:spPr>
          <a:xfrm>
            <a:off x="4640581" y="3245835"/>
            <a:ext cx="3636980" cy="277396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88" name="Google Shape;88;p39"/>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39"/>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9"/>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91" name="Shape 91"/>
        <p:cNvGrpSpPr/>
        <p:nvPr/>
      </p:nvGrpSpPr>
      <p:grpSpPr>
        <a:xfrm>
          <a:off x="0" y="0"/>
          <a:ext cx="0" cy="0"/>
          <a:chOff x="0" y="0"/>
          <a:chExt cx="0" cy="0"/>
        </a:xfrm>
      </p:grpSpPr>
      <p:grpSp>
        <p:nvGrpSpPr>
          <p:cNvPr id="92" name="Google Shape;92;p40"/>
          <p:cNvGrpSpPr/>
          <p:nvPr/>
        </p:nvGrpSpPr>
        <p:grpSpPr>
          <a:xfrm>
            <a:off x="-1588" y="0"/>
            <a:ext cx="9145588" cy="6860798"/>
            <a:chOff x="-1588" y="0"/>
            <a:chExt cx="9145588" cy="6860798"/>
          </a:xfrm>
        </p:grpSpPr>
        <p:sp>
          <p:nvSpPr>
            <p:cNvPr id="93" name="Google Shape;93;p40"/>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40"/>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40"/>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40"/>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40"/>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40"/>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40"/>
            <p:cNvSpPr/>
            <p:nvPr/>
          </p:nvSpPr>
          <p:spPr>
            <a:xfrm>
              <a:off x="5283673" y="402165"/>
              <a:ext cx="3465769"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40"/>
            <p:cNvSpPr/>
            <p:nvPr/>
          </p:nvSpPr>
          <p:spPr>
            <a:xfrm rot="-5400000">
              <a:off x="2548536"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01" name="Google Shape;101;p40"/>
            <p:cNvSpPr/>
            <p:nvPr/>
          </p:nvSpPr>
          <p:spPr>
            <a:xfrm rot="-5912394">
              <a:off x="2769747" y="145837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40"/>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03" name="Google Shape;103;p40"/>
          <p:cNvSpPr txBox="1"/>
          <p:nvPr>
            <p:ph type="title"/>
          </p:nvPr>
        </p:nvSpPr>
        <p:spPr>
          <a:xfrm>
            <a:off x="866440" y="1447800"/>
            <a:ext cx="2712590" cy="149558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40"/>
          <p:cNvSpPr txBox="1"/>
          <p:nvPr>
            <p:ph idx="1" type="body"/>
          </p:nvPr>
        </p:nvSpPr>
        <p:spPr>
          <a:xfrm>
            <a:off x="4568927" y="1447800"/>
            <a:ext cx="3632850"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05" name="Google Shape;105;p40"/>
          <p:cNvSpPr txBox="1"/>
          <p:nvPr>
            <p:ph idx="2" type="body"/>
          </p:nvPr>
        </p:nvSpPr>
        <p:spPr>
          <a:xfrm>
            <a:off x="866441" y="3086845"/>
            <a:ext cx="2712589" cy="293370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06" name="Google Shape;106;p40"/>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40"/>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40"/>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40"/>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10" name="Shape 110"/>
        <p:cNvGrpSpPr/>
        <p:nvPr/>
      </p:nvGrpSpPr>
      <p:grpSpPr>
        <a:xfrm>
          <a:off x="0" y="0"/>
          <a:ext cx="0" cy="0"/>
          <a:chOff x="0" y="0"/>
          <a:chExt cx="0" cy="0"/>
        </a:xfrm>
      </p:grpSpPr>
      <p:grpSp>
        <p:nvGrpSpPr>
          <p:cNvPr id="111" name="Google Shape;111;p41"/>
          <p:cNvGrpSpPr/>
          <p:nvPr/>
        </p:nvGrpSpPr>
        <p:grpSpPr>
          <a:xfrm>
            <a:off x="-1588" y="0"/>
            <a:ext cx="9145588" cy="6860798"/>
            <a:chOff x="-1588" y="0"/>
            <a:chExt cx="9145588" cy="6860798"/>
          </a:xfrm>
        </p:grpSpPr>
        <p:sp>
          <p:nvSpPr>
            <p:cNvPr id="112" name="Google Shape;112;p41"/>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41"/>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41"/>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41"/>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41"/>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41"/>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41"/>
            <p:cNvSpPr/>
            <p:nvPr/>
          </p:nvSpPr>
          <p:spPr>
            <a:xfrm>
              <a:off x="5283673" y="402165"/>
              <a:ext cx="3465769"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41"/>
            <p:cNvSpPr/>
            <p:nvPr/>
          </p:nvSpPr>
          <p:spPr>
            <a:xfrm rot="-5400000">
              <a:off x="2852610"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20" name="Google Shape;120;p41"/>
            <p:cNvSpPr/>
            <p:nvPr/>
          </p:nvSpPr>
          <p:spPr>
            <a:xfrm rot="-5912394">
              <a:off x="3074559" y="145837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41"/>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22" name="Google Shape;122;p41"/>
          <p:cNvSpPr txBox="1"/>
          <p:nvPr>
            <p:ph type="title"/>
          </p:nvPr>
        </p:nvSpPr>
        <p:spPr>
          <a:xfrm>
            <a:off x="866440" y="1381390"/>
            <a:ext cx="2987089" cy="157480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41"/>
          <p:cNvSpPr/>
          <p:nvPr>
            <p:ph idx="2" type="pic"/>
          </p:nvPr>
        </p:nvSpPr>
        <p:spPr>
          <a:xfrm>
            <a:off x="4722909" y="1320800"/>
            <a:ext cx="2791102" cy="4216400"/>
          </a:xfrm>
          <a:prstGeom prst="roundRect">
            <a:avLst>
              <a:gd fmla="val 1858" name="adj"/>
            </a:avLst>
          </a:prstGeom>
          <a:noFill/>
          <a:ln>
            <a:noFill/>
          </a:ln>
          <a:effectLst>
            <a:outerShdw blurRad="50800" rotWithShape="0" algn="tl" dir="5400000" dist="50800">
              <a:srgbClr val="000000">
                <a:alpha val="41961"/>
              </a:srgbClr>
            </a:outerShdw>
          </a:effectLst>
        </p:spPr>
      </p:sp>
      <p:sp>
        <p:nvSpPr>
          <p:cNvPr id="124" name="Google Shape;124;p41"/>
          <p:cNvSpPr txBox="1"/>
          <p:nvPr>
            <p:ph idx="1" type="body"/>
          </p:nvPr>
        </p:nvSpPr>
        <p:spPr>
          <a:xfrm>
            <a:off x="866440" y="3086100"/>
            <a:ext cx="2987089" cy="24511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25" name="Google Shape;125;p41"/>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41"/>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41"/>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41"/>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showMasterSp="0">
  <p:cSld name="Panoramic Picture with Caption">
    <p:spTree>
      <p:nvGrpSpPr>
        <p:cNvPr id="129" name="Shape 129"/>
        <p:cNvGrpSpPr/>
        <p:nvPr/>
      </p:nvGrpSpPr>
      <p:grpSpPr>
        <a:xfrm>
          <a:off x="0" y="0"/>
          <a:ext cx="0" cy="0"/>
          <a:chOff x="0" y="0"/>
          <a:chExt cx="0" cy="0"/>
        </a:xfrm>
      </p:grpSpPr>
      <p:grpSp>
        <p:nvGrpSpPr>
          <p:cNvPr id="130" name="Google Shape;130;p42"/>
          <p:cNvGrpSpPr/>
          <p:nvPr/>
        </p:nvGrpSpPr>
        <p:grpSpPr>
          <a:xfrm>
            <a:off x="-1588" y="0"/>
            <a:ext cx="9145588" cy="6860798"/>
            <a:chOff x="-1588" y="0"/>
            <a:chExt cx="9145588" cy="6860798"/>
          </a:xfrm>
        </p:grpSpPr>
        <p:sp>
          <p:nvSpPr>
            <p:cNvPr id="131" name="Google Shape;131;p42"/>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4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42"/>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42"/>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42"/>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42"/>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42"/>
            <p:cNvSpPr/>
            <p:nvPr/>
          </p:nvSpPr>
          <p:spPr>
            <a:xfrm rot="10204164">
              <a:off x="426788" y="4564241"/>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2"/>
            <p:cNvSpPr/>
            <p:nvPr/>
          </p:nvSpPr>
          <p:spPr>
            <a:xfrm>
              <a:off x="421503" y="402165"/>
              <a:ext cx="8327939" cy="314113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42"/>
            <p:cNvSpPr/>
            <p:nvPr/>
          </p:nvSpPr>
          <p:spPr>
            <a:xfrm rot="10800000">
              <a:off x="485023" y="2670079"/>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42"/>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41" name="Google Shape;141;p42"/>
          <p:cNvSpPr txBox="1"/>
          <p:nvPr>
            <p:ph type="title"/>
          </p:nvPr>
        </p:nvSpPr>
        <p:spPr>
          <a:xfrm>
            <a:off x="866441" y="4961454"/>
            <a:ext cx="6422004"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42"/>
          <p:cNvSpPr/>
          <p:nvPr>
            <p:ph idx="2" type="pic"/>
          </p:nvPr>
        </p:nvSpPr>
        <p:spPr>
          <a:xfrm>
            <a:off x="866441" y="685800"/>
            <a:ext cx="6422004" cy="3429000"/>
          </a:xfrm>
          <a:prstGeom prst="roundRect">
            <a:avLst>
              <a:gd fmla="val 1858" name="adj"/>
            </a:avLst>
          </a:prstGeom>
          <a:noFill/>
          <a:ln>
            <a:noFill/>
          </a:ln>
          <a:effectLst>
            <a:outerShdw blurRad="50800" rotWithShape="0" algn="tl" dir="5400000" dist="50800">
              <a:srgbClr val="000000">
                <a:alpha val="41961"/>
              </a:srgbClr>
            </a:outerShdw>
          </a:effectLst>
        </p:spPr>
      </p:sp>
      <p:sp>
        <p:nvSpPr>
          <p:cNvPr id="143" name="Google Shape;143;p42"/>
          <p:cNvSpPr txBox="1"/>
          <p:nvPr>
            <p:ph idx="1" type="body"/>
          </p:nvPr>
        </p:nvSpPr>
        <p:spPr>
          <a:xfrm>
            <a:off x="866440" y="5528192"/>
            <a:ext cx="6422004"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44" name="Google Shape;144;p42"/>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42"/>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42"/>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42"/>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148" name="Shape 148"/>
        <p:cNvGrpSpPr/>
        <p:nvPr/>
      </p:nvGrpSpPr>
      <p:grpSpPr>
        <a:xfrm>
          <a:off x="0" y="0"/>
          <a:ext cx="0" cy="0"/>
          <a:chOff x="0" y="0"/>
          <a:chExt cx="0" cy="0"/>
        </a:xfrm>
      </p:grpSpPr>
      <p:grpSp>
        <p:nvGrpSpPr>
          <p:cNvPr id="149" name="Google Shape;149;p43"/>
          <p:cNvGrpSpPr/>
          <p:nvPr/>
        </p:nvGrpSpPr>
        <p:grpSpPr>
          <a:xfrm>
            <a:off x="-1588" y="0"/>
            <a:ext cx="9145588" cy="6860798"/>
            <a:chOff x="-1588" y="0"/>
            <a:chExt cx="9145588" cy="6860798"/>
          </a:xfrm>
        </p:grpSpPr>
        <p:sp>
          <p:nvSpPr>
            <p:cNvPr id="150" name="Google Shape;150;p43"/>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3"/>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3"/>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43"/>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43"/>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43"/>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43"/>
            <p:cNvSpPr/>
            <p:nvPr/>
          </p:nvSpPr>
          <p:spPr>
            <a:xfrm rot="-589932">
              <a:off x="6359946" y="2780895"/>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43"/>
            <p:cNvSpPr/>
            <p:nvPr/>
          </p:nvSpPr>
          <p:spPr>
            <a:xfrm>
              <a:off x="485023" y="4343399"/>
              <a:ext cx="8182128" cy="211243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43"/>
            <p:cNvSpPr/>
            <p:nvPr/>
          </p:nvSpPr>
          <p:spPr>
            <a:xfrm>
              <a:off x="485023" y="2854646"/>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43"/>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60" name="Google Shape;160;p43"/>
          <p:cNvSpPr txBox="1"/>
          <p:nvPr>
            <p:ph type="title"/>
          </p:nvPr>
        </p:nvSpPr>
        <p:spPr>
          <a:xfrm>
            <a:off x="866440" y="927100"/>
            <a:ext cx="6422005" cy="16927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43"/>
          <p:cNvSpPr txBox="1"/>
          <p:nvPr>
            <p:ph idx="1" type="body"/>
          </p:nvPr>
        </p:nvSpPr>
        <p:spPr>
          <a:xfrm>
            <a:off x="866440" y="3488023"/>
            <a:ext cx="6422005" cy="2536857"/>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62" name="Google Shape;162;p43"/>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43"/>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43"/>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43"/>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166" name="Shape 166"/>
        <p:cNvGrpSpPr/>
        <p:nvPr/>
      </p:nvGrpSpPr>
      <p:grpSpPr>
        <a:xfrm>
          <a:off x="0" y="0"/>
          <a:ext cx="0" cy="0"/>
          <a:chOff x="0" y="0"/>
          <a:chExt cx="0" cy="0"/>
        </a:xfrm>
      </p:grpSpPr>
      <p:grpSp>
        <p:nvGrpSpPr>
          <p:cNvPr id="167" name="Google Shape;167;p44"/>
          <p:cNvGrpSpPr/>
          <p:nvPr/>
        </p:nvGrpSpPr>
        <p:grpSpPr>
          <a:xfrm>
            <a:off x="-1588" y="0"/>
            <a:ext cx="9145588" cy="6860798"/>
            <a:chOff x="-1588" y="0"/>
            <a:chExt cx="9145588" cy="6860798"/>
          </a:xfrm>
        </p:grpSpPr>
        <p:sp>
          <p:nvSpPr>
            <p:cNvPr id="168" name="Google Shape;168;p44"/>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4"/>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44"/>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44"/>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44"/>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44"/>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44"/>
            <p:cNvSpPr/>
            <p:nvPr/>
          </p:nvSpPr>
          <p:spPr>
            <a:xfrm rot="-589932">
              <a:off x="6359946" y="4309201"/>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44"/>
            <p:cNvSpPr/>
            <p:nvPr/>
          </p:nvSpPr>
          <p:spPr>
            <a:xfrm>
              <a:off x="485023" y="4381500"/>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4"/>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77" name="Google Shape;177;p44"/>
          <p:cNvSpPr txBox="1"/>
          <p:nvPr/>
        </p:nvSpPr>
        <p:spPr>
          <a:xfrm>
            <a:off x="647430" y="651690"/>
            <a:ext cx="601591" cy="132343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8000"/>
              <a:buFont typeface="Arial"/>
              <a:buNone/>
            </a:pPr>
            <a:r>
              <a:rPr b="0" i="0" lang="en-GB" sz="80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8" name="Google Shape;178;p44"/>
          <p:cNvSpPr txBox="1"/>
          <p:nvPr/>
        </p:nvSpPr>
        <p:spPr>
          <a:xfrm>
            <a:off x="7069418" y="2900292"/>
            <a:ext cx="619063" cy="132343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8000"/>
              <a:buFont typeface="Arial"/>
              <a:buNone/>
            </a:pPr>
            <a:r>
              <a:rPr b="0" i="0" lang="en-GB" sz="80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9" name="Google Shape;179;p44"/>
          <p:cNvSpPr txBox="1"/>
          <p:nvPr>
            <p:ph type="title"/>
          </p:nvPr>
        </p:nvSpPr>
        <p:spPr>
          <a:xfrm>
            <a:off x="1128060" y="927099"/>
            <a:ext cx="6160385" cy="2882179"/>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44"/>
          <p:cNvSpPr txBox="1"/>
          <p:nvPr>
            <p:ph idx="1" type="body"/>
          </p:nvPr>
        </p:nvSpPr>
        <p:spPr>
          <a:xfrm>
            <a:off x="1387278" y="3809278"/>
            <a:ext cx="5646143" cy="33311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81" name="Google Shape;181;p44"/>
          <p:cNvSpPr txBox="1"/>
          <p:nvPr>
            <p:ph idx="2" type="body"/>
          </p:nvPr>
        </p:nvSpPr>
        <p:spPr>
          <a:xfrm>
            <a:off x="866440" y="5000816"/>
            <a:ext cx="6343673" cy="1010619"/>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82" name="Google Shape;182;p44"/>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44"/>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44"/>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44"/>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186" name="Shape 186"/>
        <p:cNvGrpSpPr/>
        <p:nvPr/>
      </p:nvGrpSpPr>
      <p:grpSpPr>
        <a:xfrm>
          <a:off x="0" y="0"/>
          <a:ext cx="0" cy="0"/>
          <a:chOff x="0" y="0"/>
          <a:chExt cx="0" cy="0"/>
        </a:xfrm>
      </p:grpSpPr>
      <p:grpSp>
        <p:nvGrpSpPr>
          <p:cNvPr id="187" name="Google Shape;187;p45"/>
          <p:cNvGrpSpPr/>
          <p:nvPr/>
        </p:nvGrpSpPr>
        <p:grpSpPr>
          <a:xfrm>
            <a:off x="-1588" y="0"/>
            <a:ext cx="9145588" cy="6860798"/>
            <a:chOff x="-1588" y="0"/>
            <a:chExt cx="9145588" cy="6860798"/>
          </a:xfrm>
        </p:grpSpPr>
        <p:sp>
          <p:nvSpPr>
            <p:cNvPr id="188" name="Google Shape;188;p45"/>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5"/>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45"/>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5"/>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45"/>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5"/>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5"/>
            <p:cNvSpPr/>
            <p:nvPr/>
          </p:nvSpPr>
          <p:spPr>
            <a:xfrm rot="-589932">
              <a:off x="6359946" y="431124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45"/>
            <p:cNvSpPr/>
            <p:nvPr/>
          </p:nvSpPr>
          <p:spPr>
            <a:xfrm>
              <a:off x="485023" y="4381500"/>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45"/>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97" name="Google Shape;197;p45"/>
          <p:cNvSpPr txBox="1"/>
          <p:nvPr>
            <p:ph type="title"/>
          </p:nvPr>
        </p:nvSpPr>
        <p:spPr>
          <a:xfrm>
            <a:off x="866440" y="2057400"/>
            <a:ext cx="6422005" cy="20955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45"/>
          <p:cNvSpPr txBox="1"/>
          <p:nvPr>
            <p:ph idx="1" type="body"/>
          </p:nvPr>
        </p:nvSpPr>
        <p:spPr>
          <a:xfrm>
            <a:off x="866441" y="5024908"/>
            <a:ext cx="6422004" cy="99489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99" name="Google Shape;199;p45"/>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5"/>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45"/>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45"/>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03" name="Shape 203"/>
        <p:cNvGrpSpPr/>
        <p:nvPr/>
      </p:nvGrpSpPr>
      <p:grpSpPr>
        <a:xfrm>
          <a:off x="0" y="0"/>
          <a:ext cx="0" cy="0"/>
          <a:chOff x="0" y="0"/>
          <a:chExt cx="0" cy="0"/>
        </a:xfrm>
      </p:grpSpPr>
      <p:sp>
        <p:nvSpPr>
          <p:cNvPr id="204" name="Google Shape;204;p46"/>
          <p:cNvSpPr txBox="1"/>
          <p:nvPr>
            <p:ph type="title"/>
          </p:nvPr>
        </p:nvSpPr>
        <p:spPr>
          <a:xfrm>
            <a:off x="866440" y="927100"/>
            <a:ext cx="6423593" cy="7098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46"/>
          <p:cNvSpPr txBox="1"/>
          <p:nvPr>
            <p:ph idx="1" type="body"/>
          </p:nvPr>
        </p:nvSpPr>
        <p:spPr>
          <a:xfrm>
            <a:off x="866440" y="2489200"/>
            <a:ext cx="2313432"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6" name="Google Shape;206;p46"/>
          <p:cNvSpPr txBox="1"/>
          <p:nvPr>
            <p:ph idx="2" type="body"/>
          </p:nvPr>
        </p:nvSpPr>
        <p:spPr>
          <a:xfrm>
            <a:off x="866440" y="3147164"/>
            <a:ext cx="2313432" cy="288836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7" name="Google Shape;207;p46"/>
          <p:cNvSpPr txBox="1"/>
          <p:nvPr>
            <p:ph idx="3" type="body"/>
          </p:nvPr>
        </p:nvSpPr>
        <p:spPr>
          <a:xfrm>
            <a:off x="3405614" y="2489200"/>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8" name="Google Shape;208;p46"/>
          <p:cNvSpPr txBox="1"/>
          <p:nvPr>
            <p:ph idx="4" type="body"/>
          </p:nvPr>
        </p:nvSpPr>
        <p:spPr>
          <a:xfrm>
            <a:off x="3408471" y="3147164"/>
            <a:ext cx="2318918" cy="288836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9" name="Google Shape;209;p46"/>
          <p:cNvSpPr txBox="1"/>
          <p:nvPr>
            <p:ph idx="5" type="body"/>
          </p:nvPr>
        </p:nvSpPr>
        <p:spPr>
          <a:xfrm>
            <a:off x="5958642" y="2489200"/>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0" name="Google Shape;210;p46"/>
          <p:cNvSpPr txBox="1"/>
          <p:nvPr>
            <p:ph idx="6" type="body"/>
          </p:nvPr>
        </p:nvSpPr>
        <p:spPr>
          <a:xfrm>
            <a:off x="5960935" y="3147164"/>
            <a:ext cx="2316625" cy="288836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11" name="Google Shape;211;p46"/>
          <p:cNvCxnSpPr/>
          <p:nvPr/>
        </p:nvCxnSpPr>
        <p:spPr>
          <a:xfrm>
            <a:off x="3294530"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2" name="Google Shape;212;p46"/>
          <p:cNvCxnSpPr/>
          <p:nvPr/>
        </p:nvCxnSpPr>
        <p:spPr>
          <a:xfrm>
            <a:off x="5849521"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3" name="Google Shape;213;p46"/>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46"/>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46"/>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16" name="Shape 216"/>
        <p:cNvGrpSpPr/>
        <p:nvPr/>
      </p:nvGrpSpPr>
      <p:grpSpPr>
        <a:xfrm>
          <a:off x="0" y="0"/>
          <a:ext cx="0" cy="0"/>
          <a:chOff x="0" y="0"/>
          <a:chExt cx="0" cy="0"/>
        </a:xfrm>
      </p:grpSpPr>
      <p:sp>
        <p:nvSpPr>
          <p:cNvPr id="217" name="Google Shape;217;p47"/>
          <p:cNvSpPr txBox="1"/>
          <p:nvPr>
            <p:ph type="title"/>
          </p:nvPr>
        </p:nvSpPr>
        <p:spPr>
          <a:xfrm>
            <a:off x="866440" y="927100"/>
            <a:ext cx="6345260" cy="7098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47"/>
          <p:cNvSpPr txBox="1"/>
          <p:nvPr>
            <p:ph idx="1" type="body"/>
          </p:nvPr>
        </p:nvSpPr>
        <p:spPr>
          <a:xfrm>
            <a:off x="866440" y="4179596"/>
            <a:ext cx="2313432"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9" name="Google Shape;219;p47"/>
          <p:cNvSpPr/>
          <p:nvPr>
            <p:ph idx="2" type="pic"/>
          </p:nvPr>
        </p:nvSpPr>
        <p:spPr>
          <a:xfrm>
            <a:off x="1019055" y="2489200"/>
            <a:ext cx="2015144" cy="1447342"/>
          </a:xfrm>
          <a:prstGeom prst="roundRect">
            <a:avLst>
              <a:gd fmla="val 1858" name="adj"/>
            </a:avLst>
          </a:prstGeom>
          <a:noFill/>
          <a:ln>
            <a:noFill/>
          </a:ln>
          <a:effectLst>
            <a:outerShdw blurRad="50800" rotWithShape="0" algn="tl" dir="5400000" dist="50800">
              <a:srgbClr val="000000">
                <a:alpha val="41961"/>
              </a:srgbClr>
            </a:outerShdw>
          </a:effectLst>
        </p:spPr>
      </p:sp>
      <p:sp>
        <p:nvSpPr>
          <p:cNvPr id="220" name="Google Shape;220;p47"/>
          <p:cNvSpPr txBox="1"/>
          <p:nvPr>
            <p:ph idx="3" type="body"/>
          </p:nvPr>
        </p:nvSpPr>
        <p:spPr>
          <a:xfrm>
            <a:off x="866439" y="4837558"/>
            <a:ext cx="2313432" cy="118732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21" name="Google Shape;221;p47"/>
          <p:cNvSpPr txBox="1"/>
          <p:nvPr>
            <p:ph idx="4" type="body"/>
          </p:nvPr>
        </p:nvSpPr>
        <p:spPr>
          <a:xfrm>
            <a:off x="3411125" y="4179595"/>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22" name="Google Shape;222;p47"/>
          <p:cNvSpPr/>
          <p:nvPr>
            <p:ph idx="5" type="pic"/>
          </p:nvPr>
        </p:nvSpPr>
        <p:spPr>
          <a:xfrm>
            <a:off x="3553189" y="2489200"/>
            <a:ext cx="2015144" cy="1447342"/>
          </a:xfrm>
          <a:prstGeom prst="roundRect">
            <a:avLst>
              <a:gd fmla="val 1858" name="adj"/>
            </a:avLst>
          </a:prstGeom>
          <a:noFill/>
          <a:ln>
            <a:noFill/>
          </a:ln>
          <a:effectLst>
            <a:outerShdw blurRad="50800" rotWithShape="0" algn="tl" dir="5400000" dist="50800">
              <a:srgbClr val="000000">
                <a:alpha val="41961"/>
              </a:srgbClr>
            </a:outerShdw>
          </a:effectLst>
        </p:spPr>
      </p:sp>
      <p:sp>
        <p:nvSpPr>
          <p:cNvPr id="223" name="Google Shape;223;p47"/>
          <p:cNvSpPr txBox="1"/>
          <p:nvPr>
            <p:ph idx="6" type="body"/>
          </p:nvPr>
        </p:nvSpPr>
        <p:spPr>
          <a:xfrm>
            <a:off x="3411125" y="4848208"/>
            <a:ext cx="2318918" cy="118732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24" name="Google Shape;224;p47"/>
          <p:cNvSpPr txBox="1"/>
          <p:nvPr>
            <p:ph idx="7" type="body"/>
          </p:nvPr>
        </p:nvSpPr>
        <p:spPr>
          <a:xfrm>
            <a:off x="5958642" y="4179596"/>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25" name="Google Shape;225;p47"/>
          <p:cNvSpPr/>
          <p:nvPr>
            <p:ph idx="8" type="pic"/>
          </p:nvPr>
        </p:nvSpPr>
        <p:spPr>
          <a:xfrm>
            <a:off x="6108641" y="2489200"/>
            <a:ext cx="2015144" cy="1447342"/>
          </a:xfrm>
          <a:prstGeom prst="roundRect">
            <a:avLst>
              <a:gd fmla="val 1858" name="adj"/>
            </a:avLst>
          </a:prstGeom>
          <a:noFill/>
          <a:ln>
            <a:noFill/>
          </a:ln>
          <a:effectLst>
            <a:outerShdw blurRad="50800" rotWithShape="0" algn="tl" dir="5400000" dist="50800">
              <a:srgbClr val="000000">
                <a:alpha val="41961"/>
              </a:srgbClr>
            </a:outerShdw>
          </a:effectLst>
        </p:spPr>
      </p:sp>
      <p:sp>
        <p:nvSpPr>
          <p:cNvPr id="226" name="Google Shape;226;p47"/>
          <p:cNvSpPr txBox="1"/>
          <p:nvPr>
            <p:ph idx="9" type="body"/>
          </p:nvPr>
        </p:nvSpPr>
        <p:spPr>
          <a:xfrm>
            <a:off x="5958642" y="4837558"/>
            <a:ext cx="2318918" cy="118732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27" name="Google Shape;227;p47"/>
          <p:cNvCxnSpPr/>
          <p:nvPr/>
        </p:nvCxnSpPr>
        <p:spPr>
          <a:xfrm>
            <a:off x="3290019"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28" name="Google Shape;228;p47"/>
          <p:cNvCxnSpPr/>
          <p:nvPr/>
        </p:nvCxnSpPr>
        <p:spPr>
          <a:xfrm>
            <a:off x="5849521"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29" name="Google Shape;229;p47"/>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47"/>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47"/>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2" name="Shape 232"/>
        <p:cNvGrpSpPr/>
        <p:nvPr/>
      </p:nvGrpSpPr>
      <p:grpSpPr>
        <a:xfrm>
          <a:off x="0" y="0"/>
          <a:ext cx="0" cy="0"/>
          <a:chOff x="0" y="0"/>
          <a:chExt cx="0" cy="0"/>
        </a:xfrm>
      </p:grpSpPr>
      <p:sp>
        <p:nvSpPr>
          <p:cNvPr id="233" name="Google Shape;233;p48"/>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48"/>
          <p:cNvSpPr txBox="1"/>
          <p:nvPr>
            <p:ph idx="1" type="body"/>
          </p:nvPr>
        </p:nvSpPr>
        <p:spPr>
          <a:xfrm rot="5400000">
            <a:off x="2271712" y="1081870"/>
            <a:ext cx="3530600" cy="634526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35" name="Google Shape;235;p48"/>
          <p:cNvSpPr txBox="1"/>
          <p:nvPr>
            <p:ph idx="10" type="dt"/>
          </p:nvPr>
        </p:nvSpPr>
        <p:spPr>
          <a:xfrm>
            <a:off x="7621301" y="6387910"/>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48"/>
          <p:cNvSpPr txBox="1"/>
          <p:nvPr>
            <p:ph idx="11" type="ftr"/>
          </p:nvPr>
        </p:nvSpPr>
        <p:spPr>
          <a:xfrm>
            <a:off x="516133" y="6387910"/>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48"/>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238" name="Shape 238"/>
        <p:cNvGrpSpPr/>
        <p:nvPr/>
      </p:nvGrpSpPr>
      <p:grpSpPr>
        <a:xfrm>
          <a:off x="0" y="0"/>
          <a:ext cx="0" cy="0"/>
          <a:chOff x="0" y="0"/>
          <a:chExt cx="0" cy="0"/>
        </a:xfrm>
      </p:grpSpPr>
      <p:grpSp>
        <p:nvGrpSpPr>
          <p:cNvPr id="239" name="Google Shape;239;p49"/>
          <p:cNvGrpSpPr/>
          <p:nvPr/>
        </p:nvGrpSpPr>
        <p:grpSpPr>
          <a:xfrm>
            <a:off x="-1588" y="0"/>
            <a:ext cx="9120420" cy="6860798"/>
            <a:chOff x="-1588" y="0"/>
            <a:chExt cx="9120420" cy="6860798"/>
          </a:xfrm>
        </p:grpSpPr>
        <p:sp>
          <p:nvSpPr>
            <p:cNvPr id="240" name="Google Shape;240;p49"/>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49"/>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9"/>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49"/>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9"/>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49"/>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9"/>
            <p:cNvSpPr/>
            <p:nvPr/>
          </p:nvSpPr>
          <p:spPr>
            <a:xfrm rot="4966650">
              <a:off x="4673046" y="5107506"/>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7" name="Google Shape;247;p49"/>
          <p:cNvSpPr/>
          <p:nvPr/>
        </p:nvSpPr>
        <p:spPr>
          <a:xfrm>
            <a:off x="414867" y="402165"/>
            <a:ext cx="46105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9"/>
          <p:cNvSpPr/>
          <p:nvPr/>
        </p:nvSpPr>
        <p:spPr>
          <a:xfrm rot="5400000">
            <a:off x="1299309"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249" name="Google Shape;249;p49"/>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sp>
        <p:nvSpPr>
          <p:cNvPr id="250" name="Google Shape;250;p49"/>
          <p:cNvSpPr txBox="1"/>
          <p:nvPr>
            <p:ph type="title"/>
          </p:nvPr>
        </p:nvSpPr>
        <p:spPr>
          <a:xfrm rot="5400000">
            <a:off x="4445686" y="3177042"/>
            <a:ext cx="4572001" cy="111351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49"/>
          <p:cNvSpPr txBox="1"/>
          <p:nvPr>
            <p:ph idx="1" type="body"/>
          </p:nvPr>
        </p:nvSpPr>
        <p:spPr>
          <a:xfrm rot="5400000">
            <a:off x="789205" y="1525332"/>
            <a:ext cx="4572001" cy="4416936"/>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52" name="Google Shape;252;p49"/>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49"/>
          <p:cNvSpPr txBox="1"/>
          <p:nvPr>
            <p:ph idx="11" type="ftr"/>
          </p:nvPr>
        </p:nvSpPr>
        <p:spPr>
          <a:xfrm>
            <a:off x="538546" y="6365498"/>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4" name="Google Shape;254;p49"/>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49"/>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73" name="Shape 273"/>
        <p:cNvGrpSpPr/>
        <p:nvPr/>
      </p:nvGrpSpPr>
      <p:grpSpPr>
        <a:xfrm>
          <a:off x="0" y="0"/>
          <a:ext cx="0" cy="0"/>
          <a:chOff x="0" y="0"/>
          <a:chExt cx="0" cy="0"/>
        </a:xfrm>
      </p:grpSpPr>
      <p:grpSp>
        <p:nvGrpSpPr>
          <p:cNvPr id="274" name="Google Shape;274;p35"/>
          <p:cNvGrpSpPr/>
          <p:nvPr/>
        </p:nvGrpSpPr>
        <p:grpSpPr>
          <a:xfrm>
            <a:off x="-1588" y="0"/>
            <a:ext cx="9145588" cy="6860798"/>
            <a:chOff x="-1588" y="0"/>
            <a:chExt cx="9145588" cy="6860798"/>
          </a:xfrm>
        </p:grpSpPr>
        <p:sp>
          <p:nvSpPr>
            <p:cNvPr id="275" name="Google Shape;275;p35"/>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35"/>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35"/>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35"/>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35"/>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35"/>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35"/>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82" name="Google Shape;282;p35"/>
          <p:cNvSpPr txBox="1"/>
          <p:nvPr>
            <p:ph type="ctrTitle"/>
          </p:nvPr>
        </p:nvSpPr>
        <p:spPr>
          <a:xfrm>
            <a:off x="866440" y="2226503"/>
            <a:ext cx="5917679" cy="2550877"/>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35"/>
          <p:cNvSpPr txBox="1"/>
          <p:nvPr>
            <p:ph idx="1" type="subTitle"/>
          </p:nvPr>
        </p:nvSpPr>
        <p:spPr>
          <a:xfrm>
            <a:off x="866440" y="4777380"/>
            <a:ext cx="5917679"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chemeClr val="lt1"/>
                </a:solidFill>
              </a:defRPr>
            </a:lvl2pPr>
            <a:lvl3pPr lvl="2" algn="ctr">
              <a:lnSpc>
                <a:spcPct val="100000"/>
              </a:lnSpc>
              <a:spcBef>
                <a:spcPts val="1000"/>
              </a:spcBef>
              <a:spcAft>
                <a:spcPts val="0"/>
              </a:spcAft>
              <a:buSzPts val="1120"/>
              <a:buNone/>
              <a:defRPr>
                <a:solidFill>
                  <a:schemeClr val="lt1"/>
                </a:solidFill>
              </a:defRPr>
            </a:lvl3pPr>
            <a:lvl4pPr lvl="3" algn="ctr">
              <a:lnSpc>
                <a:spcPct val="100000"/>
              </a:lnSpc>
              <a:spcBef>
                <a:spcPts val="1000"/>
              </a:spcBef>
              <a:spcAft>
                <a:spcPts val="0"/>
              </a:spcAft>
              <a:buSzPts val="960"/>
              <a:buNone/>
              <a:defRPr>
                <a:solidFill>
                  <a:schemeClr val="lt1"/>
                </a:solidFill>
              </a:defRPr>
            </a:lvl4pPr>
            <a:lvl5pPr lvl="4" algn="ctr">
              <a:lnSpc>
                <a:spcPct val="100000"/>
              </a:lnSpc>
              <a:spcBef>
                <a:spcPts val="1000"/>
              </a:spcBef>
              <a:spcAft>
                <a:spcPts val="0"/>
              </a:spcAft>
              <a:buSzPts val="960"/>
              <a:buNone/>
              <a:defRPr>
                <a:solidFill>
                  <a:schemeClr val="lt1"/>
                </a:solidFill>
              </a:defRPr>
            </a:lvl5pPr>
            <a:lvl6pPr lvl="5" algn="ctr">
              <a:lnSpc>
                <a:spcPct val="100000"/>
              </a:lnSpc>
              <a:spcBef>
                <a:spcPts val="1000"/>
              </a:spcBef>
              <a:spcAft>
                <a:spcPts val="0"/>
              </a:spcAft>
              <a:buSzPts val="960"/>
              <a:buNone/>
              <a:defRPr>
                <a:solidFill>
                  <a:schemeClr val="lt1"/>
                </a:solidFill>
              </a:defRPr>
            </a:lvl6pPr>
            <a:lvl7pPr lvl="6" algn="ctr">
              <a:lnSpc>
                <a:spcPct val="100000"/>
              </a:lnSpc>
              <a:spcBef>
                <a:spcPts val="1000"/>
              </a:spcBef>
              <a:spcAft>
                <a:spcPts val="0"/>
              </a:spcAft>
              <a:buSzPts val="960"/>
              <a:buNone/>
              <a:defRPr>
                <a:solidFill>
                  <a:schemeClr val="lt1"/>
                </a:solidFill>
              </a:defRPr>
            </a:lvl7pPr>
            <a:lvl8pPr lvl="7" algn="ctr">
              <a:lnSpc>
                <a:spcPct val="100000"/>
              </a:lnSpc>
              <a:spcBef>
                <a:spcPts val="1000"/>
              </a:spcBef>
              <a:spcAft>
                <a:spcPts val="0"/>
              </a:spcAft>
              <a:buSzPts val="960"/>
              <a:buNone/>
              <a:defRPr>
                <a:solidFill>
                  <a:schemeClr val="lt1"/>
                </a:solidFill>
              </a:defRPr>
            </a:lvl8pPr>
            <a:lvl9pPr lvl="8" algn="ctr">
              <a:lnSpc>
                <a:spcPct val="100000"/>
              </a:lnSpc>
              <a:spcBef>
                <a:spcPts val="1000"/>
              </a:spcBef>
              <a:spcAft>
                <a:spcPts val="0"/>
              </a:spcAft>
              <a:buSzPts val="960"/>
              <a:buNone/>
              <a:defRPr>
                <a:solidFill>
                  <a:schemeClr val="lt1"/>
                </a:solidFill>
              </a:defRPr>
            </a:lvl9pPr>
          </a:lstStyle>
          <a:p/>
        </p:txBody>
      </p:sp>
      <p:sp>
        <p:nvSpPr>
          <p:cNvPr id="284" name="Google Shape;284;p35"/>
          <p:cNvSpPr txBox="1"/>
          <p:nvPr>
            <p:ph idx="10" type="dt"/>
          </p:nvPr>
        </p:nvSpPr>
        <p:spPr>
          <a:xfrm rot="5400000">
            <a:off x="7498080" y="1828800"/>
            <a:ext cx="990599" cy="22865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35"/>
          <p:cNvSpPr txBox="1"/>
          <p:nvPr>
            <p:ph idx="11" type="ftr"/>
          </p:nvPr>
        </p:nvSpPr>
        <p:spPr>
          <a:xfrm rot="5400000">
            <a:off x="6236208" y="3264408"/>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35"/>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35"/>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3.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8.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30"/>
          <p:cNvGrpSpPr/>
          <p:nvPr/>
        </p:nvGrpSpPr>
        <p:grpSpPr>
          <a:xfrm>
            <a:off x="-1588" y="0"/>
            <a:ext cx="9145588" cy="6860798"/>
            <a:chOff x="-1588" y="0"/>
            <a:chExt cx="9145588" cy="6860798"/>
          </a:xfrm>
        </p:grpSpPr>
        <p:sp>
          <p:nvSpPr>
            <p:cNvPr id="11" name="Google Shape;11;p30"/>
            <p:cNvSpPr/>
            <p:nvPr/>
          </p:nvSpPr>
          <p:spPr>
            <a:xfrm>
              <a:off x="0" y="0"/>
              <a:ext cx="9118832" cy="6858000"/>
            </a:xfrm>
            <a:prstGeom prst="rect">
              <a:avLst/>
            </a:prstGeom>
            <a:blipFill rotWithShape="1">
              <a:blip r:embed="rId1">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30"/>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0"/>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30"/>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0"/>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0"/>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0"/>
            <p:cNvSpPr/>
            <p:nvPr/>
          </p:nvSpPr>
          <p:spPr>
            <a:xfrm rot="-589932">
              <a:off x="6359946" y="179029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0"/>
            <p:cNvSpPr/>
            <p:nvPr/>
          </p:nvSpPr>
          <p:spPr>
            <a:xfrm>
              <a:off x="485023" y="1856450"/>
              <a:ext cx="8173954" cy="4535226"/>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9" name="Google Shape;19;p30"/>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0" name="Google Shape;20;p30"/>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3200"/>
              <a:buFont typeface="Century Gothic"/>
              <a:buNone/>
              <a:defRPr b="0" i="0" sz="32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21" name="Google Shape;21;p30"/>
          <p:cNvSpPr txBox="1"/>
          <p:nvPr>
            <p:ph idx="1" type="body"/>
          </p:nvPr>
        </p:nvSpPr>
        <p:spPr>
          <a:xfrm>
            <a:off x="864382" y="2489200"/>
            <a:ext cx="6345260" cy="35306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20"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60"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60"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22" name="Google Shape;22;p30"/>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23" name="Google Shape;23;p30"/>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24" name="Google Shape;24;p30"/>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0"/>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6" name="Shape 256"/>
        <p:cNvGrpSpPr/>
        <p:nvPr/>
      </p:nvGrpSpPr>
      <p:grpSpPr>
        <a:xfrm>
          <a:off x="0" y="0"/>
          <a:ext cx="0" cy="0"/>
          <a:chOff x="0" y="0"/>
          <a:chExt cx="0" cy="0"/>
        </a:xfrm>
      </p:grpSpPr>
      <p:grpSp>
        <p:nvGrpSpPr>
          <p:cNvPr id="257" name="Google Shape;257;p34"/>
          <p:cNvGrpSpPr/>
          <p:nvPr/>
        </p:nvGrpSpPr>
        <p:grpSpPr>
          <a:xfrm>
            <a:off x="-1588" y="0"/>
            <a:ext cx="9145588" cy="6860798"/>
            <a:chOff x="-1588" y="0"/>
            <a:chExt cx="9145588" cy="6860798"/>
          </a:xfrm>
        </p:grpSpPr>
        <p:sp>
          <p:nvSpPr>
            <p:cNvPr id="258" name="Google Shape;258;p34"/>
            <p:cNvSpPr/>
            <p:nvPr/>
          </p:nvSpPr>
          <p:spPr>
            <a:xfrm>
              <a:off x="0" y="0"/>
              <a:ext cx="9118832" cy="6858000"/>
            </a:xfrm>
            <a:prstGeom prst="rect">
              <a:avLst/>
            </a:prstGeom>
            <a:blipFill rotWithShape="1">
              <a:blip r:embed="rId1">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34"/>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34"/>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34"/>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34"/>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34"/>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34"/>
            <p:cNvSpPr/>
            <p:nvPr/>
          </p:nvSpPr>
          <p:spPr>
            <a:xfrm rot="-589932">
              <a:off x="6359946" y="179029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dk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34"/>
            <p:cNvSpPr/>
            <p:nvPr/>
          </p:nvSpPr>
          <p:spPr>
            <a:xfrm>
              <a:off x="485023" y="1856450"/>
              <a:ext cx="8173954" cy="4535226"/>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dk1"/>
            </a:solidFill>
            <a:ln>
              <a:noFill/>
            </a:ln>
          </p:spPr>
        </p:sp>
        <p:sp>
          <p:nvSpPr>
            <p:cNvPr id="266" name="Google Shape;266;p34"/>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67" name="Google Shape;267;p34"/>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3200"/>
              <a:buFont typeface="Century Gothic"/>
              <a:buNone/>
              <a:defRPr b="0" i="0" sz="32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268" name="Google Shape;268;p34"/>
          <p:cNvSpPr txBox="1"/>
          <p:nvPr>
            <p:ph idx="1" type="body"/>
          </p:nvPr>
        </p:nvSpPr>
        <p:spPr>
          <a:xfrm>
            <a:off x="864382" y="2489200"/>
            <a:ext cx="6345260" cy="35306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FEFEFE"/>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FEFEFE"/>
                </a:solidFill>
                <a:latin typeface="Century Gothic"/>
                <a:ea typeface="Century Gothic"/>
                <a:cs typeface="Century Gothic"/>
                <a:sym typeface="Century Gothic"/>
              </a:defRPr>
            </a:lvl2pPr>
            <a:lvl3pPr indent="-299720"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FEFEFE"/>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7pPr>
            <a:lvl8pPr indent="-289560"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8pPr>
            <a:lvl9pPr indent="-289560"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9pPr>
          </a:lstStyle>
          <a:p/>
        </p:txBody>
      </p:sp>
      <p:sp>
        <p:nvSpPr>
          <p:cNvPr id="269" name="Google Shape;269;p34"/>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9pPr>
          </a:lstStyle>
          <a:p/>
        </p:txBody>
      </p:sp>
      <p:sp>
        <p:nvSpPr>
          <p:cNvPr id="270" name="Google Shape;270;p34"/>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9pPr>
          </a:lstStyle>
          <a:p/>
        </p:txBody>
      </p:sp>
      <p:sp>
        <p:nvSpPr>
          <p:cNvPr id="271" name="Google Shape;271;p34"/>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34"/>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hyperlink" Target="https://www.amazon.co.uk/Westcott-21591-00-Scissor-cm-scale/dp/B01BSSF1K6/ref=sr_1_7?dchild=1&amp;keywords=children%27s+safety+scissors&amp;qid=1599833241&amp;sr=8-7"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hyperlink" Target="https://www.youtube.com/watch?v=yln6PpV1G1I" TargetMode="External"/><Relationship Id="rId5" Type="http://schemas.openxmlformats.org/officeDocument/2006/relationships/hyperlink" Target="https://www.amazon.co.uk/Read-Write-Inc-Home-Flashcards/dp/0198386710/ref=sr_1_2?dchild=1&amp;keywords=read+write+inc+flashcards&amp;qid=1599747014&amp;sr=8-2" TargetMode="External"/><Relationship Id="rId6" Type="http://schemas.openxmlformats.org/officeDocument/2006/relationships/image" Target="../media/image8.png"/><Relationship Id="rId7"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hyperlink" Target="https://hungrylittleminds.campaign.gov.uk/"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2" name="Shape 292"/>
        <p:cNvGrpSpPr/>
        <p:nvPr/>
      </p:nvGrpSpPr>
      <p:grpSpPr>
        <a:xfrm>
          <a:off x="0" y="0"/>
          <a:ext cx="0" cy="0"/>
          <a:chOff x="0" y="0"/>
          <a:chExt cx="0" cy="0"/>
        </a:xfrm>
      </p:grpSpPr>
      <p:grpSp>
        <p:nvGrpSpPr>
          <p:cNvPr id="293" name="Google Shape;293;p1"/>
          <p:cNvGrpSpPr/>
          <p:nvPr/>
        </p:nvGrpSpPr>
        <p:grpSpPr>
          <a:xfrm>
            <a:off x="0" y="0"/>
            <a:ext cx="9144000" cy="6858000"/>
            <a:chOff x="0" y="0"/>
            <a:chExt cx="12192000" cy="6858000"/>
          </a:xfrm>
        </p:grpSpPr>
        <p:sp>
          <p:nvSpPr>
            <p:cNvPr id="294" name="Google Shape;294;p1"/>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295" name="Google Shape;295;p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296" name="Google Shape;296;p1"/>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297" name="Google Shape;297;p1"/>
          <p:cNvSpPr txBox="1"/>
          <p:nvPr/>
        </p:nvSpPr>
        <p:spPr>
          <a:xfrm>
            <a:off x="4160849" y="1599850"/>
            <a:ext cx="4359900" cy="31536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0" i="0" lang="en-GB" sz="5400" u="none" cap="none" strike="noStrike">
                <a:solidFill>
                  <a:srgbClr val="EBEBEB"/>
                </a:solidFill>
                <a:latin typeface="Playwrite GB S"/>
                <a:ea typeface="Playwrite GB S"/>
                <a:cs typeface="Playwrite GB S"/>
                <a:sym typeface="Playwrite GB S"/>
              </a:rPr>
              <a:t>     </a:t>
            </a:r>
            <a:r>
              <a:rPr b="0" i="0" lang="en-GB" sz="5400" u="none" cap="none" strike="noStrike">
                <a:solidFill>
                  <a:schemeClr val="lt1"/>
                </a:solidFill>
                <a:latin typeface="Playwrite GB S"/>
                <a:ea typeface="Playwrite GB S"/>
                <a:cs typeface="Playwrite GB S"/>
                <a:sym typeface="Playwrite GB S"/>
              </a:rPr>
              <a:t>EYFS</a:t>
            </a:r>
            <a:endParaRPr b="0" i="0" sz="5400" u="none" cap="none" strike="noStrike">
              <a:solidFill>
                <a:schemeClr val="lt1"/>
              </a:solidFill>
              <a:highlight>
                <a:srgbClr val="FFFF00"/>
              </a:highlight>
              <a:latin typeface="Playwrite GB S"/>
              <a:ea typeface="Playwrite GB S"/>
              <a:cs typeface="Playwrite GB S"/>
              <a:sym typeface="Playwrite GB S"/>
            </a:endParaRPr>
          </a:p>
          <a:p>
            <a:pPr indent="0" lvl="0" marL="0" marR="0" rtl="0" algn="l">
              <a:lnSpc>
                <a:spcPct val="90000"/>
              </a:lnSpc>
              <a:spcBef>
                <a:spcPts val="600"/>
              </a:spcBef>
              <a:spcAft>
                <a:spcPts val="0"/>
              </a:spcAft>
              <a:buClr>
                <a:srgbClr val="000000"/>
              </a:buClr>
              <a:buSzPts val="5400"/>
              <a:buFont typeface="Arial"/>
              <a:buNone/>
            </a:pPr>
            <a:r>
              <a:rPr b="0" i="0" lang="en-GB" sz="5400" u="none" cap="none" strike="noStrike">
                <a:solidFill>
                  <a:schemeClr val="lt1"/>
                </a:solidFill>
                <a:latin typeface="Playwrite GB S"/>
                <a:ea typeface="Playwrite GB S"/>
                <a:cs typeface="Playwrite GB S"/>
                <a:sym typeface="Playwrite GB S"/>
              </a:rPr>
              <a:t>Curriculum   </a:t>
            </a:r>
            <a:endParaRPr b="0" i="0" sz="5400" u="none" cap="none" strike="noStrike">
              <a:solidFill>
                <a:schemeClr val="lt1"/>
              </a:solidFill>
              <a:latin typeface="Playwrite GB S"/>
              <a:ea typeface="Playwrite GB S"/>
              <a:cs typeface="Playwrite GB S"/>
              <a:sym typeface="Playwrite GB S"/>
            </a:endParaRPr>
          </a:p>
          <a:p>
            <a:pPr indent="0" lvl="0" marL="0" marR="0" rtl="0" algn="l">
              <a:lnSpc>
                <a:spcPct val="90000"/>
              </a:lnSpc>
              <a:spcBef>
                <a:spcPts val="600"/>
              </a:spcBef>
              <a:spcAft>
                <a:spcPts val="0"/>
              </a:spcAft>
              <a:buClr>
                <a:srgbClr val="000000"/>
              </a:buClr>
              <a:buSzPts val="5400"/>
              <a:buFont typeface="Arial"/>
              <a:buNone/>
            </a:pPr>
            <a:r>
              <a:rPr b="0" i="0" lang="en-GB" sz="5400" u="none" cap="none" strike="noStrike">
                <a:solidFill>
                  <a:schemeClr val="lt1"/>
                </a:solidFill>
                <a:latin typeface="Playwrite GB S"/>
                <a:ea typeface="Playwrite GB S"/>
                <a:cs typeface="Playwrite GB S"/>
                <a:sym typeface="Playwrite GB S"/>
              </a:rPr>
              <a:t>   Evening</a:t>
            </a:r>
            <a:endParaRPr b="0" i="0" sz="1400" u="none" cap="none" strike="noStrike">
              <a:solidFill>
                <a:schemeClr val="lt1"/>
              </a:solidFill>
              <a:latin typeface="Playwrite GB S"/>
              <a:ea typeface="Playwrite GB S"/>
              <a:cs typeface="Playwrite GB S"/>
              <a:sym typeface="Playwrite GB S"/>
            </a:endParaRPr>
          </a:p>
        </p:txBody>
      </p:sp>
      <p:grpSp>
        <p:nvGrpSpPr>
          <p:cNvPr id="298" name="Google Shape;298;p1"/>
          <p:cNvGrpSpPr/>
          <p:nvPr/>
        </p:nvGrpSpPr>
        <p:grpSpPr>
          <a:xfrm flipH="1">
            <a:off x="317499" y="384431"/>
            <a:ext cx="3843351" cy="6071404"/>
            <a:chOff x="6644198" y="384431"/>
            <a:chExt cx="5124467" cy="6071404"/>
          </a:xfrm>
        </p:grpSpPr>
        <p:sp>
          <p:nvSpPr>
            <p:cNvPr id="299" name="Google Shape;299;p1"/>
            <p:cNvSpPr/>
            <p:nvPr/>
          </p:nvSpPr>
          <p:spPr>
            <a:xfrm>
              <a:off x="7289800" y="402165"/>
              <a:ext cx="4478865"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00" name="Google Shape;300;p1"/>
            <p:cNvSpPr/>
            <p:nvPr/>
          </p:nvSpPr>
          <p:spPr>
            <a:xfrm rot="-5400000">
              <a:off x="4436158"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01" name="Google Shape;301;p1"/>
            <p:cNvSpPr/>
            <p:nvPr/>
          </p:nvSpPr>
          <p:spPr>
            <a:xfrm rot="-5677511">
              <a:off x="5347266"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pic>
        <p:nvPicPr>
          <p:cNvPr descr="A person posing for the camera&#10;&#10;Description automatically generated" id="302" name="Google Shape;302;p1"/>
          <p:cNvPicPr preferRelativeResize="0"/>
          <p:nvPr/>
        </p:nvPicPr>
        <p:blipFill rotWithShape="1">
          <a:blip r:embed="rId4">
            <a:alphaModFix/>
          </a:blip>
          <a:srcRect b="1" l="5058" r="4576" t="0"/>
          <a:stretch/>
        </p:blipFill>
        <p:spPr>
          <a:xfrm>
            <a:off x="832323" y="1599850"/>
            <a:ext cx="2644683" cy="36582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grpSp>
        <p:nvGrpSpPr>
          <p:cNvPr id="307" name="Google Shape;307;p2"/>
          <p:cNvGrpSpPr/>
          <p:nvPr/>
        </p:nvGrpSpPr>
        <p:grpSpPr>
          <a:xfrm>
            <a:off x="0" y="0"/>
            <a:ext cx="9144000" cy="6858000"/>
            <a:chOff x="0" y="0"/>
            <a:chExt cx="12192000" cy="6858000"/>
          </a:xfrm>
        </p:grpSpPr>
        <p:sp>
          <p:nvSpPr>
            <p:cNvPr id="308" name="Google Shape;308;p2"/>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09" name="Google Shape;309;p2"/>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0" name="Google Shape;310;p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1" name="Google Shape;311;p2"/>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2" name="Google Shape;312;p2"/>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3" name="Google Shape;313;p2"/>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4" name="Google Shape;314;p2"/>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15" name="Google Shape;315;p2"/>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16" name="Google Shape;316;p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317" name="Google Shape;317;p2"/>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8" name="Google Shape;318;p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9" name="Google Shape;319;p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20" name="Google Shape;320;p2"/>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21" name="Google Shape;321;p2"/>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22" name="Google Shape;322;p2"/>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23" name="Google Shape;323;p2"/>
          <p:cNvSpPr txBox="1"/>
          <p:nvPr>
            <p:ph type="ctrTitle"/>
          </p:nvPr>
        </p:nvSpPr>
        <p:spPr>
          <a:xfrm>
            <a:off x="745565" y="1130603"/>
            <a:ext cx="2506831" cy="4596794"/>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EBEBEB"/>
              </a:buClr>
              <a:buSzPts val="5400"/>
              <a:buFont typeface="Calibri"/>
              <a:buNone/>
            </a:pPr>
            <a:r>
              <a:rPr lang="en-GB" sz="5400">
                <a:latin typeface="Playwrite GB S"/>
                <a:ea typeface="Playwrite GB S"/>
                <a:cs typeface="Playwrite GB S"/>
                <a:sym typeface="Playwrite GB S"/>
              </a:rPr>
              <a:t>EYFS Team</a:t>
            </a:r>
            <a:br>
              <a:rPr lang="en-GB" sz="5400">
                <a:latin typeface="Calibri"/>
                <a:ea typeface="Calibri"/>
                <a:cs typeface="Calibri"/>
                <a:sym typeface="Calibri"/>
              </a:rPr>
            </a:br>
            <a:endParaRPr/>
          </a:p>
        </p:txBody>
      </p:sp>
      <p:sp>
        <p:nvSpPr>
          <p:cNvPr id="324" name="Google Shape;324;p2"/>
          <p:cNvSpPr txBox="1"/>
          <p:nvPr/>
        </p:nvSpPr>
        <p:spPr>
          <a:xfrm>
            <a:off x="3967557" y="437513"/>
            <a:ext cx="4126961" cy="5954325"/>
          </a:xfrm>
          <a:prstGeom prst="rect">
            <a:avLst/>
          </a:prstGeom>
          <a:noFill/>
          <a:ln>
            <a:noFill/>
          </a:ln>
        </p:spPr>
        <p:txBody>
          <a:bodyPr anchorCtr="0" anchor="ctr" bIns="45700" lIns="91425" spcFirstLastPara="1" rIns="91425" wrap="square" tIns="45700">
            <a:normAutofit fontScale="77500" lnSpcReduction="20000"/>
          </a:bodyPr>
          <a:lstStyle/>
          <a:p>
            <a:pPr indent="0" lvl="0" marL="0" marR="0" rtl="0" algn="l">
              <a:lnSpc>
                <a:spcPct val="100000"/>
              </a:lnSpc>
              <a:spcBef>
                <a:spcPts val="1000"/>
              </a:spcBef>
              <a:spcAft>
                <a:spcPts val="0"/>
              </a:spcAft>
              <a:buClr>
                <a:schemeClr val="accent1"/>
              </a:buClr>
              <a:buSzPct val="80000"/>
              <a:buFont typeface="Noto Sans Symbols"/>
              <a:buNone/>
            </a:pPr>
            <a:r>
              <a:t/>
            </a:r>
            <a:endParaRPr b="0" i="0" sz="1600" u="none" cap="none" strike="noStrike">
              <a:solidFill>
                <a:srgbClr val="3F3F3F"/>
              </a:solidFill>
              <a:latin typeface="Calibri"/>
              <a:ea typeface="Calibri"/>
              <a:cs typeface="Calibri"/>
              <a:sym typeface="Calibri"/>
            </a:endParaRPr>
          </a:p>
          <a:p>
            <a:pPr indent="0" lvl="0" marL="0" marR="0" rtl="0" algn="l">
              <a:lnSpc>
                <a:spcPct val="100000"/>
              </a:lnSpc>
              <a:spcBef>
                <a:spcPts val="1000"/>
              </a:spcBef>
              <a:spcAft>
                <a:spcPts val="0"/>
              </a:spcAft>
              <a:buClr>
                <a:schemeClr val="accent1"/>
              </a:buClr>
              <a:buSzPct val="80000"/>
              <a:buFont typeface="Noto Sans Symbols"/>
              <a:buNone/>
            </a:pPr>
            <a:r>
              <a:rPr b="1" i="0" lang="en-GB" sz="1700" u="sng" cap="none" strike="noStrike">
                <a:solidFill>
                  <a:srgbClr val="3F3F3F"/>
                </a:solidFill>
                <a:latin typeface="Playwrite GB S"/>
                <a:ea typeface="Playwrite GB S"/>
                <a:cs typeface="Playwrite GB S"/>
                <a:sym typeface="Playwrite GB S"/>
              </a:rPr>
              <a:t>Nursery:</a:t>
            </a:r>
            <a:endParaRPr b="1" i="0" sz="1700" u="sng"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b="1" i="0" sz="1700" u="sng"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0" i="0" lang="en-GB" sz="1700" u="none" cap="none" strike="noStrike">
                <a:solidFill>
                  <a:srgbClr val="3F3F3F"/>
                </a:solidFill>
                <a:latin typeface="Playwrite GB S"/>
                <a:ea typeface="Playwrite GB S"/>
                <a:cs typeface="Playwrite GB S"/>
                <a:sym typeface="Playwrite GB S"/>
              </a:rPr>
              <a:t>Mrs </a:t>
            </a:r>
            <a:r>
              <a:rPr lang="en-GB" sz="1700">
                <a:solidFill>
                  <a:srgbClr val="3F3F3F"/>
                </a:solidFill>
                <a:latin typeface="Playwrite GB S"/>
                <a:ea typeface="Playwrite GB S"/>
                <a:cs typeface="Playwrite GB S"/>
                <a:sym typeface="Playwrite GB S"/>
              </a:rPr>
              <a:t>Byron </a:t>
            </a:r>
            <a:r>
              <a:rPr b="0" i="0" lang="en-GB" sz="1700" u="none" cap="none" strike="noStrike">
                <a:solidFill>
                  <a:srgbClr val="3F3F3F"/>
                </a:solidFill>
                <a:latin typeface="Playwrite GB S"/>
                <a:ea typeface="Playwrite GB S"/>
                <a:cs typeface="Playwrite GB S"/>
                <a:sym typeface="Playwrite GB S"/>
              </a:rPr>
              <a:t>-Teacher</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0" i="0" lang="en-GB" sz="1700" u="none" cap="none" strike="noStrike">
                <a:solidFill>
                  <a:srgbClr val="3F3F3F"/>
                </a:solidFill>
                <a:latin typeface="Playwrite GB S"/>
                <a:ea typeface="Playwrite GB S"/>
                <a:cs typeface="Playwrite GB S"/>
                <a:sym typeface="Playwrite GB S"/>
              </a:rPr>
              <a:t> </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0" i="0" lang="en-GB" sz="1700" u="none" cap="none" strike="noStrike">
                <a:solidFill>
                  <a:srgbClr val="3F3F3F"/>
                </a:solidFill>
                <a:latin typeface="Playwrite GB S"/>
                <a:ea typeface="Playwrite GB S"/>
                <a:cs typeface="Playwrite GB S"/>
                <a:sym typeface="Playwrite GB S"/>
              </a:rPr>
              <a:t>Mrs Carter - TA</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sz="1700">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lang="en-GB" sz="1700">
                <a:solidFill>
                  <a:srgbClr val="3F3F3F"/>
                </a:solidFill>
                <a:latin typeface="Playwrite GB S"/>
                <a:ea typeface="Playwrite GB S"/>
                <a:cs typeface="Playwrite GB S"/>
                <a:sym typeface="Playwrite GB S"/>
              </a:rPr>
              <a:t>Mrs Ford - TA on Friday </a:t>
            </a:r>
            <a:endParaRPr sz="1700">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1" i="0" lang="en-GB" sz="1700" u="sng" cap="none" strike="noStrike">
                <a:solidFill>
                  <a:srgbClr val="3F3F3F"/>
                </a:solidFill>
                <a:latin typeface="Playwrite GB S"/>
                <a:ea typeface="Playwrite GB S"/>
                <a:cs typeface="Playwrite GB S"/>
                <a:sym typeface="Playwrite GB S"/>
              </a:rPr>
              <a:t>Reception:</a:t>
            </a:r>
            <a:endParaRPr b="1" i="0" sz="1700" u="sng"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b="1" i="0" sz="1700" u="sng"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0" i="0" lang="en-GB" sz="1700" u="none" cap="none" strike="noStrike">
                <a:solidFill>
                  <a:srgbClr val="3F3F3F"/>
                </a:solidFill>
                <a:latin typeface="Playwrite GB S"/>
                <a:ea typeface="Playwrite GB S"/>
                <a:cs typeface="Playwrite GB S"/>
                <a:sym typeface="Playwrite GB S"/>
              </a:rPr>
              <a:t>Mrs </a:t>
            </a:r>
            <a:r>
              <a:rPr lang="en-GB" sz="1700">
                <a:solidFill>
                  <a:srgbClr val="3F3F3F"/>
                </a:solidFill>
                <a:latin typeface="Playwrite GB S"/>
                <a:ea typeface="Playwrite GB S"/>
                <a:cs typeface="Playwrite GB S"/>
                <a:sym typeface="Playwrite GB S"/>
              </a:rPr>
              <a:t>Shabir</a:t>
            </a:r>
            <a:r>
              <a:rPr b="0" i="0" lang="en-GB" sz="1700" u="none" cap="none" strike="noStrike">
                <a:solidFill>
                  <a:srgbClr val="3F3F3F"/>
                </a:solidFill>
                <a:latin typeface="Playwrite GB S"/>
                <a:ea typeface="Playwrite GB S"/>
                <a:cs typeface="Playwrite GB S"/>
                <a:sym typeface="Playwrite GB S"/>
              </a:rPr>
              <a:t> - Aston </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0" i="0" lang="en-GB" sz="1700" u="none" cap="none" strike="noStrike">
                <a:solidFill>
                  <a:srgbClr val="3F3F3F"/>
                </a:solidFill>
                <a:latin typeface="Playwrite GB S"/>
                <a:ea typeface="Playwrite GB S"/>
                <a:cs typeface="Playwrite GB S"/>
                <a:sym typeface="Playwrite GB S"/>
              </a:rPr>
              <a:t>M</a:t>
            </a:r>
            <a:r>
              <a:rPr lang="en-GB" sz="1700">
                <a:solidFill>
                  <a:srgbClr val="3F3F3F"/>
                </a:solidFill>
                <a:latin typeface="Playwrite GB S"/>
                <a:ea typeface="Playwrite GB S"/>
                <a:cs typeface="Playwrite GB S"/>
                <a:sym typeface="Playwrite GB S"/>
              </a:rPr>
              <a:t>iss O’Connell</a:t>
            </a:r>
            <a:r>
              <a:rPr b="0" i="0" lang="en-GB" sz="1700" u="none" cap="none" strike="noStrike">
                <a:solidFill>
                  <a:srgbClr val="3F3F3F"/>
                </a:solidFill>
                <a:latin typeface="Playwrite GB S"/>
                <a:ea typeface="Playwrite GB S"/>
                <a:cs typeface="Playwrite GB S"/>
                <a:sym typeface="Playwrite GB S"/>
              </a:rPr>
              <a:t> - Peake</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b="0" i="0" lang="en-GB" sz="1700" u="none" cap="none" strike="noStrike">
                <a:solidFill>
                  <a:srgbClr val="3F3F3F"/>
                </a:solidFill>
                <a:latin typeface="Playwrite GB S"/>
                <a:ea typeface="Playwrite GB S"/>
                <a:cs typeface="Playwrite GB S"/>
                <a:sym typeface="Playwrite GB S"/>
              </a:rPr>
              <a:t>M</a:t>
            </a:r>
            <a:r>
              <a:rPr lang="en-GB" sz="1700">
                <a:solidFill>
                  <a:srgbClr val="3F3F3F"/>
                </a:solidFill>
                <a:latin typeface="Playwrite GB S"/>
                <a:ea typeface="Playwrite GB S"/>
                <a:cs typeface="Playwrite GB S"/>
                <a:sym typeface="Playwrite GB S"/>
              </a:rPr>
              <a:t>rs Manton </a:t>
            </a:r>
            <a:r>
              <a:rPr b="0" i="0" lang="en-GB" sz="1700" u="none" cap="none" strike="noStrike">
                <a:solidFill>
                  <a:srgbClr val="3F3F3F"/>
                </a:solidFill>
                <a:latin typeface="Playwrite GB S"/>
                <a:ea typeface="Playwrite GB S"/>
                <a:cs typeface="Playwrite GB S"/>
                <a:sym typeface="Playwrite GB S"/>
              </a:rPr>
              <a:t>- HLTA</a:t>
            </a:r>
            <a:endParaRPr b="0" i="0" sz="17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sz="1700">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t/>
            </a:r>
            <a:endParaRPr sz="1700">
              <a:solidFill>
                <a:srgbClr val="3F3F3F"/>
              </a:solidFill>
              <a:latin typeface="Playwrite GB S"/>
              <a:ea typeface="Playwrite GB S"/>
              <a:cs typeface="Playwrite GB S"/>
              <a:sym typeface="Playwrite GB S"/>
            </a:endParaRPr>
          </a:p>
          <a:p>
            <a:pPr indent="0" lvl="0" marL="0" marR="0" rtl="0" algn="l">
              <a:lnSpc>
                <a:spcPct val="100000"/>
              </a:lnSpc>
              <a:spcBef>
                <a:spcPts val="1000"/>
              </a:spcBef>
              <a:spcAft>
                <a:spcPts val="0"/>
              </a:spcAft>
              <a:buClr>
                <a:schemeClr val="accent1"/>
              </a:buClr>
              <a:buSzPct val="80000"/>
              <a:buFont typeface="Noto Sans Symbols"/>
              <a:buNone/>
            </a:pPr>
            <a:r>
              <a:rPr lang="en-GB" sz="1700">
                <a:solidFill>
                  <a:srgbClr val="3F3F3F"/>
                </a:solidFill>
                <a:latin typeface="Playwrite GB S"/>
                <a:ea typeface="Playwrite GB S"/>
                <a:cs typeface="Playwrite GB S"/>
                <a:sym typeface="Playwrite GB S"/>
              </a:rPr>
              <a:t> &amp; Mrs Kennedy - LSA</a:t>
            </a:r>
            <a:r>
              <a:rPr b="1" i="0" lang="en-GB" sz="1700" u="sng" cap="none" strike="noStrike">
                <a:solidFill>
                  <a:srgbClr val="3F3F3F"/>
                </a:solidFill>
                <a:latin typeface="Century Gothic"/>
                <a:ea typeface="Century Gothic"/>
                <a:cs typeface="Century Gothic"/>
                <a:sym typeface="Century Gothic"/>
              </a:rPr>
              <a:t> </a:t>
            </a:r>
            <a:endParaRPr b="1" i="0" sz="1700" u="sng"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1000"/>
              </a:spcBef>
              <a:spcAft>
                <a:spcPts val="0"/>
              </a:spcAft>
              <a:buClr>
                <a:schemeClr val="accent1"/>
              </a:buClr>
              <a:buSzPct val="80000"/>
              <a:buFont typeface="Noto Sans Symbols"/>
              <a:buNone/>
            </a:pPr>
            <a:r>
              <a:t/>
            </a:r>
            <a:endParaRPr b="0" i="0" sz="1700" u="none" cap="none" strike="noStrike">
              <a:solidFill>
                <a:srgbClr val="3F3F3F"/>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9" name="Shape 329"/>
        <p:cNvGrpSpPr/>
        <p:nvPr/>
      </p:nvGrpSpPr>
      <p:grpSpPr>
        <a:xfrm>
          <a:off x="0" y="0"/>
          <a:ext cx="0" cy="0"/>
          <a:chOff x="0" y="0"/>
          <a:chExt cx="0" cy="0"/>
        </a:xfrm>
      </p:grpSpPr>
      <p:grpSp>
        <p:nvGrpSpPr>
          <p:cNvPr id="330" name="Google Shape;330;p3"/>
          <p:cNvGrpSpPr/>
          <p:nvPr/>
        </p:nvGrpSpPr>
        <p:grpSpPr>
          <a:xfrm>
            <a:off x="0" y="0"/>
            <a:ext cx="9144000" cy="6858000"/>
            <a:chOff x="0" y="0"/>
            <a:chExt cx="12192000" cy="6858000"/>
          </a:xfrm>
        </p:grpSpPr>
        <p:sp>
          <p:nvSpPr>
            <p:cNvPr id="331" name="Google Shape;331;p3"/>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32" name="Google Shape;332;p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333" name="Google Shape;333;p3"/>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34" name="Google Shape;334;p3"/>
          <p:cNvSpPr txBox="1"/>
          <p:nvPr/>
        </p:nvSpPr>
        <p:spPr>
          <a:xfrm>
            <a:off x="5017950" y="1268975"/>
            <a:ext cx="3879272" cy="3153753"/>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b="0" i="0" lang="en-GB" sz="4500" u="none" cap="none" strike="noStrike">
                <a:solidFill>
                  <a:schemeClr val="lt1"/>
                </a:solidFill>
                <a:latin typeface="Playwrite GB S"/>
                <a:ea typeface="Playwrite GB S"/>
                <a:cs typeface="Playwrite GB S"/>
                <a:sym typeface="Playwrite GB S"/>
              </a:rPr>
              <a:t>Encouraging Brilliant Behaviour</a:t>
            </a:r>
            <a:endParaRPr b="0" i="0" sz="4500" u="none" cap="none" strike="noStrike">
              <a:solidFill>
                <a:schemeClr val="lt1"/>
              </a:solidFill>
              <a:latin typeface="Playwrite GB S"/>
              <a:ea typeface="Playwrite GB S"/>
              <a:cs typeface="Playwrite GB S"/>
              <a:sym typeface="Playwrite GB S"/>
            </a:endParaRPr>
          </a:p>
        </p:txBody>
      </p:sp>
      <p:grpSp>
        <p:nvGrpSpPr>
          <p:cNvPr id="335" name="Google Shape;335;p3"/>
          <p:cNvGrpSpPr/>
          <p:nvPr/>
        </p:nvGrpSpPr>
        <p:grpSpPr>
          <a:xfrm flipH="1">
            <a:off x="317499" y="384431"/>
            <a:ext cx="3843351" cy="6071404"/>
            <a:chOff x="6644198" y="384431"/>
            <a:chExt cx="5124467" cy="6071404"/>
          </a:xfrm>
        </p:grpSpPr>
        <p:sp>
          <p:nvSpPr>
            <p:cNvPr id="336" name="Google Shape;336;p3"/>
            <p:cNvSpPr/>
            <p:nvPr/>
          </p:nvSpPr>
          <p:spPr>
            <a:xfrm>
              <a:off x="7289800" y="402165"/>
              <a:ext cx="4478865"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37" name="Google Shape;337;p3"/>
            <p:cNvSpPr/>
            <p:nvPr/>
          </p:nvSpPr>
          <p:spPr>
            <a:xfrm rot="-5400000">
              <a:off x="4436158"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38" name="Google Shape;338;p3"/>
            <p:cNvSpPr/>
            <p:nvPr/>
          </p:nvSpPr>
          <p:spPr>
            <a:xfrm rot="-5677511">
              <a:off x="5347266"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pic>
        <p:nvPicPr>
          <p:cNvPr descr="A poster with text and images&#10;&#10;Description automatically generated" id="339" name="Google Shape;339;p3"/>
          <p:cNvPicPr preferRelativeResize="0"/>
          <p:nvPr/>
        </p:nvPicPr>
        <p:blipFill rotWithShape="1">
          <a:blip r:embed="rId4">
            <a:alphaModFix/>
          </a:blip>
          <a:srcRect b="0" l="0" r="0" t="0"/>
          <a:stretch/>
        </p:blipFill>
        <p:spPr>
          <a:xfrm>
            <a:off x="10" y="0"/>
            <a:ext cx="4837609" cy="66990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4" name="Shape 344"/>
        <p:cNvGrpSpPr/>
        <p:nvPr/>
      </p:nvGrpSpPr>
      <p:grpSpPr>
        <a:xfrm>
          <a:off x="0" y="0"/>
          <a:ext cx="0" cy="0"/>
          <a:chOff x="0" y="0"/>
          <a:chExt cx="0" cy="0"/>
        </a:xfrm>
      </p:grpSpPr>
      <p:grpSp>
        <p:nvGrpSpPr>
          <p:cNvPr id="345" name="Google Shape;345;p4"/>
          <p:cNvGrpSpPr/>
          <p:nvPr/>
        </p:nvGrpSpPr>
        <p:grpSpPr>
          <a:xfrm>
            <a:off x="0" y="0"/>
            <a:ext cx="9144000" cy="6858000"/>
            <a:chOff x="0" y="0"/>
            <a:chExt cx="12192000" cy="6858000"/>
          </a:xfrm>
        </p:grpSpPr>
        <p:sp>
          <p:nvSpPr>
            <p:cNvPr id="346" name="Google Shape;346;p4"/>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47" name="Google Shape;347;p4"/>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48" name="Google Shape;348;p4"/>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49" name="Google Shape;349;p4"/>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0" name="Google Shape;350;p4"/>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1" name="Google Shape;351;p4"/>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2" name="Google Shape;352;p4"/>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53" name="Google Shape;353;p4"/>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54" name="Google Shape;354;p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355" name="Google Shape;355;p4"/>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6" name="Google Shape;356;p4"/>
          <p:cNvSpPr txBox="1"/>
          <p:nvPr/>
        </p:nvSpPr>
        <p:spPr>
          <a:xfrm>
            <a:off x="866215" y="973668"/>
            <a:ext cx="6571060" cy="706964"/>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400"/>
              <a:buFont typeface="Arial"/>
              <a:buNone/>
            </a:pPr>
            <a:r>
              <a:rPr b="0" i="0" lang="en-GB" sz="5400" u="none" cap="none" strike="noStrike">
                <a:solidFill>
                  <a:schemeClr val="lt1"/>
                </a:solidFill>
                <a:latin typeface="Playwrite GB S"/>
                <a:ea typeface="Playwrite GB S"/>
                <a:cs typeface="Playwrite GB S"/>
                <a:sym typeface="Playwrite GB S"/>
              </a:rPr>
              <a:t>VALLEY'S VISION</a:t>
            </a:r>
            <a:endParaRPr b="0" i="0" sz="1400" u="none" cap="none" strike="noStrike">
              <a:solidFill>
                <a:schemeClr val="lt1"/>
              </a:solidFill>
              <a:latin typeface="Playwrite GB S"/>
              <a:ea typeface="Playwrite GB S"/>
              <a:cs typeface="Playwrite GB S"/>
              <a:sym typeface="Playwrite GB S"/>
            </a:endParaRPr>
          </a:p>
        </p:txBody>
      </p:sp>
      <p:sp>
        <p:nvSpPr>
          <p:cNvPr id="357" name="Google Shape;357;p4"/>
          <p:cNvSpPr/>
          <p:nvPr/>
        </p:nvSpPr>
        <p:spPr>
          <a:xfrm>
            <a:off x="866215" y="2603500"/>
            <a:ext cx="4797985" cy="3416300"/>
          </a:xfrm>
          <a:prstGeom prst="rect">
            <a:avLst/>
          </a:prstGeom>
          <a:noFill/>
          <a:ln>
            <a:noFill/>
          </a:ln>
        </p:spPr>
        <p:txBody>
          <a:bodyPr anchorCtr="0" anchor="ctr" bIns="45700" lIns="91425" spcFirstLastPara="1" rIns="91425" wrap="square" tIns="45700">
            <a:noAutofit/>
          </a:bodyPr>
          <a:lstStyle/>
          <a:p>
            <a:pPr indent="0" lvl="0" marL="90170" marR="90170" rtl="0" algn="l">
              <a:lnSpc>
                <a:spcPct val="100000"/>
              </a:lnSpc>
              <a:spcBef>
                <a:spcPts val="0"/>
              </a:spcBef>
              <a:spcAft>
                <a:spcPts val="0"/>
              </a:spcAft>
              <a:buClr>
                <a:srgbClr val="000000"/>
              </a:buClr>
              <a:buSzPts val="1800"/>
              <a:buFont typeface="Arial"/>
              <a:buNone/>
            </a:pPr>
            <a:r>
              <a:rPr b="0" i="0" lang="en-GB" sz="1800" u="none" cap="none" strike="noStrike">
                <a:solidFill>
                  <a:srgbClr val="3F3F3F"/>
                </a:solidFill>
                <a:latin typeface="Playwrite GB S"/>
                <a:ea typeface="Playwrite GB S"/>
                <a:cs typeface="Playwrite GB S"/>
                <a:sym typeface="Playwrite GB S"/>
              </a:rPr>
              <a:t>GROWING AND LEARNING TOGETHER TO BE THE BEST WE CAN BE!</a:t>
            </a:r>
            <a:endParaRPr b="0" i="0" sz="1400" u="none" cap="none" strike="noStrike">
              <a:solidFill>
                <a:srgbClr val="000000"/>
              </a:solidFill>
              <a:latin typeface="Playwrite GB S"/>
              <a:ea typeface="Playwrite GB S"/>
              <a:cs typeface="Playwrite GB S"/>
              <a:sym typeface="Playwrite GB S"/>
            </a:endParaRPr>
          </a:p>
          <a:p>
            <a:pPr indent="0" lvl="0" marL="90170" marR="90170" rtl="0" algn="l">
              <a:lnSpc>
                <a:spcPct val="100000"/>
              </a:lnSpc>
              <a:spcBef>
                <a:spcPts val="1000"/>
              </a:spcBef>
              <a:spcAft>
                <a:spcPts val="0"/>
              </a:spcAft>
              <a:buClr>
                <a:schemeClr val="accent1"/>
              </a:buClr>
              <a:buSzPts val="1440"/>
              <a:buFont typeface="Noto Sans Symbols"/>
              <a:buNone/>
            </a:pPr>
            <a:r>
              <a:t/>
            </a:r>
            <a:endParaRPr b="0" i="0" sz="1800" u="none" cap="none" strike="noStrike">
              <a:solidFill>
                <a:srgbClr val="3F3F3F"/>
              </a:solidFill>
              <a:latin typeface="Playwrite GB S"/>
              <a:ea typeface="Playwrite GB S"/>
              <a:cs typeface="Playwrite GB S"/>
              <a:sym typeface="Playwrite GB S"/>
            </a:endParaRPr>
          </a:p>
          <a:p>
            <a:pPr indent="0" lvl="0" marL="90170" marR="90170" rtl="0" algn="l">
              <a:lnSpc>
                <a:spcPct val="100000"/>
              </a:lnSpc>
              <a:spcBef>
                <a:spcPts val="1000"/>
              </a:spcBef>
              <a:spcAft>
                <a:spcPts val="0"/>
              </a:spcAft>
              <a:buClr>
                <a:srgbClr val="000000"/>
              </a:buClr>
              <a:buSzPts val="1800"/>
              <a:buFont typeface="Arial"/>
              <a:buNone/>
            </a:pPr>
            <a:r>
              <a:rPr b="0" i="0" lang="en-GB" sz="1800" u="none" cap="none" strike="noStrike">
                <a:solidFill>
                  <a:srgbClr val="3F3F3F"/>
                </a:solidFill>
                <a:latin typeface="Playwrite GB S"/>
                <a:ea typeface="Playwrite GB S"/>
                <a:cs typeface="Playwrite GB S"/>
                <a:sym typeface="Playwrite GB S"/>
              </a:rPr>
              <a:t>We always…</a:t>
            </a:r>
            <a:endParaRPr b="0"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b="0" i="0" lang="en-GB" sz="1800" u="none" cap="none" strike="noStrike">
                <a:solidFill>
                  <a:srgbClr val="3F3F3F"/>
                </a:solidFill>
                <a:latin typeface="Playwrite GB S"/>
                <a:ea typeface="Playwrite GB S"/>
                <a:cs typeface="Playwrite GB S"/>
                <a:sym typeface="Playwrite GB S"/>
              </a:rPr>
              <a:t>ASPIRE for excellence  </a:t>
            </a:r>
            <a:endParaRPr b="0"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b="0" i="0" lang="en-GB" sz="1800" u="none" cap="none" strike="noStrike">
                <a:solidFill>
                  <a:srgbClr val="3F3F3F"/>
                </a:solidFill>
                <a:latin typeface="Playwrite GB S"/>
                <a:ea typeface="Playwrite GB S"/>
                <a:cs typeface="Playwrite GB S"/>
                <a:sym typeface="Playwrite GB S"/>
              </a:rPr>
              <a:t>ENJOY learning</a:t>
            </a:r>
            <a:endParaRPr b="0"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b="0" i="0" lang="en-GB" sz="1800" u="none" cap="none" strike="noStrike">
                <a:solidFill>
                  <a:srgbClr val="3F3F3F"/>
                </a:solidFill>
                <a:latin typeface="Playwrite GB S"/>
                <a:ea typeface="Playwrite GB S"/>
                <a:cs typeface="Playwrite GB S"/>
                <a:sym typeface="Playwrite GB S"/>
              </a:rPr>
              <a:t>ACHIEVE success</a:t>
            </a:r>
            <a:endParaRPr b="0"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b="0" i="0" lang="en-GB" sz="1800" u="none" cap="none" strike="noStrike">
                <a:solidFill>
                  <a:srgbClr val="3F3F3F"/>
                </a:solidFill>
                <a:latin typeface="Playwrite GB S"/>
                <a:ea typeface="Playwrite GB S"/>
                <a:cs typeface="Playwrite GB S"/>
                <a:sym typeface="Playwrite GB S"/>
              </a:rPr>
              <a:t>CHALLENGE ourselves further.</a:t>
            </a:r>
            <a:endParaRPr b="0" i="0" sz="1800" u="none" cap="none" strike="noStrike">
              <a:solidFill>
                <a:srgbClr val="3F3F3F"/>
              </a:solidFill>
              <a:latin typeface="Playwrite GB S"/>
              <a:ea typeface="Playwrite GB S"/>
              <a:cs typeface="Playwrite GB S"/>
              <a:sym typeface="Playwrite GB S"/>
            </a:endParaRPr>
          </a:p>
        </p:txBody>
      </p:sp>
      <p:pic>
        <p:nvPicPr>
          <p:cNvPr id="358" name="Google Shape;358;p4"/>
          <p:cNvPicPr preferRelativeResize="0"/>
          <p:nvPr/>
        </p:nvPicPr>
        <p:blipFill rotWithShape="1">
          <a:blip r:embed="rId4">
            <a:alphaModFix/>
          </a:blip>
          <a:srcRect b="0" l="0" r="0" t="0"/>
          <a:stretch/>
        </p:blipFill>
        <p:spPr>
          <a:xfrm>
            <a:off x="6397346" y="3140167"/>
            <a:ext cx="1928117" cy="2338731"/>
          </a:xfrm>
          <a:prstGeom prst="roundRect">
            <a:avLst>
              <a:gd fmla="val 32445" name="adj"/>
            </a:avLst>
          </a:prstGeom>
          <a:noFill/>
          <a:ln>
            <a:noFill/>
          </a:ln>
          <a:effectLst>
            <a:outerShdw blurRad="50800" rotWithShape="0" algn="tl" dir="5400000" dist="50800">
              <a:srgbClr val="000000">
                <a:alpha val="41961"/>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3" name="Shape 363"/>
        <p:cNvGrpSpPr/>
        <p:nvPr/>
      </p:nvGrpSpPr>
      <p:grpSpPr>
        <a:xfrm>
          <a:off x="0" y="0"/>
          <a:ext cx="0" cy="0"/>
          <a:chOff x="0" y="0"/>
          <a:chExt cx="0" cy="0"/>
        </a:xfrm>
      </p:grpSpPr>
      <p:sp>
        <p:nvSpPr>
          <p:cNvPr id="364" name="Google Shape;364;p5"/>
          <p:cNvSpPr txBox="1"/>
          <p:nvPr>
            <p:ph type="ctrTitle"/>
          </p:nvPr>
        </p:nvSpPr>
        <p:spPr>
          <a:xfrm>
            <a:off x="6286541" y="1241266"/>
            <a:ext cx="2370762" cy="3153753"/>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EBEBEB"/>
              </a:buClr>
              <a:buSzPts val="5400"/>
              <a:buFont typeface="Calibri"/>
              <a:buNone/>
            </a:pPr>
            <a:r>
              <a:rPr i="0" lang="en-GB" sz="5200">
                <a:latin typeface="Playwrite GB S"/>
                <a:ea typeface="Playwrite GB S"/>
                <a:cs typeface="Playwrite GB S"/>
                <a:sym typeface="Playwrite GB S"/>
              </a:rPr>
              <a:t>Valley Values</a:t>
            </a:r>
            <a:r>
              <a:rPr b="0" i="0" lang="en-GB" sz="5400">
                <a:solidFill>
                  <a:srgbClr val="EBEBEB"/>
                </a:solidFill>
                <a:latin typeface="Calibri"/>
                <a:ea typeface="Calibri"/>
                <a:cs typeface="Calibri"/>
                <a:sym typeface="Calibri"/>
              </a:rPr>
              <a:t> </a:t>
            </a:r>
            <a:endParaRPr/>
          </a:p>
        </p:txBody>
      </p:sp>
      <p:grpSp>
        <p:nvGrpSpPr>
          <p:cNvPr id="365" name="Google Shape;365;p5"/>
          <p:cNvGrpSpPr/>
          <p:nvPr/>
        </p:nvGrpSpPr>
        <p:grpSpPr>
          <a:xfrm>
            <a:off x="317499" y="384432"/>
            <a:ext cx="6029230" cy="6071404"/>
            <a:chOff x="423332" y="384432"/>
            <a:chExt cx="8038974" cy="6071404"/>
          </a:xfrm>
        </p:grpSpPr>
        <p:sp>
          <p:nvSpPr>
            <p:cNvPr id="366" name="Google Shape;366;p5"/>
            <p:cNvSpPr/>
            <p:nvPr/>
          </p:nvSpPr>
          <p:spPr>
            <a:xfrm flipH="1">
              <a:off x="423332" y="402165"/>
              <a:ext cx="6785133"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67" name="Google Shape;367;p5"/>
            <p:cNvSpPr/>
            <p:nvPr/>
          </p:nvSpPr>
          <p:spPr>
            <a:xfrm flipH="1" rot="5400000">
              <a:off x="4616676" y="2801722"/>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68" name="Google Shape;368;p5"/>
            <p:cNvSpPr/>
            <p:nvPr/>
          </p:nvSpPr>
          <p:spPr>
            <a:xfrm flipH="1" rot="5677511">
              <a:off x="6459831" y="1826079"/>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pic>
        <p:nvPicPr>
          <p:cNvPr id="369" name="Google Shape;369;p5"/>
          <p:cNvPicPr preferRelativeResize="0"/>
          <p:nvPr/>
        </p:nvPicPr>
        <p:blipFill rotWithShape="1">
          <a:blip r:embed="rId3">
            <a:alphaModFix/>
          </a:blip>
          <a:srcRect b="0" l="0" r="0" t="0"/>
          <a:stretch/>
        </p:blipFill>
        <p:spPr>
          <a:xfrm>
            <a:off x="0" y="489527"/>
            <a:ext cx="6286541" cy="59663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
          <p:cNvSpPr txBox="1"/>
          <p:nvPr>
            <p:ph type="ctrTitle"/>
          </p:nvPr>
        </p:nvSpPr>
        <p:spPr>
          <a:xfrm>
            <a:off x="6286541" y="1241266"/>
            <a:ext cx="2370762" cy="3153753"/>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EBEBEB"/>
              </a:buClr>
              <a:buSzPts val="5400"/>
              <a:buFont typeface="Calibri"/>
              <a:buNone/>
            </a:pPr>
            <a:r>
              <a:rPr i="0" lang="en-GB" sz="5400">
                <a:latin typeface="Playwrite GB S"/>
                <a:ea typeface="Playwrite GB S"/>
                <a:cs typeface="Playwrite GB S"/>
                <a:sym typeface="Playwrite GB S"/>
              </a:rPr>
              <a:t>Valley </a:t>
            </a:r>
            <a:r>
              <a:rPr lang="en-GB" sz="5400">
                <a:latin typeface="Playwrite GB S"/>
                <a:ea typeface="Playwrite GB S"/>
                <a:cs typeface="Playwrite GB S"/>
                <a:sym typeface="Playwrite GB S"/>
              </a:rPr>
              <a:t>Life Skills</a:t>
            </a:r>
            <a:r>
              <a:rPr i="0" lang="en-GB" sz="5400">
                <a:solidFill>
                  <a:srgbClr val="FF0000"/>
                </a:solidFill>
                <a:latin typeface="Playwrite GB S"/>
                <a:ea typeface="Playwrite GB S"/>
                <a:cs typeface="Playwrite GB S"/>
                <a:sym typeface="Playwrite GB S"/>
              </a:rPr>
              <a:t> </a:t>
            </a:r>
            <a:endParaRPr>
              <a:solidFill>
                <a:srgbClr val="FF0000"/>
              </a:solidFill>
              <a:latin typeface="Playwrite GB S"/>
              <a:ea typeface="Playwrite GB S"/>
              <a:cs typeface="Playwrite GB S"/>
              <a:sym typeface="Playwrite GB S"/>
            </a:endParaRPr>
          </a:p>
        </p:txBody>
      </p:sp>
      <p:graphicFrame>
        <p:nvGraphicFramePr>
          <p:cNvPr id="376" name="Google Shape;376;p6"/>
          <p:cNvGraphicFramePr/>
          <p:nvPr/>
        </p:nvGraphicFramePr>
        <p:xfrm>
          <a:off x="62397" y="509664"/>
          <a:ext cx="3000000" cy="3000000"/>
        </p:xfrm>
        <a:graphic>
          <a:graphicData uri="http://schemas.openxmlformats.org/drawingml/2006/table">
            <a:tbl>
              <a:tblPr bandRow="1" firstCol="1" firstRow="1">
                <a:noFill/>
                <a:tableStyleId>{553EBC61-FE2D-4F3D-97D2-69CF9FBEDDF6}</a:tableStyleId>
              </a:tblPr>
              <a:tblGrid>
                <a:gridCol w="876950"/>
                <a:gridCol w="877300"/>
                <a:gridCol w="877300"/>
                <a:gridCol w="877300"/>
                <a:gridCol w="877300"/>
                <a:gridCol w="877300"/>
                <a:gridCol w="877300"/>
              </a:tblGrid>
              <a:tr h="189225">
                <a:tc gridSpan="7">
                  <a:txBody>
                    <a:bodyPr/>
                    <a:lstStyle/>
                    <a:p>
                      <a:pPr indent="0" lvl="0" marL="0" marR="0" rtl="0" algn="l">
                        <a:lnSpc>
                          <a:spcPct val="107000"/>
                        </a:lnSpc>
                        <a:spcBef>
                          <a:spcPts val="0"/>
                        </a:spcBef>
                        <a:spcAft>
                          <a:spcPts val="0"/>
                        </a:spcAft>
                        <a:buClr>
                          <a:srgbClr val="000000"/>
                        </a:buClr>
                        <a:buSzPts val="1000"/>
                        <a:buFont typeface="Arial"/>
                        <a:buNone/>
                      </a:pPr>
                      <a:r>
                        <a:rPr lang="en-GB" sz="1000" u="none" cap="none" strike="noStrike">
                          <a:latin typeface="Playwrite GB S"/>
                          <a:ea typeface="Playwrite GB S"/>
                          <a:cs typeface="Playwrite GB S"/>
                          <a:sym typeface="Playwrite GB S"/>
                        </a:rPr>
                        <a:t>Valley Primary School.                                 Life Skills Challenges.                                                 </a:t>
                      </a:r>
                      <a:endParaRPr sz="600" u="none" cap="none" strike="noStrike">
                        <a:latin typeface="Playwrite GB S"/>
                        <a:ea typeface="Playwrite GB S"/>
                        <a:cs typeface="Playwrite GB S"/>
                        <a:sym typeface="Playwrite GB S"/>
                      </a:endParaRPr>
                    </a:p>
                  </a:txBody>
                  <a:tcPr marT="0" marB="0" marR="37125" marL="37125"/>
                </a:tc>
                <a:tc hMerge="1"/>
                <a:tc hMerge="1"/>
                <a:tc hMerge="1"/>
                <a:tc hMerge="1"/>
                <a:tc hMerge="1"/>
                <a:tc hMerge="1"/>
              </a:tr>
              <a:tr h="40550">
                <a:tc gridSpan="7">
                  <a:txBody>
                    <a:bodyPr/>
                    <a:lstStyle/>
                    <a:p>
                      <a:pPr indent="0" lvl="0" marL="0" marR="0" rtl="0" algn="l">
                        <a:lnSpc>
                          <a:spcPct val="107000"/>
                        </a:lnSpc>
                        <a:spcBef>
                          <a:spcPts val="0"/>
                        </a:spcBef>
                        <a:spcAft>
                          <a:spcPts val="0"/>
                        </a:spcAft>
                        <a:buClr>
                          <a:srgbClr val="000000"/>
                        </a:buClr>
                        <a:buSzPts val="200"/>
                        <a:buFont typeface="Arial"/>
                        <a:buNone/>
                      </a:pPr>
                      <a:r>
                        <a:rPr lang="en-GB" sz="200" u="none" cap="none" strike="noStrike">
                          <a:latin typeface="Playwrite GB S"/>
                          <a:ea typeface="Playwrite GB S"/>
                          <a:cs typeface="Playwrite GB S"/>
                          <a:sym typeface="Playwrite GB S"/>
                        </a:rPr>
                        <a:t> </a:t>
                      </a:r>
                      <a:endParaRPr sz="600" u="none" cap="none" strike="noStrike">
                        <a:latin typeface="Playwrite GB S"/>
                        <a:ea typeface="Playwrite GB S"/>
                        <a:cs typeface="Playwrite GB S"/>
                        <a:sym typeface="Playwrite GB S"/>
                      </a:endParaRPr>
                    </a:p>
                  </a:txBody>
                  <a:tcPr marT="0" marB="0" marR="37125" marL="37125"/>
                </a:tc>
                <a:tc hMerge="1"/>
                <a:tc hMerge="1"/>
                <a:tc hMerge="1"/>
                <a:tc hMerge="1"/>
                <a:tc hMerge="1"/>
                <a:tc hMerge="1"/>
              </a:tr>
              <a:tr h="605375">
                <a:tc rowSpan="2">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MENTAL HEALTH MANAGEMENT SKILLS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PHYSICAL HEALTH MANAGEMENT SKILLS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TIME MANAGEMENT SKILLS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DECISION </a:t>
                      </a:r>
                      <a:endParaRPr sz="600" u="none" cap="none" strike="noStrike">
                        <a:latin typeface="Playwrite GB S"/>
                        <a:ea typeface="Playwrite GB S"/>
                        <a:cs typeface="Playwrite GB S"/>
                        <a:sym typeface="Playwrite GB S"/>
                      </a:endParaRPr>
                    </a:p>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MAKING </a:t>
                      </a:r>
                      <a:endParaRPr sz="600" u="none" cap="none" strike="noStrike">
                        <a:latin typeface="Playwrite GB S"/>
                        <a:ea typeface="Playwrite GB S"/>
                        <a:cs typeface="Playwrite GB S"/>
                        <a:sym typeface="Playwrite GB S"/>
                      </a:endParaRPr>
                    </a:p>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SKILLS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HOME MANAGEMENT SKILLS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latin typeface="Playwrite GB S"/>
                          <a:ea typeface="Playwrite GB S"/>
                          <a:cs typeface="Playwrite GB S"/>
                          <a:sym typeface="Playwrite GB S"/>
                        </a:rPr>
                        <a:t>INTERPERSONAL SKILLS</a:t>
                      </a:r>
                      <a:endParaRPr sz="600" u="none" cap="none" strike="noStrike">
                        <a:latin typeface="Playwrite GB S"/>
                        <a:ea typeface="Playwrite GB S"/>
                        <a:cs typeface="Playwrite GB S"/>
                        <a:sym typeface="Playwrite GB S"/>
                      </a:endParaRPr>
                    </a:p>
                  </a:txBody>
                  <a:tcPr marT="0" marB="0" marR="37125" marL="37125"/>
                </a:tc>
              </a:tr>
              <a:tr h="1476100">
                <a:tc vMerge="1"/>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We have feelings and thoughts about ourselves and the world around us. </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These can affect how we cope with life’s challenges and stresses.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We promote growth in confidence and awareness of control. </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This supports communication and language using large and small movements and gestures to convey messages to others.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We show good time management. </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This process helps us organise and plan how to divide our time between specific activities. </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Good time management enables us to work smarter – not harder – so that we get more done in less time.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We promote effective decision making. </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This involves choosing between possible solutions to a problem. Decisions can be made through either an intuitive or reasoned process or a combination.</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We promote good home management skills. </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This affects how we manage challenges and activities at home.</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We think of the behaviours and tactics we use to interact with others effectively.</a:t>
                      </a:r>
                      <a:endParaRPr sz="1400" u="none" cap="none" strike="noStrike">
                        <a:latin typeface="Playwrite GB S"/>
                        <a:ea typeface="Playwrite GB S"/>
                        <a:cs typeface="Playwrite GB S"/>
                        <a:sym typeface="Playwrite GB S"/>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This involves choosing good behaviour when interacting with others.  </a:t>
                      </a:r>
                      <a:endParaRPr sz="600" u="none" cap="none" strike="noStrike">
                        <a:latin typeface="Playwrite GB S"/>
                        <a:ea typeface="Playwrite GB S"/>
                        <a:cs typeface="Playwrite GB S"/>
                        <a:sym typeface="Playwrite GB S"/>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Nurs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tell people if I am feeling sad, happy, angry, glad or excited?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wash my hands and dry them?</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focus on one activity until it is finished?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choose between two options?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put my dirty washing in the washing basket?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share when I am taking turns with my friends? </a:t>
                      </a:r>
                      <a:endParaRPr sz="600" u="none" cap="none" strike="noStrike">
                        <a:latin typeface="Playwrite GB S"/>
                        <a:ea typeface="Playwrite GB S"/>
                        <a:cs typeface="Playwrite GB S"/>
                        <a:sym typeface="Playwrite GB S"/>
                      </a:endParaRPr>
                    </a:p>
                  </a:txBody>
                  <a:tcPr marT="0" marB="0" marR="37125" marL="37125"/>
                </a:tc>
              </a:tr>
              <a:tr h="340650">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Rec</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say what I am good at?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pick up my rubbish and put it in the bin?</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who to ask for help if I am stuck on a task?</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how to make a decision?</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tidy my room?</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be a good friend?</a:t>
                      </a:r>
                      <a:endParaRPr sz="600" u="none" cap="none" strike="noStrike">
                        <a:latin typeface="Playwrite GB S"/>
                        <a:ea typeface="Playwrite GB S"/>
                        <a:cs typeface="Playwrite GB S"/>
                        <a:sym typeface="Playwrite GB S"/>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1</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who to go to if I need help?</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eat 5 portions of fruit and vegetables per day?</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say how I am organised?</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who to go to in school or at home to help me with my decision?</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share my toys with a person at home?</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work as part of a team?</a:t>
                      </a:r>
                      <a:endParaRPr sz="600" u="none" cap="none" strike="noStrike">
                        <a:latin typeface="Playwrite GB S"/>
                        <a:ea typeface="Playwrite GB S"/>
                        <a:cs typeface="Playwrite GB S"/>
                        <a:sym typeface="Playwrite GB S"/>
                      </a:endParaRPr>
                    </a:p>
                  </a:txBody>
                  <a:tcPr marT="0" marB="0" marR="37125" marL="37125"/>
                </a:tc>
              </a:tr>
              <a:tr h="340650">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2</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say what I am most proud of?</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what a balanced diet is?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be good with my time management?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ask a friend if I am stuck?</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how I can help my parents at home?</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the behaviour I should show in class?</a:t>
                      </a:r>
                      <a:endParaRPr sz="600" u="none" cap="none" strike="noStrike">
                        <a:latin typeface="Playwrite GB S"/>
                        <a:ea typeface="Playwrite GB S"/>
                        <a:cs typeface="Playwrite GB S"/>
                        <a:sym typeface="Playwrite GB S"/>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3</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say what I enjoy most about being in the classroom?</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help myself to relax?</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how to improve my time management?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use my mistakes to further develop my decisions?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recycle things which I have finished with at home?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understand the kind gestures I can use to everyone?</a:t>
                      </a:r>
                      <a:endParaRPr sz="600" u="none" cap="none" strike="noStrike">
                        <a:latin typeface="Playwrite GB S"/>
                        <a:ea typeface="Playwrite GB S"/>
                        <a:cs typeface="Playwrite GB S"/>
                        <a:sym typeface="Playwrite GB S"/>
                      </a:endParaRPr>
                    </a:p>
                  </a:txBody>
                  <a:tcPr marT="0" marB="0" marR="37125" marL="37125"/>
                </a:tc>
              </a:tr>
              <a:tr h="56772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4</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say what I am good at and justify it?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say why exercising is important?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the different types of equipment I can use to keep track of time?</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have the skills to identify what is going wrong and solve this?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set home targets?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understand why good manners are so important?</a:t>
                      </a:r>
                      <a:endParaRPr sz="600" u="none" cap="none" strike="noStrike">
                        <a:latin typeface="Playwrite GB S"/>
                        <a:ea typeface="Playwrite GB S"/>
                        <a:cs typeface="Playwrite GB S"/>
                        <a:sym typeface="Playwrite GB S"/>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5</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why it is important to be a good role model and friend?</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have a balanced diet?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give an example of when I show good time management?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choose the easiest choice or the quickest choice? Why?</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how I can be a good role model at home?</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help others to behave better?</a:t>
                      </a:r>
                      <a:endParaRPr sz="600" u="none" cap="none" strike="noStrike">
                        <a:latin typeface="Playwrite GB S"/>
                        <a:ea typeface="Playwrite GB S"/>
                        <a:cs typeface="Playwrite GB S"/>
                        <a:sym typeface="Playwrite GB S"/>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latin typeface="Playwrite GB S"/>
                          <a:ea typeface="Playwrite GB S"/>
                          <a:cs typeface="Playwrite GB S"/>
                          <a:sym typeface="Playwrite GB S"/>
                        </a:rPr>
                        <a:t>6</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be a positive role model and friend?</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know why it is imperative to wash and dry my hands?</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Do I understand why good time management is important?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describe a time when I made a great decision fast?</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justify which skills are important and why? </a:t>
                      </a:r>
                      <a:endParaRPr sz="600" u="none" cap="none" strike="noStrike">
                        <a:latin typeface="Playwrite GB S"/>
                        <a:ea typeface="Playwrite GB S"/>
                        <a:cs typeface="Playwrite GB S"/>
                        <a:sym typeface="Playwrite GB S"/>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latin typeface="Playwrite GB S"/>
                          <a:ea typeface="Playwrite GB S"/>
                          <a:cs typeface="Playwrite GB S"/>
                          <a:sym typeface="Playwrite GB S"/>
                        </a:rPr>
                        <a:t>Can I challenge myself at school?</a:t>
                      </a:r>
                      <a:endParaRPr sz="600" u="none" cap="none" strike="noStrike">
                        <a:latin typeface="Playwrite GB S"/>
                        <a:ea typeface="Playwrite GB S"/>
                        <a:cs typeface="Playwrite GB S"/>
                        <a:sym typeface="Playwrite GB S"/>
                      </a:endParaRPr>
                    </a:p>
                  </a:txBody>
                  <a:tcPr marT="0" marB="0" marR="37125" marL="37125"/>
                </a:tc>
              </a:tr>
            </a:tbl>
          </a:graphicData>
        </a:graphic>
      </p:graphicFrame>
      <p:pic>
        <p:nvPicPr>
          <p:cNvPr descr="A picture containing person, object&#10;&#10;Description automatically generated" id="377" name="Google Shape;377;p6"/>
          <p:cNvPicPr preferRelativeResize="0"/>
          <p:nvPr/>
        </p:nvPicPr>
        <p:blipFill rotWithShape="1">
          <a:blip r:embed="rId3">
            <a:alphaModFix/>
          </a:blip>
          <a:srcRect b="0" l="0" r="0" t="0"/>
          <a:stretch/>
        </p:blipFill>
        <p:spPr>
          <a:xfrm>
            <a:off x="206225" y="859289"/>
            <a:ext cx="309502" cy="408359"/>
          </a:xfrm>
          <a:prstGeom prst="rect">
            <a:avLst/>
          </a:prstGeom>
          <a:noFill/>
          <a:ln>
            <a:noFill/>
          </a:ln>
        </p:spPr>
      </p:pic>
      <p:sp>
        <p:nvSpPr>
          <p:cNvPr id="378" name="Google Shape;378;p6"/>
          <p:cNvSpPr txBox="1"/>
          <p:nvPr/>
        </p:nvSpPr>
        <p:spPr>
          <a:xfrm>
            <a:off x="3200400" y="3200400"/>
            <a:ext cx="2743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7"/>
          <p:cNvSpPr txBox="1"/>
          <p:nvPr>
            <p:ph type="title"/>
          </p:nvPr>
        </p:nvSpPr>
        <p:spPr>
          <a:xfrm>
            <a:off x="457196" y="538288"/>
            <a:ext cx="8229600" cy="1134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b="1" lang="en-GB">
                <a:latin typeface="Playwrite GB S"/>
                <a:ea typeface="Playwrite GB S"/>
                <a:cs typeface="Playwrite GB S"/>
                <a:sym typeface="Playwrite GB S"/>
              </a:rPr>
              <a:t>     We are powerful learners…</a:t>
            </a:r>
            <a:r>
              <a:rPr b="1" lang="en-GB">
                <a:latin typeface="Calibri"/>
                <a:ea typeface="Calibri"/>
                <a:cs typeface="Calibri"/>
                <a:sym typeface="Calibri"/>
              </a:rPr>
              <a:t> </a:t>
            </a:r>
            <a:br>
              <a:rPr b="1" lang="en-GB" sz="3572">
                <a:solidFill>
                  <a:srgbClr val="FF0000"/>
                </a:solidFill>
                <a:latin typeface="Comic Sans MS"/>
                <a:ea typeface="Comic Sans MS"/>
                <a:cs typeface="Comic Sans MS"/>
                <a:sym typeface="Comic Sans MS"/>
              </a:rPr>
            </a:br>
            <a:endParaRPr b="1" sz="3572">
              <a:solidFill>
                <a:srgbClr val="FF0000"/>
              </a:solidFill>
              <a:latin typeface="Comic Sans MS"/>
              <a:ea typeface="Comic Sans MS"/>
              <a:cs typeface="Comic Sans MS"/>
              <a:sym typeface="Comic Sans MS"/>
            </a:endParaRPr>
          </a:p>
        </p:txBody>
      </p:sp>
      <p:pic>
        <p:nvPicPr>
          <p:cNvPr descr="http://thesynaptictrust.org/images/pages/blp_heroes.jpg" id="384" name="Google Shape;384;p7"/>
          <p:cNvPicPr preferRelativeResize="0"/>
          <p:nvPr>
            <p:ph idx="1" type="body"/>
          </p:nvPr>
        </p:nvPicPr>
        <p:blipFill rotWithShape="1">
          <a:blip r:embed="rId3">
            <a:alphaModFix/>
          </a:blip>
          <a:srcRect b="0" l="0" r="0" t="0"/>
          <a:stretch/>
        </p:blipFill>
        <p:spPr>
          <a:xfrm>
            <a:off x="432472" y="2218544"/>
            <a:ext cx="8441012" cy="2634195"/>
          </a:xfrm>
          <a:prstGeom prst="rect">
            <a:avLst/>
          </a:prstGeom>
          <a:noFill/>
          <a:ln>
            <a:noFill/>
          </a:ln>
        </p:spPr>
      </p:pic>
      <p:sp>
        <p:nvSpPr>
          <p:cNvPr id="385" name="Google Shape;385;p7"/>
          <p:cNvSpPr txBox="1"/>
          <p:nvPr/>
        </p:nvSpPr>
        <p:spPr>
          <a:xfrm>
            <a:off x="218041" y="4922993"/>
            <a:ext cx="20679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00B050"/>
                </a:solidFill>
                <a:latin typeface="Playwrite GB S"/>
                <a:ea typeface="Playwrite GB S"/>
                <a:cs typeface="Playwrite GB S"/>
                <a:sym typeface="Playwrite GB S"/>
              </a:rPr>
              <a:t>Resilient Robbie</a:t>
            </a:r>
            <a:r>
              <a:rPr b="1" i="0" lang="en-GB" sz="2000" u="none" cap="none" strike="noStrike">
                <a:solidFill>
                  <a:srgbClr val="00B050"/>
                </a:solidFill>
                <a:latin typeface="Comic Sans MS"/>
                <a:ea typeface="Comic Sans MS"/>
                <a:cs typeface="Comic Sans MS"/>
                <a:sym typeface="Comic Sans MS"/>
              </a:rPr>
              <a:t> </a:t>
            </a:r>
            <a:endParaRPr b="0" i="0" sz="1400" u="none" cap="none" strike="noStrike">
              <a:solidFill>
                <a:srgbClr val="000000"/>
              </a:solidFill>
              <a:latin typeface="Arial"/>
              <a:ea typeface="Arial"/>
              <a:cs typeface="Arial"/>
              <a:sym typeface="Arial"/>
            </a:endParaRPr>
          </a:p>
        </p:txBody>
      </p:sp>
      <p:sp>
        <p:nvSpPr>
          <p:cNvPr id="386" name="Google Shape;386;p7"/>
          <p:cNvSpPr txBox="1"/>
          <p:nvPr/>
        </p:nvSpPr>
        <p:spPr>
          <a:xfrm>
            <a:off x="2371621" y="4989539"/>
            <a:ext cx="20679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0070C0"/>
                </a:solidFill>
                <a:latin typeface="Playwrite GB S"/>
                <a:ea typeface="Playwrite GB S"/>
                <a:cs typeface="Playwrite GB S"/>
                <a:sym typeface="Playwrite GB S"/>
              </a:rPr>
              <a:t>Resourceful Rosie</a:t>
            </a:r>
            <a:r>
              <a:rPr b="1" i="0" lang="en-GB" sz="2000" u="none" cap="none" strike="noStrike">
                <a:solidFill>
                  <a:srgbClr val="0070C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87" name="Google Shape;387;p7"/>
          <p:cNvSpPr txBox="1"/>
          <p:nvPr/>
        </p:nvSpPr>
        <p:spPr>
          <a:xfrm>
            <a:off x="4582988" y="5076949"/>
            <a:ext cx="20679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FF0000"/>
                </a:solidFill>
                <a:latin typeface="Playwrite GB S"/>
                <a:ea typeface="Playwrite GB S"/>
                <a:cs typeface="Playwrite GB S"/>
                <a:sym typeface="Playwrite GB S"/>
              </a:rPr>
              <a:t>Reflective Rick</a:t>
            </a:r>
            <a:r>
              <a:rPr b="1" i="0" lang="en-GB" sz="2000" u="none" cap="none" strike="noStrike">
                <a:solidFill>
                  <a:srgbClr val="FF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388" name="Google Shape;388;p7"/>
          <p:cNvSpPr txBox="1"/>
          <p:nvPr/>
        </p:nvSpPr>
        <p:spPr>
          <a:xfrm>
            <a:off x="6794378" y="4989550"/>
            <a:ext cx="20679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7030A0"/>
                </a:solidFill>
                <a:latin typeface="Playwrite GB S"/>
                <a:ea typeface="Playwrite GB S"/>
                <a:cs typeface="Playwrite GB S"/>
                <a:sym typeface="Playwrite GB S"/>
              </a:rPr>
              <a:t>Reciprocal Ruth </a:t>
            </a:r>
            <a:endParaRPr b="0" i="0" sz="14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37ba5872375_6_504"/>
          <p:cNvSpPr txBox="1"/>
          <p:nvPr>
            <p:ph type="title"/>
          </p:nvPr>
        </p:nvSpPr>
        <p:spPr>
          <a:xfrm>
            <a:off x="866440" y="927099"/>
            <a:ext cx="6345300" cy="709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entury Gothic"/>
              <a:buNone/>
            </a:pPr>
            <a:r>
              <a:rPr lang="en-GB">
                <a:latin typeface="Playwrite GB S"/>
                <a:ea typeface="Playwrite GB S"/>
                <a:cs typeface="Playwrite GB S"/>
                <a:sym typeface="Playwrite GB S"/>
              </a:rPr>
              <a:t>The EYFS Curriculum</a:t>
            </a:r>
            <a:endParaRPr>
              <a:latin typeface="Playwrite GB S"/>
              <a:ea typeface="Playwrite GB S"/>
              <a:cs typeface="Playwrite GB S"/>
              <a:sym typeface="Playwrite GB S"/>
            </a:endParaRPr>
          </a:p>
        </p:txBody>
      </p:sp>
      <p:pic>
        <p:nvPicPr>
          <p:cNvPr id="394" name="Google Shape;394;g37ba5872375_6_504"/>
          <p:cNvPicPr preferRelativeResize="0"/>
          <p:nvPr/>
        </p:nvPicPr>
        <p:blipFill rotWithShape="1">
          <a:blip r:embed="rId3">
            <a:alphaModFix/>
          </a:blip>
          <a:srcRect b="0" l="0" r="0" t="0"/>
          <a:stretch/>
        </p:blipFill>
        <p:spPr>
          <a:xfrm>
            <a:off x="791409" y="2135041"/>
            <a:ext cx="3392664" cy="4238049"/>
          </a:xfrm>
          <a:prstGeom prst="rect">
            <a:avLst/>
          </a:prstGeom>
          <a:noFill/>
          <a:ln>
            <a:noFill/>
          </a:ln>
        </p:spPr>
      </p:pic>
      <p:pic>
        <p:nvPicPr>
          <p:cNvPr id="395" name="Google Shape;395;g37ba5872375_6_504"/>
          <p:cNvPicPr preferRelativeResize="0"/>
          <p:nvPr/>
        </p:nvPicPr>
        <p:blipFill rotWithShape="1">
          <a:blip r:embed="rId4">
            <a:alphaModFix/>
          </a:blip>
          <a:srcRect b="0" l="0" r="0" t="0"/>
          <a:stretch/>
        </p:blipFill>
        <p:spPr>
          <a:xfrm>
            <a:off x="4347296" y="2135042"/>
            <a:ext cx="4288704" cy="430833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9" name="Shape 399"/>
        <p:cNvGrpSpPr/>
        <p:nvPr/>
      </p:nvGrpSpPr>
      <p:grpSpPr>
        <a:xfrm>
          <a:off x="0" y="0"/>
          <a:ext cx="0" cy="0"/>
          <a:chOff x="0" y="0"/>
          <a:chExt cx="0" cy="0"/>
        </a:xfrm>
      </p:grpSpPr>
      <p:sp>
        <p:nvSpPr>
          <p:cNvPr id="400" name="Google Shape;400;p8"/>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1" name="Google Shape;401;p8"/>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2" name="Google Shape;402;p8"/>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3" name="Google Shape;403;p8"/>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4" name="Google Shape;404;p8"/>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5" name="Google Shape;405;p8"/>
          <p:cNvSpPr txBox="1"/>
          <p:nvPr>
            <p:ph type="ctrTitle"/>
          </p:nvPr>
        </p:nvSpPr>
        <p:spPr>
          <a:xfrm>
            <a:off x="637250" y="1313175"/>
            <a:ext cx="3004800" cy="3798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4600">
                <a:solidFill>
                  <a:schemeClr val="lt1"/>
                </a:solidFill>
                <a:latin typeface="Playwrite GB S"/>
                <a:ea typeface="Playwrite GB S"/>
                <a:cs typeface="Playwrite GB S"/>
                <a:sym typeface="Playwrite GB S"/>
              </a:rPr>
              <a:t>A Typical Day in Nursery</a:t>
            </a:r>
            <a:endParaRPr sz="4000">
              <a:solidFill>
                <a:schemeClr val="lt1"/>
              </a:solidFill>
              <a:latin typeface="Playwrite GB S"/>
              <a:ea typeface="Playwrite GB S"/>
              <a:cs typeface="Playwrite GB S"/>
              <a:sym typeface="Playwrite GB S"/>
            </a:endParaRPr>
          </a:p>
        </p:txBody>
      </p:sp>
      <p:sp>
        <p:nvSpPr>
          <p:cNvPr id="406" name="Google Shape;406;p8"/>
          <p:cNvSpPr txBox="1"/>
          <p:nvPr/>
        </p:nvSpPr>
        <p:spPr>
          <a:xfrm>
            <a:off x="3890475" y="268675"/>
            <a:ext cx="5014800" cy="6322200"/>
          </a:xfrm>
          <a:prstGeom prst="rect">
            <a:avLst/>
          </a:prstGeom>
          <a:noFill/>
          <a:ln>
            <a:noFill/>
          </a:ln>
        </p:spPr>
        <p:txBody>
          <a:bodyPr anchorCtr="0" anchor="t" bIns="91425" lIns="91425" spcFirstLastPara="1" rIns="91425" wrap="square" tIns="91425">
            <a:noAutofit/>
          </a:bodyPr>
          <a:lstStyle/>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Registration &amp; </a:t>
            </a:r>
            <a:r>
              <a:rPr lang="en-GB" sz="1350">
                <a:solidFill>
                  <a:schemeClr val="dk1"/>
                </a:solidFill>
                <a:highlight>
                  <a:srgbClr val="FFFFFF"/>
                </a:highlight>
                <a:latin typeface="Playwrite GB S"/>
                <a:ea typeface="Playwrite GB S"/>
                <a:cs typeface="Playwrite GB S"/>
                <a:sym typeface="Playwrite GB S"/>
              </a:rPr>
              <a:t>Yogabugs</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Free flow sessions </a:t>
            </a:r>
            <a:r>
              <a:rPr lang="en-GB" sz="1350">
                <a:solidFill>
                  <a:schemeClr val="dk1"/>
                </a:solidFill>
                <a:highlight>
                  <a:srgbClr val="FFFFFF"/>
                </a:highlight>
                <a:latin typeface="Playwrite GB S"/>
                <a:ea typeface="Playwrite GB S"/>
                <a:cs typeface="Playwrite GB S"/>
                <a:sym typeface="Playwrite GB S"/>
              </a:rPr>
              <a:t>in Nursery classroom. </a:t>
            </a:r>
            <a:r>
              <a:rPr b="0" i="0" lang="en-GB" sz="1350" u="none" cap="none" strike="noStrike">
                <a:solidFill>
                  <a:schemeClr val="dk1"/>
                </a:solidFill>
                <a:highlight>
                  <a:srgbClr val="FFFFFF"/>
                </a:highlight>
                <a:latin typeface="Playwrite GB S"/>
                <a:ea typeface="Playwrite GB S"/>
                <a:cs typeface="Playwrite GB S"/>
                <a:sym typeface="Playwrite GB S"/>
              </a:rPr>
              <a:t> During this time children can complete an adult led activity linked to a specific area of learning for that week. There is also continuous provision available which is enhanced or changed each week in response to observations</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Carpet focus: Oracy/</a:t>
            </a:r>
            <a:r>
              <a:rPr lang="en-GB" sz="1350">
                <a:solidFill>
                  <a:schemeClr val="dk1"/>
                </a:solidFill>
                <a:highlight>
                  <a:srgbClr val="FFFFFF"/>
                </a:highlight>
                <a:latin typeface="Playwrite GB S"/>
                <a:ea typeface="Playwrite GB S"/>
                <a:cs typeface="Playwrite GB S"/>
                <a:sym typeface="Playwrite GB S"/>
              </a:rPr>
              <a:t>Phonics</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Snack time in family groups and story time</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Free flow sessions </a:t>
            </a:r>
            <a:r>
              <a:rPr lang="en-GB" sz="1350">
                <a:solidFill>
                  <a:schemeClr val="dk1"/>
                </a:solidFill>
                <a:highlight>
                  <a:srgbClr val="FFFFFF"/>
                </a:highlight>
                <a:latin typeface="Playwrite GB S"/>
                <a:ea typeface="Playwrite GB S"/>
                <a:cs typeface="Playwrite GB S"/>
                <a:sym typeface="Playwrite GB S"/>
              </a:rPr>
              <a:t>in Nursery </a:t>
            </a:r>
            <a:r>
              <a:rPr b="0" i="0" lang="en-GB" sz="1350" u="none" cap="none" strike="noStrike">
                <a:solidFill>
                  <a:schemeClr val="dk1"/>
                </a:solidFill>
                <a:highlight>
                  <a:srgbClr val="FFFFFF"/>
                </a:highlight>
                <a:latin typeface="Playwrite GB S"/>
                <a:ea typeface="Playwrite GB S"/>
                <a:cs typeface="Playwrite GB S"/>
                <a:sym typeface="Playwrite GB S"/>
              </a:rPr>
              <a:t> and outside</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lang="en-GB" sz="1350">
                <a:solidFill>
                  <a:schemeClr val="dk1"/>
                </a:solidFill>
                <a:highlight>
                  <a:srgbClr val="FFFFFF"/>
                </a:highlight>
                <a:latin typeface="Playwrite GB S"/>
                <a:ea typeface="Playwrite GB S"/>
                <a:cs typeface="Playwrite GB S"/>
                <a:sym typeface="Playwrite GB S"/>
              </a:rPr>
              <a:t>Carpet focus- Maths </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Lunchtime for 30 hours Nursery or home time for 15 hours Nursery</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lang="en-GB" sz="1350">
                <a:solidFill>
                  <a:schemeClr val="dk1"/>
                </a:solidFill>
                <a:highlight>
                  <a:srgbClr val="FFFFFF"/>
                </a:highlight>
                <a:latin typeface="Playwrite GB S"/>
                <a:ea typeface="Playwrite GB S"/>
                <a:cs typeface="Playwrite GB S"/>
                <a:sym typeface="Playwrite GB S"/>
              </a:rPr>
              <a:t>Afternoon register - welcome 15 hour children </a:t>
            </a:r>
            <a:endParaRPr sz="1350">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lang="en-GB" sz="1350">
                <a:solidFill>
                  <a:schemeClr val="dk1"/>
                </a:solidFill>
                <a:highlight>
                  <a:srgbClr val="FFFFFF"/>
                </a:highlight>
                <a:latin typeface="Playwrite GB S"/>
                <a:ea typeface="Playwrite GB S"/>
                <a:cs typeface="Playwrite GB S"/>
                <a:sym typeface="Playwrite GB S"/>
              </a:rPr>
              <a:t>Carpet focus: Power of Reading </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Free flow sessions in </a:t>
            </a:r>
            <a:r>
              <a:rPr lang="en-GB" sz="1350">
                <a:solidFill>
                  <a:schemeClr val="dk1"/>
                </a:solidFill>
                <a:highlight>
                  <a:srgbClr val="FFFFFF"/>
                </a:highlight>
                <a:latin typeface="Playwrite GB S"/>
                <a:ea typeface="Playwrite GB S"/>
                <a:cs typeface="Playwrite GB S"/>
                <a:sym typeface="Playwrite GB S"/>
              </a:rPr>
              <a:t>Nursery </a:t>
            </a:r>
            <a:r>
              <a:rPr b="0" i="0" lang="en-GB" sz="1350" u="none" cap="none" strike="noStrike">
                <a:solidFill>
                  <a:schemeClr val="dk1"/>
                </a:solidFill>
                <a:highlight>
                  <a:srgbClr val="FFFFFF"/>
                </a:highlight>
                <a:latin typeface="Playwrite GB S"/>
                <a:ea typeface="Playwrite GB S"/>
                <a:cs typeface="Playwrite GB S"/>
                <a:sym typeface="Playwrite GB S"/>
              </a:rPr>
              <a:t>and outside</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lang="en-GB" sz="1350">
                <a:solidFill>
                  <a:schemeClr val="dk1"/>
                </a:solidFill>
                <a:highlight>
                  <a:srgbClr val="FFFFFF"/>
                </a:highlight>
                <a:latin typeface="Playwrite GB S"/>
                <a:ea typeface="Playwrite GB S"/>
                <a:cs typeface="Playwrite GB S"/>
                <a:sym typeface="Playwrite GB S"/>
              </a:rPr>
              <a:t>Carpet focus: Physical  Development -fine  motor </a:t>
            </a:r>
            <a:endParaRPr sz="1350">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lang="en-GB" sz="1350">
                <a:solidFill>
                  <a:schemeClr val="dk1"/>
                </a:solidFill>
                <a:highlight>
                  <a:srgbClr val="FFFFFF"/>
                </a:highlight>
                <a:latin typeface="Playwrite GB S"/>
                <a:ea typeface="Playwrite GB S"/>
                <a:cs typeface="Playwrite GB S"/>
                <a:sym typeface="Playwrite GB S"/>
              </a:rPr>
              <a:t>Free flow sessions in Nursery and outside. </a:t>
            </a:r>
            <a:endParaRPr sz="1350">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lang="en-GB" sz="1350">
                <a:solidFill>
                  <a:schemeClr val="dk1"/>
                </a:solidFill>
                <a:highlight>
                  <a:srgbClr val="FFFFFF"/>
                </a:highlight>
                <a:latin typeface="Playwrite GB S"/>
                <a:ea typeface="Playwrite GB S"/>
                <a:cs typeface="Playwrite GB S"/>
                <a:sym typeface="Playwrite GB S"/>
              </a:rPr>
              <a:t>Carpet focus: Understanding of  the World/ Expressive Design</a:t>
            </a:r>
            <a:endParaRPr sz="1350">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Storytime</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Hometime </a:t>
            </a:r>
            <a:endParaRPr b="0" i="0" sz="1350" u="none" cap="none" strike="noStrike">
              <a:solidFill>
                <a:schemeClr val="dk1"/>
              </a:solidFill>
              <a:highlight>
                <a:srgbClr val="FFFFFF"/>
              </a:highlight>
              <a:latin typeface="Playwrite GB S"/>
              <a:ea typeface="Playwrite GB S"/>
              <a:cs typeface="Playwrite GB S"/>
              <a:sym typeface="Playwrite GB S"/>
            </a:endParaRPr>
          </a:p>
          <a:p>
            <a:pPr indent="-257175" lvl="0" marL="285750" marR="0" rtl="0" algn="l">
              <a:lnSpc>
                <a:spcPct val="100000"/>
              </a:lnSpc>
              <a:spcBef>
                <a:spcPts val="600"/>
              </a:spcBef>
              <a:spcAft>
                <a:spcPts val="0"/>
              </a:spcAft>
              <a:buClr>
                <a:schemeClr val="dk1"/>
              </a:buClr>
              <a:buSzPts val="1350"/>
              <a:buFont typeface="Playwrite GB S"/>
              <a:buChar char="•"/>
            </a:pPr>
            <a:r>
              <a:rPr b="0" i="0" lang="en-GB" sz="1350" u="none" cap="none" strike="noStrike">
                <a:solidFill>
                  <a:schemeClr val="dk1"/>
                </a:solidFill>
                <a:highlight>
                  <a:srgbClr val="FFFFFF"/>
                </a:highlight>
                <a:latin typeface="Playwrite GB S"/>
                <a:ea typeface="Playwrite GB S"/>
                <a:cs typeface="Playwrite GB S"/>
                <a:sym typeface="Playwrite GB S"/>
              </a:rPr>
              <a:t>Every </a:t>
            </a:r>
            <a:r>
              <a:rPr lang="en-GB" sz="1350">
                <a:solidFill>
                  <a:schemeClr val="dk1"/>
                </a:solidFill>
                <a:highlight>
                  <a:srgbClr val="FFFFFF"/>
                </a:highlight>
                <a:latin typeface="Playwrite GB S"/>
                <a:ea typeface="Playwrite GB S"/>
                <a:cs typeface="Playwrite GB S"/>
                <a:sym typeface="Playwrite GB S"/>
              </a:rPr>
              <a:t>Friday</a:t>
            </a:r>
            <a:r>
              <a:rPr b="0" i="0" lang="en-GB" sz="1350" u="none" cap="none" strike="noStrike">
                <a:solidFill>
                  <a:schemeClr val="dk1"/>
                </a:solidFill>
                <a:highlight>
                  <a:srgbClr val="FFFFFF"/>
                </a:highlight>
                <a:latin typeface="Playwrite GB S"/>
                <a:ea typeface="Playwrite GB S"/>
                <a:cs typeface="Playwrite GB S"/>
                <a:sym typeface="Playwrite GB S"/>
              </a:rPr>
              <a:t>, each family group will visit the library take part in a jigsaw session (PSHE) and have a PE lesson in the hall starting</a:t>
            </a:r>
            <a:r>
              <a:rPr lang="en-GB" sz="1350">
                <a:solidFill>
                  <a:schemeClr val="dk1"/>
                </a:solidFill>
                <a:highlight>
                  <a:srgbClr val="FFFFFF"/>
                </a:highlight>
                <a:latin typeface="Playwrite GB S"/>
                <a:ea typeface="Playwrite GB S"/>
                <a:cs typeface="Playwrite GB S"/>
                <a:sym typeface="Playwrite GB S"/>
              </a:rPr>
              <a:t> from Friday 11th September </a:t>
            </a:r>
            <a:endParaRPr b="0" i="0" sz="1350" u="none" cap="none" strike="noStrike">
              <a:solidFill>
                <a:schemeClr val="dk1"/>
              </a:solidFill>
              <a:highlight>
                <a:srgbClr val="FFFFFF"/>
              </a:highlight>
              <a:latin typeface="Playwrite GB S"/>
              <a:ea typeface="Playwrite GB S"/>
              <a:cs typeface="Playwrite GB S"/>
              <a:sym typeface="Playwrite GB 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0" name="Shape 410"/>
        <p:cNvGrpSpPr/>
        <p:nvPr/>
      </p:nvGrpSpPr>
      <p:grpSpPr>
        <a:xfrm>
          <a:off x="0" y="0"/>
          <a:ext cx="0" cy="0"/>
          <a:chOff x="0" y="0"/>
          <a:chExt cx="0" cy="0"/>
        </a:xfrm>
      </p:grpSpPr>
      <p:sp>
        <p:nvSpPr>
          <p:cNvPr id="411" name="Google Shape;411;g37ba5872375_7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2" name="Google Shape;412;g37ba5872375_7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3" name="Google Shape;413;g37ba5872375_7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4" name="Google Shape;414;g37ba5872375_7_0"/>
          <p:cNvSpPr/>
          <p:nvPr/>
        </p:nvSpPr>
        <p:spPr>
          <a:xfrm rot="-5400000">
            <a:off x="3043428" y="682908"/>
            <a:ext cx="6083938" cy="5461895"/>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Tahoma"/>
                <a:ea typeface="Tahoma"/>
                <a:cs typeface="Tahoma"/>
                <a:sym typeface="Tahoma"/>
              </a:rPr>
              <a:t>   </a:t>
            </a:r>
            <a:endParaRPr b="0" i="0" sz="1800" u="none" cap="none" strike="noStrike">
              <a:solidFill>
                <a:schemeClr val="lt1"/>
              </a:solidFill>
              <a:latin typeface="Tahoma"/>
              <a:ea typeface="Tahoma"/>
              <a:cs typeface="Tahoma"/>
              <a:sym typeface="Tahoma"/>
            </a:endParaRPr>
          </a:p>
        </p:txBody>
      </p:sp>
      <p:sp>
        <p:nvSpPr>
          <p:cNvPr id="415" name="Google Shape;415;g37ba5872375_7_0"/>
          <p:cNvSpPr/>
          <p:nvPr/>
        </p:nvSpPr>
        <p:spPr>
          <a:xfrm>
            <a:off x="0" y="-52475"/>
            <a:ext cx="9143999" cy="6964042"/>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6" name="Google Shape;416;g37ba5872375_7_0"/>
          <p:cNvSpPr txBox="1"/>
          <p:nvPr>
            <p:ph type="ctrTitle"/>
          </p:nvPr>
        </p:nvSpPr>
        <p:spPr>
          <a:xfrm>
            <a:off x="637250" y="2493375"/>
            <a:ext cx="3004800" cy="1287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4000">
                <a:solidFill>
                  <a:schemeClr val="lt1"/>
                </a:solidFill>
                <a:latin typeface="Playwrite GB S"/>
                <a:ea typeface="Playwrite GB S"/>
                <a:cs typeface="Playwrite GB S"/>
                <a:sym typeface="Playwrite GB S"/>
              </a:rPr>
              <a:t>A Typical Day in Reception</a:t>
            </a:r>
            <a:endParaRPr sz="3400">
              <a:solidFill>
                <a:schemeClr val="lt1"/>
              </a:solidFill>
              <a:latin typeface="Playwrite GB S"/>
              <a:ea typeface="Playwrite GB S"/>
              <a:cs typeface="Playwrite GB S"/>
              <a:sym typeface="Playwrite GB S"/>
            </a:endParaRPr>
          </a:p>
        </p:txBody>
      </p:sp>
      <p:sp>
        <p:nvSpPr>
          <p:cNvPr id="417" name="Google Shape;417;g37ba5872375_7_0"/>
          <p:cNvSpPr txBox="1"/>
          <p:nvPr/>
        </p:nvSpPr>
        <p:spPr>
          <a:xfrm>
            <a:off x="3822900" y="389100"/>
            <a:ext cx="5321100" cy="6265200"/>
          </a:xfrm>
          <a:prstGeom prst="rect">
            <a:avLst/>
          </a:prstGeom>
          <a:noFill/>
          <a:ln>
            <a:noFill/>
          </a:ln>
        </p:spPr>
        <p:txBody>
          <a:bodyPr anchorCtr="0" anchor="t" bIns="91425" lIns="91425" spcFirstLastPara="1" rIns="91425" wrap="square" tIns="91425">
            <a:noAutofit/>
          </a:bodyPr>
          <a:lstStyle/>
          <a:p>
            <a:pPr indent="-266700" lvl="0" marL="285750" marR="0" rtl="0" algn="l">
              <a:lnSpc>
                <a:spcPct val="100000"/>
              </a:lnSpc>
              <a:spcBef>
                <a:spcPts val="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Registration and name writing</a:t>
            </a:r>
            <a:endParaRPr b="0" i="0" sz="11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Assembly</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RWI Phonics </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Free flow sessions between </a:t>
            </a:r>
            <a:r>
              <a:rPr lang="en-GB" sz="1500">
                <a:solidFill>
                  <a:schemeClr val="dk1"/>
                </a:solidFill>
                <a:latin typeface="Playwrite GB S"/>
                <a:ea typeface="Playwrite GB S"/>
                <a:cs typeface="Playwrite GB S"/>
                <a:sym typeface="Playwrite GB S"/>
              </a:rPr>
              <a:t>both</a:t>
            </a:r>
            <a:r>
              <a:rPr b="0" i="0" lang="en-GB" sz="1500" u="none" cap="none" strike="noStrike">
                <a:solidFill>
                  <a:schemeClr val="dk1"/>
                </a:solidFill>
                <a:latin typeface="Playwrite GB S"/>
                <a:ea typeface="Playwrite GB S"/>
                <a:cs typeface="Playwrite GB S"/>
                <a:sym typeface="Playwrite GB S"/>
              </a:rPr>
              <a:t> rooms</a:t>
            </a:r>
            <a:r>
              <a:rPr lang="en-GB" sz="1500">
                <a:solidFill>
                  <a:schemeClr val="dk1"/>
                </a:solidFill>
                <a:latin typeface="Playwrite GB S"/>
                <a:ea typeface="Playwrite GB S"/>
                <a:cs typeface="Playwrite GB S"/>
                <a:sym typeface="Playwrite GB S"/>
              </a:rPr>
              <a:t> </a:t>
            </a:r>
            <a:r>
              <a:rPr b="0" i="0" lang="en-GB" sz="1500" u="none" cap="none" strike="noStrike">
                <a:solidFill>
                  <a:schemeClr val="dk1"/>
                </a:solidFill>
                <a:latin typeface="Playwrite GB S"/>
                <a:ea typeface="Playwrite GB S"/>
                <a:cs typeface="Playwrite GB S"/>
                <a:sym typeface="Playwrite GB S"/>
              </a:rPr>
              <a:t>and outside. During this time children can complete an adult led activity linked to phonics. There is also continuous provision available which is enhanced or changed each week in response to observations</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Self-service snack and milk (provided by school)</a:t>
            </a:r>
            <a:endParaRPr b="0" i="0" sz="11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Carpet focus: Maths</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Lunch </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Carpet focus: Power of Reading</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Free flow session across rooms and outside offering continuous provision throughout the afternoon alongside an adult led group activity that has a Maths focus</a:t>
            </a:r>
            <a:endParaRPr b="0" i="0" sz="11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Carpet focus: RE, Jigsaw, Music or Topic </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Singing and story</a:t>
            </a:r>
            <a:endParaRPr b="0" i="0" sz="11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Home time. </a:t>
            </a:r>
            <a:endParaRPr b="0" i="0" sz="1500" u="none" cap="none" strike="noStrike">
              <a:solidFill>
                <a:schemeClr val="dk1"/>
              </a:solidFill>
              <a:latin typeface="Playwrite GB S"/>
              <a:ea typeface="Playwrite GB S"/>
              <a:cs typeface="Playwrite GB S"/>
              <a:sym typeface="Playwrite GB S"/>
            </a:endParaRPr>
          </a:p>
          <a:p>
            <a:pPr indent="-266700" lvl="0" marL="285750" marR="0" rtl="0" algn="l">
              <a:lnSpc>
                <a:spcPct val="100000"/>
              </a:lnSpc>
              <a:spcBef>
                <a:spcPts val="600"/>
              </a:spcBef>
              <a:spcAft>
                <a:spcPts val="0"/>
              </a:spcAft>
              <a:buClr>
                <a:schemeClr val="dk1"/>
              </a:buClr>
              <a:buSzPts val="1500"/>
              <a:buFont typeface="Playwrite GB S"/>
              <a:buChar char="•"/>
            </a:pPr>
            <a:r>
              <a:rPr b="0" i="0" lang="en-GB" sz="1500" u="none" cap="none" strike="noStrike">
                <a:solidFill>
                  <a:schemeClr val="dk1"/>
                </a:solidFill>
                <a:latin typeface="Playwrite GB S"/>
                <a:ea typeface="Playwrite GB S"/>
                <a:cs typeface="Playwrite GB S"/>
                <a:sym typeface="Playwrite GB S"/>
              </a:rPr>
              <a:t>Every </a:t>
            </a:r>
            <a:r>
              <a:rPr lang="en-GB" sz="1500">
                <a:solidFill>
                  <a:schemeClr val="dk1"/>
                </a:solidFill>
                <a:latin typeface="Playwrite GB S"/>
                <a:ea typeface="Playwrite GB S"/>
                <a:cs typeface="Playwrite GB S"/>
                <a:sym typeface="Playwrite GB S"/>
              </a:rPr>
              <a:t>Thursday</a:t>
            </a:r>
            <a:r>
              <a:rPr b="0" i="0" lang="en-GB" sz="1500" u="none" cap="none" strike="noStrike">
                <a:solidFill>
                  <a:schemeClr val="dk1"/>
                </a:solidFill>
                <a:latin typeface="Playwrite GB S"/>
                <a:ea typeface="Playwrite GB S"/>
                <a:cs typeface="Playwrite GB S"/>
                <a:sym typeface="Playwrite GB S"/>
              </a:rPr>
              <a:t>, each class will visit the library and have a PE lesson in the hall</a:t>
            </a:r>
            <a:endParaRPr b="0" i="0" sz="15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1" name="Shape 421"/>
        <p:cNvGrpSpPr/>
        <p:nvPr/>
      </p:nvGrpSpPr>
      <p:grpSpPr>
        <a:xfrm>
          <a:off x="0" y="0"/>
          <a:ext cx="0" cy="0"/>
          <a:chOff x="0" y="0"/>
          <a:chExt cx="0" cy="0"/>
        </a:xfrm>
      </p:grpSpPr>
      <p:sp>
        <p:nvSpPr>
          <p:cNvPr id="422" name="Google Shape;422;p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3" name="Google Shape;423;p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4" name="Google Shape;424;p9"/>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5" name="Google Shape;425;p9"/>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6" name="Google Shape;426;p9"/>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7" name="Google Shape;427;p9"/>
          <p:cNvSpPr txBox="1"/>
          <p:nvPr>
            <p:ph type="ctrTitle"/>
          </p:nvPr>
        </p:nvSpPr>
        <p:spPr>
          <a:xfrm>
            <a:off x="308825" y="2493375"/>
            <a:ext cx="35817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4400">
                <a:solidFill>
                  <a:schemeClr val="lt1"/>
                </a:solidFill>
                <a:latin typeface="Playwrite GB S"/>
                <a:ea typeface="Playwrite GB S"/>
                <a:cs typeface="Playwrite GB S"/>
                <a:sym typeface="Playwrite GB S"/>
              </a:rPr>
              <a:t>Friday afternoon Enrichment</a:t>
            </a:r>
            <a:endParaRPr sz="3800">
              <a:solidFill>
                <a:schemeClr val="lt1"/>
              </a:solidFill>
              <a:highlight>
                <a:srgbClr val="FFFF00"/>
              </a:highlight>
              <a:latin typeface="Playwrite GB S"/>
              <a:ea typeface="Playwrite GB S"/>
              <a:cs typeface="Playwrite GB S"/>
              <a:sym typeface="Playwrite GB S"/>
            </a:endParaRPr>
          </a:p>
        </p:txBody>
      </p:sp>
      <p:sp>
        <p:nvSpPr>
          <p:cNvPr id="428" name="Google Shape;428;p9"/>
          <p:cNvSpPr txBox="1"/>
          <p:nvPr/>
        </p:nvSpPr>
        <p:spPr>
          <a:xfrm>
            <a:off x="3783978" y="621891"/>
            <a:ext cx="4935900" cy="5672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highlight>
                  <a:srgbClr val="FFFFFF"/>
                </a:highlight>
                <a:latin typeface="Playwrite GB S"/>
                <a:ea typeface="Playwrite GB S"/>
                <a:cs typeface="Playwrite GB S"/>
                <a:sym typeface="Playwrite GB S"/>
              </a:rPr>
              <a:t>On a Friday, Nursery children finish at 1</a:t>
            </a:r>
            <a:r>
              <a:rPr lang="en-GB" sz="1800">
                <a:solidFill>
                  <a:schemeClr val="dk1"/>
                </a:solidFill>
                <a:highlight>
                  <a:srgbClr val="FFFFFF"/>
                </a:highlight>
                <a:latin typeface="Playwrite GB S"/>
                <a:ea typeface="Playwrite GB S"/>
                <a:cs typeface="Playwrite GB S"/>
                <a:sym typeface="Playwrite GB S"/>
              </a:rPr>
              <a:t>1.30am</a:t>
            </a:r>
            <a:r>
              <a:rPr b="0" i="0" lang="en-GB" sz="1800" u="none" cap="none" strike="noStrike">
                <a:solidFill>
                  <a:schemeClr val="dk1"/>
                </a:solidFill>
                <a:highlight>
                  <a:srgbClr val="FFFFFF"/>
                </a:highlight>
                <a:latin typeface="Playwrite GB S"/>
                <a:ea typeface="Playwrite GB S"/>
                <a:cs typeface="Playwrite GB S"/>
                <a:sym typeface="Playwrite GB S"/>
              </a:rPr>
              <a:t>. Reception children finish at 1.50pm.</a:t>
            </a:r>
            <a:endParaRPr b="0" i="0" sz="1800" u="none" cap="none" strike="noStrike">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highlight>
                  <a:srgbClr val="FFFFFF"/>
                </a:highlight>
                <a:latin typeface="Playwrite GB S"/>
                <a:ea typeface="Playwrite GB S"/>
                <a:cs typeface="Playwrite GB S"/>
                <a:sym typeface="Playwrite GB S"/>
              </a:rPr>
              <a:t>Some Reception children will attend enrichment clubs in school.</a:t>
            </a:r>
            <a:endParaRPr b="0" i="0" sz="14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highlight>
                  <a:srgbClr val="FFFFFF"/>
                </a:highlight>
                <a:latin typeface="Playwrite GB S"/>
                <a:ea typeface="Playwrite GB S"/>
                <a:cs typeface="Playwrite GB S"/>
                <a:sym typeface="Playwrite GB S"/>
              </a:rPr>
              <a:t>Those children going home are encouraged to access the brain booster and curious challenge each week. </a:t>
            </a:r>
            <a:endParaRPr b="0" i="0" sz="14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highlight>
                  <a:srgbClr val="FFFFFF"/>
                </a:highlight>
                <a:latin typeface="Playwrite GB S"/>
                <a:ea typeface="Playwrite GB S"/>
                <a:cs typeface="Playwrite GB S"/>
                <a:sym typeface="Playwrite GB S"/>
              </a:rPr>
              <a:t>These can be found on the school website under Children and then Feel-Good Friday or on the Year Group Page under Life Skills Activities. </a:t>
            </a:r>
            <a:endParaRPr b="0" i="0" sz="14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highlight>
                  <a:srgbClr val="FFFFFF"/>
                </a:highlight>
                <a:latin typeface="Playwrite GB S"/>
                <a:ea typeface="Playwrite GB S"/>
                <a:cs typeface="Playwrite GB S"/>
                <a:sym typeface="Playwrite GB S"/>
              </a:rPr>
              <a:t>Please feel free to send in pictures of your children completing these activities to the class email address as we would love to see the fabulous things the children do.</a:t>
            </a:r>
            <a:endParaRPr b="0" i="0" sz="1800" u="none" cap="none" strike="noStrike">
              <a:solidFill>
                <a:schemeClr val="dk1"/>
              </a:solidFill>
              <a:highlight>
                <a:srgbClr val="FFFFFF"/>
              </a:highlight>
              <a:latin typeface="Playwrite GB S"/>
              <a:ea typeface="Playwrite GB S"/>
              <a:cs typeface="Playwrite GB S"/>
              <a:sym typeface="Playwrite GB 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g37ba5872375_2_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4" name="Google Shape;434;g37ba5872375_2_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5" name="Google Shape;435;g37ba5872375_2_7"/>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6" name="Google Shape;436;g37ba5872375_2_7"/>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7" name="Google Shape;437;g37ba5872375_2_7"/>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8" name="Google Shape;438;g37ba5872375_2_7"/>
          <p:cNvSpPr txBox="1"/>
          <p:nvPr>
            <p:ph type="ctrTitle"/>
          </p:nvPr>
        </p:nvSpPr>
        <p:spPr>
          <a:xfrm>
            <a:off x="443345" y="2493367"/>
            <a:ext cx="2851500" cy="1441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100">
                <a:solidFill>
                  <a:schemeClr val="lt1"/>
                </a:solidFill>
                <a:latin typeface="Playwrite GB S"/>
                <a:ea typeface="Playwrite GB S"/>
                <a:cs typeface="Playwrite GB S"/>
                <a:sym typeface="Playwrite GB S"/>
              </a:rPr>
              <a:t>Nursery </a:t>
            </a:r>
            <a:endParaRPr sz="31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1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100">
                <a:solidFill>
                  <a:schemeClr val="lt1"/>
                </a:solidFill>
                <a:latin typeface="Playwrite GB S"/>
                <a:ea typeface="Playwrite GB S"/>
                <a:cs typeface="Playwrite GB S"/>
                <a:sym typeface="Playwrite GB S"/>
              </a:rPr>
              <a:t>Personal, Social &amp; Emotional Development </a:t>
            </a:r>
            <a:br>
              <a:rPr lang="en-GB" sz="3100">
                <a:solidFill>
                  <a:schemeClr val="lt1"/>
                </a:solidFill>
                <a:latin typeface="Playwrite GB S"/>
                <a:ea typeface="Playwrite GB S"/>
                <a:cs typeface="Playwrite GB S"/>
                <a:sym typeface="Playwrite GB S"/>
              </a:rPr>
            </a:br>
            <a:r>
              <a:rPr lang="en-GB" sz="3100">
                <a:solidFill>
                  <a:schemeClr val="lt1"/>
                </a:solidFill>
                <a:latin typeface="Playwrite GB S"/>
                <a:ea typeface="Playwrite GB S"/>
                <a:cs typeface="Playwrite GB S"/>
                <a:sym typeface="Playwrite GB S"/>
              </a:rPr>
              <a:t>(P.S.E.D)</a:t>
            </a:r>
            <a:endParaRPr sz="4700">
              <a:solidFill>
                <a:schemeClr val="lt1"/>
              </a:solidFill>
              <a:latin typeface="Playwrite GB S"/>
              <a:ea typeface="Playwrite GB S"/>
              <a:cs typeface="Playwrite GB S"/>
              <a:sym typeface="Playwrite GB S"/>
            </a:endParaRPr>
          </a:p>
        </p:txBody>
      </p:sp>
      <p:sp>
        <p:nvSpPr>
          <p:cNvPr id="439" name="Google Shape;439;g37ba5872375_2_7"/>
          <p:cNvSpPr txBox="1"/>
          <p:nvPr/>
        </p:nvSpPr>
        <p:spPr>
          <a:xfrm>
            <a:off x="3954875" y="793625"/>
            <a:ext cx="4955700" cy="511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GB" sz="1800" u="none" cap="none" strike="noStrike">
                <a:solidFill>
                  <a:schemeClr val="dk1"/>
                </a:solidFill>
                <a:latin typeface="Playwrite GB S"/>
                <a:ea typeface="Playwrite GB S"/>
                <a:cs typeface="Playwrite GB S"/>
                <a:sym typeface="Playwrite GB S"/>
              </a:rPr>
              <a:t>The EYFS curriculum has three main Prime areas – PSED, Communication &amp; Language and Physical Development.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800"/>
              <a:buFont typeface="Arial"/>
              <a:buNone/>
            </a:pPr>
            <a:r>
              <a:rPr b="0" i="0" lang="en-GB" sz="1800" u="none" cap="none" strike="noStrike">
                <a:solidFill>
                  <a:schemeClr val="dk1"/>
                </a:solidFill>
                <a:latin typeface="Playwrite GB S"/>
                <a:ea typeface="Playwrite GB S"/>
                <a:cs typeface="Playwrite GB S"/>
                <a:sym typeface="Playwrite GB S"/>
              </a:rPr>
              <a:t>In Nursery nearly every activity involves an aspect of PSED. The children will be given a variety of opportunities to play with their peers to develop relationships. They will be encouraged to take turns and share the resources.</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800"/>
              <a:buFont typeface="Arial"/>
              <a:buNone/>
            </a:pPr>
            <a:r>
              <a:rPr b="0" i="0" lang="en-GB" sz="1800" u="none" cap="none" strike="noStrike">
                <a:solidFill>
                  <a:schemeClr val="dk1"/>
                </a:solidFill>
                <a:latin typeface="Playwrite GB S"/>
                <a:ea typeface="Playwrite GB S"/>
                <a:cs typeface="Playwrite GB S"/>
                <a:sym typeface="Playwrite GB S"/>
              </a:rPr>
              <a:t>The children will be shown how to select their own resources and take responsibility to carry out tasks. They will be encouraged to have a go on their own but also develop the skills to know when to ask for help.</a:t>
            </a:r>
            <a:endParaRPr b="0" i="0" sz="14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3" name="Shape 443"/>
        <p:cNvGrpSpPr/>
        <p:nvPr/>
      </p:nvGrpSpPr>
      <p:grpSpPr>
        <a:xfrm>
          <a:off x="0" y="0"/>
          <a:ext cx="0" cy="0"/>
          <a:chOff x="0" y="0"/>
          <a:chExt cx="0" cy="0"/>
        </a:xfrm>
      </p:grpSpPr>
      <p:sp>
        <p:nvSpPr>
          <p:cNvPr id="444" name="Google Shape;444;g37ba5872375_18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5" name="Google Shape;445;g37ba5872375_18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6" name="Google Shape;446;g37ba5872375_18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7" name="Google Shape;447;g37ba5872375_18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8" name="Google Shape;448;g37ba5872375_18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9" name="Google Shape;449;g37ba5872375_18_0"/>
          <p:cNvSpPr txBox="1"/>
          <p:nvPr>
            <p:ph type="ctrTitle"/>
          </p:nvPr>
        </p:nvSpPr>
        <p:spPr>
          <a:xfrm>
            <a:off x="443345" y="2493367"/>
            <a:ext cx="2851500" cy="1441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100">
                <a:solidFill>
                  <a:schemeClr val="lt1"/>
                </a:solidFill>
                <a:latin typeface="Playwrite GB S"/>
                <a:ea typeface="Playwrite GB S"/>
                <a:cs typeface="Playwrite GB S"/>
                <a:sym typeface="Playwrite GB S"/>
              </a:rPr>
              <a:t>Reception </a:t>
            </a:r>
            <a:endParaRPr sz="31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1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100">
                <a:solidFill>
                  <a:schemeClr val="lt1"/>
                </a:solidFill>
                <a:latin typeface="Playwrite GB S"/>
                <a:ea typeface="Playwrite GB S"/>
                <a:cs typeface="Playwrite GB S"/>
                <a:sym typeface="Playwrite GB S"/>
              </a:rPr>
              <a:t>Personal, Social &amp; Emotional Development </a:t>
            </a:r>
            <a:br>
              <a:rPr lang="en-GB" sz="3100">
                <a:solidFill>
                  <a:schemeClr val="lt1"/>
                </a:solidFill>
                <a:latin typeface="Playwrite GB S"/>
                <a:ea typeface="Playwrite GB S"/>
                <a:cs typeface="Playwrite GB S"/>
                <a:sym typeface="Playwrite GB S"/>
              </a:rPr>
            </a:br>
            <a:r>
              <a:rPr lang="en-GB" sz="3100">
                <a:solidFill>
                  <a:schemeClr val="lt1"/>
                </a:solidFill>
                <a:latin typeface="Playwrite GB S"/>
                <a:ea typeface="Playwrite GB S"/>
                <a:cs typeface="Playwrite GB S"/>
                <a:sym typeface="Playwrite GB S"/>
              </a:rPr>
              <a:t>(P.S.E.D)</a:t>
            </a:r>
            <a:endParaRPr sz="4700">
              <a:solidFill>
                <a:schemeClr val="lt1"/>
              </a:solidFill>
              <a:latin typeface="Playwrite GB S"/>
              <a:ea typeface="Playwrite GB S"/>
              <a:cs typeface="Playwrite GB S"/>
              <a:sym typeface="Playwrite GB S"/>
            </a:endParaRPr>
          </a:p>
        </p:txBody>
      </p:sp>
      <p:sp>
        <p:nvSpPr>
          <p:cNvPr id="450" name="Google Shape;450;g37ba5872375_18_0"/>
          <p:cNvSpPr txBox="1"/>
          <p:nvPr/>
        </p:nvSpPr>
        <p:spPr>
          <a:xfrm>
            <a:off x="3722148" y="147793"/>
            <a:ext cx="5265300" cy="655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Playwrite GB S"/>
                <a:ea typeface="Playwrite GB S"/>
                <a:cs typeface="Playwrite GB S"/>
                <a:sym typeface="Playwrite GB S"/>
              </a:rPr>
              <a:t>This is the part of the Curriculum that helps children to make relationships with the people around them and to develop their own self - confidence whilst managing their own feelings.</a:t>
            </a:r>
            <a:endParaRPr b="0" i="0" sz="12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600"/>
              <a:buFont typeface="Arial"/>
              <a:buNone/>
            </a:pPr>
            <a:r>
              <a:t/>
            </a:r>
            <a:endParaRPr b="0"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600"/>
              <a:buFont typeface="Arial"/>
              <a:buNone/>
            </a:pPr>
            <a:r>
              <a:rPr b="0" i="0" lang="en-GB" sz="1600" u="none" cap="none" strike="noStrike">
                <a:solidFill>
                  <a:schemeClr val="dk1"/>
                </a:solidFill>
                <a:latin typeface="Playwrite GB S"/>
                <a:ea typeface="Playwrite GB S"/>
                <a:cs typeface="Playwrite GB S"/>
                <a:sym typeface="Playwrite GB S"/>
              </a:rPr>
              <a:t>This is taught through Jigsaw scheme lessons that often include discussing scenarios that the children are familiar with. We then discuss these in real life situations as they occur.  We encourage the children to initiate conversations whilst taking account of others that are involved in the conversation. The children will develop their confidence to ask questions and to have a go in new situations. They will learn how to manage their own feelings and begin to negotiate and solve problems with the other children around them. </a:t>
            </a:r>
            <a:endParaRPr b="0" i="0" sz="12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600"/>
              <a:buFont typeface="Arial"/>
              <a:buNone/>
            </a:pPr>
            <a:r>
              <a:t/>
            </a:r>
            <a:endParaRPr b="0"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600"/>
              <a:buFont typeface="Arial"/>
              <a:buNone/>
            </a:pPr>
            <a:r>
              <a:rPr b="0" i="0" lang="en-GB" sz="1600" u="none" cap="none" strike="noStrike">
                <a:solidFill>
                  <a:schemeClr val="dk1"/>
                </a:solidFill>
                <a:latin typeface="Playwrite GB S"/>
                <a:ea typeface="Playwrite GB S"/>
                <a:cs typeface="Playwrite GB S"/>
                <a:sym typeface="Playwrite GB S"/>
              </a:rPr>
              <a:t>PSED also includes children learning how to manage their own personal needs. The children will dress and undress themselves independently. This includes doing up fasteners and manipulating clothing that is inside out. The children will learn the key things that are required to stay healthy.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4" name="Shape 454"/>
        <p:cNvGrpSpPr/>
        <p:nvPr/>
      </p:nvGrpSpPr>
      <p:grpSpPr>
        <a:xfrm>
          <a:off x="0" y="0"/>
          <a:ext cx="0" cy="0"/>
          <a:chOff x="0" y="0"/>
          <a:chExt cx="0" cy="0"/>
        </a:xfrm>
      </p:grpSpPr>
      <p:sp>
        <p:nvSpPr>
          <p:cNvPr id="455" name="Google Shape;455;g37ba5872375_2_1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6" name="Google Shape;456;g37ba5872375_2_1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7" name="Google Shape;457;g37ba5872375_2_17"/>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8" name="Google Shape;458;g37ba5872375_2_17"/>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9" name="Google Shape;459;g37ba5872375_2_17"/>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0" name="Google Shape;460;g37ba5872375_2_17"/>
          <p:cNvSpPr txBox="1"/>
          <p:nvPr>
            <p:ph type="ctrTitle"/>
          </p:nvPr>
        </p:nvSpPr>
        <p:spPr>
          <a:xfrm>
            <a:off x="443345" y="2493367"/>
            <a:ext cx="2851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2500">
                <a:solidFill>
                  <a:schemeClr val="lt1"/>
                </a:solidFill>
                <a:latin typeface="Playwrite GB S"/>
                <a:ea typeface="Playwrite GB S"/>
                <a:cs typeface="Playwrite GB S"/>
                <a:sym typeface="Playwrite GB S"/>
              </a:rPr>
              <a:t>Nursery</a:t>
            </a:r>
            <a:endParaRPr sz="25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25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2500">
                <a:solidFill>
                  <a:schemeClr val="lt1"/>
                </a:solidFill>
                <a:latin typeface="Playwrite GB S"/>
                <a:ea typeface="Playwrite GB S"/>
                <a:cs typeface="Playwrite GB S"/>
                <a:sym typeface="Playwrite GB S"/>
              </a:rPr>
              <a:t>Communication</a:t>
            </a:r>
            <a:br>
              <a:rPr lang="en-GB" sz="2500">
                <a:solidFill>
                  <a:schemeClr val="lt1"/>
                </a:solidFill>
                <a:latin typeface="Playwrite GB S"/>
                <a:ea typeface="Playwrite GB S"/>
                <a:cs typeface="Playwrite GB S"/>
                <a:sym typeface="Playwrite GB S"/>
              </a:rPr>
            </a:br>
            <a:r>
              <a:rPr lang="en-GB" sz="2500">
                <a:solidFill>
                  <a:schemeClr val="lt1"/>
                </a:solidFill>
                <a:latin typeface="Playwrite GB S"/>
                <a:ea typeface="Playwrite GB S"/>
                <a:cs typeface="Playwrite GB S"/>
                <a:sym typeface="Playwrite GB S"/>
              </a:rPr>
              <a:t>&amp; Language</a:t>
            </a:r>
            <a:r>
              <a:rPr lang="en-GB" sz="2500">
                <a:solidFill>
                  <a:srgbClr val="FF0000"/>
                </a:solidFill>
                <a:latin typeface="Playwrite GB S"/>
                <a:ea typeface="Playwrite GB S"/>
                <a:cs typeface="Playwrite GB S"/>
                <a:sym typeface="Playwrite GB S"/>
              </a:rPr>
              <a:t> </a:t>
            </a:r>
            <a:endParaRPr sz="4100">
              <a:solidFill>
                <a:srgbClr val="FF0000"/>
              </a:solidFill>
              <a:latin typeface="Playwrite GB S"/>
              <a:ea typeface="Playwrite GB S"/>
              <a:cs typeface="Playwrite GB S"/>
              <a:sym typeface="Playwrite GB S"/>
            </a:endParaRPr>
          </a:p>
        </p:txBody>
      </p:sp>
      <p:sp>
        <p:nvSpPr>
          <p:cNvPr id="461" name="Google Shape;461;g37ba5872375_2_17"/>
          <p:cNvSpPr txBox="1"/>
          <p:nvPr/>
        </p:nvSpPr>
        <p:spPr>
          <a:xfrm>
            <a:off x="3890478" y="523791"/>
            <a:ext cx="4935900" cy="586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700"/>
              <a:buFont typeface="Arial"/>
              <a:buNone/>
            </a:pPr>
            <a:r>
              <a:rPr b="0" i="0" lang="en-GB" sz="1700" u="none" cap="none" strike="noStrike">
                <a:solidFill>
                  <a:schemeClr val="dk1"/>
                </a:solidFill>
                <a:latin typeface="Playwrite GB S"/>
                <a:ea typeface="Playwrite GB S"/>
                <a:cs typeface="Playwrite GB S"/>
                <a:sym typeface="Playwrite GB S"/>
              </a:rPr>
              <a:t>The children will develop their listening skills in Nursery by listening to stories. They will listen to many of these stories several times. As they become familiar with the stories they will join in with repeated phrases. </a:t>
            </a:r>
            <a:endParaRPr b="0" i="0" sz="17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t/>
            </a:r>
            <a:endParaRPr b="0" i="0" sz="17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rPr b="0" i="0" lang="en-GB" sz="1700" u="none" cap="none" strike="noStrike">
                <a:solidFill>
                  <a:schemeClr val="dk1"/>
                </a:solidFill>
                <a:latin typeface="Playwrite GB S"/>
                <a:ea typeface="Playwrite GB S"/>
                <a:cs typeface="Playwrite GB S"/>
                <a:sym typeface="Playwrite GB S"/>
              </a:rPr>
              <a:t>As the children speak, they will be encouraged to extend their sentences using ‘and’ and ‘because’. </a:t>
            </a:r>
            <a:endParaRPr b="0" i="0" sz="17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rPr b="0" i="0" lang="en-GB" sz="1700" u="none" cap="none" strike="noStrike">
                <a:solidFill>
                  <a:schemeClr val="dk1"/>
                </a:solidFill>
                <a:latin typeface="Playwrite GB S"/>
                <a:ea typeface="Playwrite GB S"/>
                <a:cs typeface="Playwrite GB S"/>
                <a:sym typeface="Playwrite GB S"/>
              </a:rPr>
              <a:t>They will be asked to explain what is happening and anticipate what will happen next in stories and in real life situations. </a:t>
            </a:r>
            <a:endParaRPr b="0" i="0" sz="17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t/>
            </a:r>
            <a:endParaRPr b="0" i="0" sz="17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rPr b="0" i="0" lang="en-GB" sz="1700" u="none" cap="none" strike="noStrike">
                <a:solidFill>
                  <a:schemeClr val="dk1"/>
                </a:solidFill>
                <a:latin typeface="Playwrite GB S"/>
                <a:ea typeface="Playwrite GB S"/>
                <a:cs typeface="Playwrite GB S"/>
                <a:sym typeface="Playwrite GB S"/>
              </a:rPr>
              <a:t>The children will develop their ability to describe their own feelings.</a:t>
            </a:r>
            <a:endParaRPr b="0" i="0" sz="13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t/>
            </a:r>
            <a:endParaRPr b="0" i="0" sz="17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700"/>
              <a:buFont typeface="Arial"/>
              <a:buNone/>
            </a:pPr>
            <a:r>
              <a:rPr b="0" i="0" lang="en-GB" sz="1700" u="none" cap="none" strike="noStrike">
                <a:solidFill>
                  <a:schemeClr val="dk1"/>
                </a:solidFill>
                <a:latin typeface="Playwrite GB S"/>
                <a:ea typeface="Playwrite GB S"/>
                <a:cs typeface="Playwrite GB S"/>
                <a:sym typeface="Playwrite GB S"/>
              </a:rPr>
              <a:t>During the year, Nursery children will expand their vocabulary using words that reflect the experiences they have had. </a:t>
            </a:r>
            <a:endParaRPr b="0" i="0" sz="17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5" name="Shape 465"/>
        <p:cNvGrpSpPr/>
        <p:nvPr/>
      </p:nvGrpSpPr>
      <p:grpSpPr>
        <a:xfrm>
          <a:off x="0" y="0"/>
          <a:ext cx="0" cy="0"/>
          <a:chOff x="0" y="0"/>
          <a:chExt cx="0" cy="0"/>
        </a:xfrm>
      </p:grpSpPr>
      <p:sp>
        <p:nvSpPr>
          <p:cNvPr id="466" name="Google Shape;466;g37ba5872375_2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7" name="Google Shape;467;g37ba5872375_2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8" name="Google Shape;468;g37ba5872375_20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9" name="Google Shape;469;g37ba5872375_20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70" name="Google Shape;470;g37ba5872375_20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71" name="Google Shape;471;g37ba5872375_20_0"/>
          <p:cNvSpPr txBox="1"/>
          <p:nvPr>
            <p:ph type="ctrTitle"/>
          </p:nvPr>
        </p:nvSpPr>
        <p:spPr>
          <a:xfrm>
            <a:off x="443345" y="2493367"/>
            <a:ext cx="2851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2500">
                <a:solidFill>
                  <a:schemeClr val="lt1"/>
                </a:solidFill>
                <a:latin typeface="Playwrite GB S"/>
                <a:ea typeface="Playwrite GB S"/>
                <a:cs typeface="Playwrite GB S"/>
                <a:sym typeface="Playwrite GB S"/>
              </a:rPr>
              <a:t>Reception</a:t>
            </a:r>
            <a:endParaRPr sz="25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25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2500">
                <a:solidFill>
                  <a:schemeClr val="lt1"/>
                </a:solidFill>
                <a:latin typeface="Playwrite GB S"/>
                <a:ea typeface="Playwrite GB S"/>
                <a:cs typeface="Playwrite GB S"/>
                <a:sym typeface="Playwrite GB S"/>
              </a:rPr>
              <a:t>Communication</a:t>
            </a:r>
            <a:br>
              <a:rPr lang="en-GB" sz="2500">
                <a:solidFill>
                  <a:schemeClr val="lt1"/>
                </a:solidFill>
                <a:latin typeface="Playwrite GB S"/>
                <a:ea typeface="Playwrite GB S"/>
                <a:cs typeface="Playwrite GB S"/>
                <a:sym typeface="Playwrite GB S"/>
              </a:rPr>
            </a:br>
            <a:r>
              <a:rPr lang="en-GB" sz="2500">
                <a:solidFill>
                  <a:schemeClr val="lt1"/>
                </a:solidFill>
                <a:latin typeface="Playwrite GB S"/>
                <a:ea typeface="Playwrite GB S"/>
                <a:cs typeface="Playwrite GB S"/>
                <a:sym typeface="Playwrite GB S"/>
              </a:rPr>
              <a:t>&amp; Language </a:t>
            </a:r>
            <a:endParaRPr sz="4100">
              <a:solidFill>
                <a:schemeClr val="lt1"/>
              </a:solidFill>
              <a:latin typeface="Playwrite GB S"/>
              <a:ea typeface="Playwrite GB S"/>
              <a:cs typeface="Playwrite GB S"/>
              <a:sym typeface="Playwrite GB S"/>
            </a:endParaRPr>
          </a:p>
        </p:txBody>
      </p:sp>
      <p:sp>
        <p:nvSpPr>
          <p:cNvPr id="472" name="Google Shape;472;g37ba5872375_20_0"/>
          <p:cNvSpPr txBox="1"/>
          <p:nvPr/>
        </p:nvSpPr>
        <p:spPr>
          <a:xfrm>
            <a:off x="3890478" y="523791"/>
            <a:ext cx="4935900" cy="6064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Over time, the children in Reception will be expected to concentrate for longer periods of time on one task. They will learn how to listen and respond appropriately. This may be through stories or instructions that involve more than one step. The children will be encouraged to comment and ask questions about what they have heard. </a:t>
            </a:r>
            <a:endParaRPr b="0"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The children will be introduced to a wider vocabulary with words used in a variety of contexts. The children will be supported to use these new words appropriately. We will provide them with opportunities to develop their speech and language through storytelling activities. During their play, they will be encouraged to use their own experiences and their imagination to develop the roles they are taking on. </a:t>
            </a:r>
            <a:endParaRPr b="0" i="0" sz="14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6" name="Shape 476"/>
        <p:cNvGrpSpPr/>
        <p:nvPr/>
      </p:nvGrpSpPr>
      <p:grpSpPr>
        <a:xfrm>
          <a:off x="0" y="0"/>
          <a:ext cx="0" cy="0"/>
          <a:chOff x="0" y="0"/>
          <a:chExt cx="0" cy="0"/>
        </a:xfrm>
      </p:grpSpPr>
      <p:sp>
        <p:nvSpPr>
          <p:cNvPr id="477" name="Google Shape;477;g37ba5872375_2_2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78" name="Google Shape;478;g37ba5872375_2_2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79" name="Google Shape;479;g37ba5872375_2_27"/>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0" name="Google Shape;480;g37ba5872375_2_27"/>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1" name="Google Shape;481;g37ba5872375_2_27"/>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2" name="Google Shape;482;g37ba5872375_2_27"/>
          <p:cNvSpPr txBox="1"/>
          <p:nvPr>
            <p:ph type="ctrTitle"/>
          </p:nvPr>
        </p:nvSpPr>
        <p:spPr>
          <a:xfrm>
            <a:off x="443350" y="2493375"/>
            <a:ext cx="3028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200">
                <a:solidFill>
                  <a:schemeClr val="lt1"/>
                </a:solidFill>
                <a:latin typeface="Playwrite GB S"/>
                <a:ea typeface="Playwrite GB S"/>
                <a:cs typeface="Playwrite GB S"/>
                <a:sym typeface="Playwrite GB S"/>
              </a:rPr>
              <a:t>Nursery </a:t>
            </a:r>
            <a:endParaRPr sz="32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2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200">
                <a:solidFill>
                  <a:schemeClr val="lt1"/>
                </a:solidFill>
                <a:latin typeface="Playwrite GB S"/>
                <a:ea typeface="Playwrite GB S"/>
                <a:cs typeface="Playwrite GB S"/>
                <a:sym typeface="Playwrite GB S"/>
              </a:rPr>
              <a:t>Physical Development</a:t>
            </a:r>
            <a:r>
              <a:rPr lang="en-GB" sz="3200">
                <a:solidFill>
                  <a:srgbClr val="FF0000"/>
                </a:solidFill>
                <a:latin typeface="Playwrite GB S"/>
                <a:ea typeface="Playwrite GB S"/>
                <a:cs typeface="Playwrite GB S"/>
                <a:sym typeface="Playwrite GB S"/>
              </a:rPr>
              <a:t> </a:t>
            </a:r>
            <a:endParaRPr>
              <a:solidFill>
                <a:srgbClr val="FF0000"/>
              </a:solidFill>
              <a:latin typeface="Playwrite GB S"/>
              <a:ea typeface="Playwrite GB S"/>
              <a:cs typeface="Playwrite GB S"/>
              <a:sym typeface="Playwrite GB S"/>
            </a:endParaRPr>
          </a:p>
        </p:txBody>
      </p:sp>
      <p:sp>
        <p:nvSpPr>
          <p:cNvPr id="483" name="Google Shape;483;g37ba5872375_2_27"/>
          <p:cNvSpPr txBox="1"/>
          <p:nvPr/>
        </p:nvSpPr>
        <p:spPr>
          <a:xfrm>
            <a:off x="3821688" y="459025"/>
            <a:ext cx="5322300" cy="594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chemeClr val="dk1"/>
              </a:buClr>
              <a:buSzPts val="1500"/>
              <a:buFont typeface="Arial"/>
              <a:buNone/>
            </a:pPr>
            <a:r>
              <a:rPr b="0" i="0" lang="en-GB" sz="1500" u="none" cap="none" strike="noStrike">
                <a:solidFill>
                  <a:schemeClr val="dk1"/>
                </a:solidFill>
                <a:latin typeface="Playwrite GB S"/>
                <a:ea typeface="Playwrite GB S"/>
                <a:cs typeface="Playwrite GB S"/>
                <a:sym typeface="Playwrite GB S"/>
              </a:rPr>
              <a:t>The children will have their P.E. lesson on a </a:t>
            </a:r>
            <a:r>
              <a:rPr lang="en-GB" sz="1500">
                <a:solidFill>
                  <a:schemeClr val="dk1"/>
                </a:solidFill>
                <a:latin typeface="Playwrite GB S"/>
                <a:ea typeface="Playwrite GB S"/>
                <a:cs typeface="Playwrite GB S"/>
                <a:sym typeface="Playwrite GB S"/>
              </a:rPr>
              <a:t>Friday</a:t>
            </a:r>
            <a:r>
              <a:rPr b="0" i="0" lang="en-GB" sz="1500" u="none" cap="none" strike="noStrike">
                <a:solidFill>
                  <a:schemeClr val="dk1"/>
                </a:solidFill>
                <a:latin typeface="Playwrite GB S"/>
                <a:ea typeface="Playwrite GB S"/>
                <a:cs typeface="Playwrite GB S"/>
                <a:sym typeface="Playwrite GB S"/>
              </a:rPr>
              <a:t>, but they will continue to develop physically throughout each day. The PE kit requirement for Nursery is for them to come into school wearing the Valley P.E kit</a:t>
            </a:r>
            <a:r>
              <a:rPr lang="en-GB" sz="1500">
                <a:solidFill>
                  <a:schemeClr val="dk1"/>
                </a:solidFill>
                <a:latin typeface="Playwrite GB S"/>
                <a:ea typeface="Playwrite GB S"/>
                <a:cs typeface="Playwrite GB S"/>
                <a:sym typeface="Playwrite GB S"/>
              </a:rPr>
              <a:t>. </a:t>
            </a:r>
            <a:r>
              <a:rPr b="0" i="0" lang="en-GB" sz="1500" u="none" cap="none" strike="noStrike">
                <a:solidFill>
                  <a:schemeClr val="dk1"/>
                </a:solidFill>
                <a:latin typeface="Playwrite GB S"/>
                <a:ea typeface="Playwrite GB S"/>
                <a:cs typeface="Playwrite GB S"/>
                <a:sym typeface="Playwrite GB S"/>
              </a:rPr>
              <a:t>They will access the outdoor area every day so please ensure that they have a coat in school every day.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500"/>
              <a:buFont typeface="Arial"/>
              <a:buNone/>
            </a:pPr>
            <a:r>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500"/>
              <a:buFont typeface="Arial"/>
              <a:buNone/>
            </a:pPr>
            <a:r>
              <a:rPr b="0" i="0" lang="en-GB" sz="1500" u="none" cap="none" strike="noStrike">
                <a:solidFill>
                  <a:schemeClr val="dk1"/>
                </a:solidFill>
                <a:latin typeface="Playwrite GB S"/>
                <a:ea typeface="Playwrite GB S"/>
                <a:cs typeface="Playwrite GB S"/>
                <a:sym typeface="Playwrite GB S"/>
              </a:rPr>
              <a:t>They will develop their skills to move in a variety of ways whilst negotiating obstacles and learn how to catch a large ball and climb equipment safely.  They will learn how to keep healthy and safe.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500"/>
              <a:buFont typeface="Arial"/>
              <a:buNone/>
            </a:pPr>
            <a:r>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500"/>
              <a:buFont typeface="Arial"/>
              <a:buNone/>
            </a:pPr>
            <a:r>
              <a:rPr b="0" i="0" lang="en-GB" sz="1500" u="none" cap="none" strike="noStrike">
                <a:solidFill>
                  <a:schemeClr val="dk1"/>
                </a:solidFill>
                <a:latin typeface="Playwrite GB S"/>
                <a:ea typeface="Playwrite GB S"/>
                <a:cs typeface="Playwrite GB S"/>
                <a:sym typeface="Playwrite GB S"/>
              </a:rPr>
              <a:t>Physical development also includes fine motor skills. The children will explore a selection of pre-writing activities such as threading, mark making, using children’s tweezers and they will use children’s safety scissors.</a:t>
            </a:r>
            <a:endParaRPr b="0" i="0" sz="11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500"/>
              <a:buFont typeface="Arial"/>
              <a:buNone/>
            </a:pPr>
            <a:r>
              <a:rPr b="0" i="0" lang="en-GB" sz="1500" u="none" cap="none" strike="noStrike">
                <a:solidFill>
                  <a:schemeClr val="dk1"/>
                </a:solidFill>
                <a:latin typeface="Playwrite GB S"/>
                <a:ea typeface="Playwrite GB S"/>
                <a:cs typeface="Playwrite GB S"/>
                <a:sym typeface="Playwrite GB S"/>
              </a:rPr>
              <a:t>You can purchase a pair of scissors like the ones used in school from Amazon.  </a:t>
            </a:r>
            <a:r>
              <a:rPr b="0" i="0" lang="en-GB" sz="1500" u="sng" cap="none" strike="noStrike">
                <a:solidFill>
                  <a:schemeClr val="dk1"/>
                </a:solidFill>
                <a:latin typeface="Playwrite GB S"/>
                <a:ea typeface="Playwrite GB S"/>
                <a:cs typeface="Playwrite GB S"/>
                <a:sym typeface="Playwrite GB S"/>
                <a:hlinkClick r:id="rId4">
                  <a:extLst>
                    <a:ext uri="{A12FA001-AC4F-418D-AE19-62706E023703}">
                      <ahyp:hlinkClr val="tx"/>
                    </a:ext>
                  </a:extLst>
                </a:hlinkClick>
              </a:rPr>
              <a:t>Amazon safety scissors</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7" name="Shape 487"/>
        <p:cNvGrpSpPr/>
        <p:nvPr/>
      </p:nvGrpSpPr>
      <p:grpSpPr>
        <a:xfrm>
          <a:off x="0" y="0"/>
          <a:ext cx="0" cy="0"/>
          <a:chOff x="0" y="0"/>
          <a:chExt cx="0" cy="0"/>
        </a:xfrm>
      </p:grpSpPr>
      <p:sp>
        <p:nvSpPr>
          <p:cNvPr id="488" name="Google Shape;488;g37ba5872375_22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9" name="Google Shape;489;g37ba5872375_22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0" name="Google Shape;490;g37ba5872375_22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1" name="Google Shape;491;g37ba5872375_22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2" name="Google Shape;492;g37ba5872375_22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3" name="Google Shape;493;g37ba5872375_22_0"/>
          <p:cNvSpPr txBox="1"/>
          <p:nvPr>
            <p:ph type="ctrTitle"/>
          </p:nvPr>
        </p:nvSpPr>
        <p:spPr>
          <a:xfrm>
            <a:off x="443350" y="2493375"/>
            <a:ext cx="3028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200">
                <a:solidFill>
                  <a:schemeClr val="lt1"/>
                </a:solidFill>
                <a:latin typeface="Playwrite GB S"/>
                <a:ea typeface="Playwrite GB S"/>
                <a:cs typeface="Playwrite GB S"/>
                <a:sym typeface="Playwrite GB S"/>
              </a:rPr>
              <a:t>Reception </a:t>
            </a:r>
            <a:endParaRPr sz="32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2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200">
                <a:solidFill>
                  <a:schemeClr val="lt1"/>
                </a:solidFill>
                <a:latin typeface="Playwrite GB S"/>
                <a:ea typeface="Playwrite GB S"/>
                <a:cs typeface="Playwrite GB S"/>
                <a:sym typeface="Playwrite GB S"/>
              </a:rPr>
              <a:t>Physical Development</a:t>
            </a:r>
            <a:r>
              <a:rPr lang="en-GB" sz="3200">
                <a:solidFill>
                  <a:srgbClr val="FF0000"/>
                </a:solidFill>
                <a:latin typeface="Playwrite GB S"/>
                <a:ea typeface="Playwrite GB S"/>
                <a:cs typeface="Playwrite GB S"/>
                <a:sym typeface="Playwrite GB S"/>
              </a:rPr>
              <a:t> </a:t>
            </a:r>
            <a:endParaRPr>
              <a:solidFill>
                <a:srgbClr val="FF0000"/>
              </a:solidFill>
              <a:latin typeface="Playwrite GB S"/>
              <a:ea typeface="Playwrite GB S"/>
              <a:cs typeface="Playwrite GB S"/>
              <a:sym typeface="Playwrite GB S"/>
            </a:endParaRPr>
          </a:p>
        </p:txBody>
      </p:sp>
      <p:sp>
        <p:nvSpPr>
          <p:cNvPr id="494" name="Google Shape;494;g37ba5872375_22_0"/>
          <p:cNvSpPr txBox="1"/>
          <p:nvPr/>
        </p:nvSpPr>
        <p:spPr>
          <a:xfrm>
            <a:off x="3670438" y="158888"/>
            <a:ext cx="5322300" cy="616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chemeClr val="dk1"/>
                </a:solidFill>
                <a:highlight>
                  <a:srgbClr val="FFFFFF"/>
                </a:highlight>
                <a:latin typeface="Playwrite GB S"/>
                <a:ea typeface="Playwrite GB S"/>
                <a:cs typeface="Playwrite GB S"/>
                <a:sym typeface="Playwrite GB S"/>
              </a:rPr>
              <a:t>Physical development includes bigger gross motor movements and smaller fine motor movements.</a:t>
            </a:r>
            <a:endParaRPr b="0" i="0" sz="13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b="0" i="0" lang="en-GB" sz="1700" u="none" cap="none" strike="noStrike">
                <a:solidFill>
                  <a:schemeClr val="dk1"/>
                </a:solidFill>
                <a:highlight>
                  <a:srgbClr val="FFFFFF"/>
                </a:highlight>
                <a:latin typeface="Playwrite GB S"/>
                <a:ea typeface="Playwrite GB S"/>
                <a:cs typeface="Playwrite GB S"/>
                <a:sym typeface="Playwrite GB S"/>
              </a:rPr>
              <a:t>The children will be encouraged to experiment with movement and provided with resources that enables them to jump, climb, hop, skip and balance. </a:t>
            </a:r>
            <a:endParaRPr b="0" i="0" sz="13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b="0" i="0" lang="en-GB" sz="1700" u="none" cap="none" strike="noStrike">
                <a:solidFill>
                  <a:schemeClr val="dk1"/>
                </a:solidFill>
                <a:highlight>
                  <a:srgbClr val="FFFFFF"/>
                </a:highlight>
                <a:latin typeface="Playwrite GB S"/>
                <a:ea typeface="Playwrite GB S"/>
                <a:cs typeface="Playwrite GB S"/>
                <a:sym typeface="Playwrite GB S"/>
              </a:rPr>
              <a:t>During Reception, children will begin to use a dominant hand and hold a pencil effectively. Children will have handwriting sessions and be shown the correct way to form each letter. </a:t>
            </a:r>
            <a:endParaRPr b="0" i="0" sz="13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b="0" i="0" lang="en-GB" sz="1700" u="none" cap="none" strike="noStrike">
                <a:solidFill>
                  <a:schemeClr val="dk1"/>
                </a:solidFill>
                <a:highlight>
                  <a:srgbClr val="FFFFFF"/>
                </a:highlight>
                <a:latin typeface="Playwrite GB S"/>
                <a:ea typeface="Playwrite GB S"/>
                <a:cs typeface="Playwrite GB S"/>
                <a:sym typeface="Playwrite GB S"/>
              </a:rPr>
              <a:t>The children will also learn to use a variety of tools safely and competently such as paintbrushes, scissors and cutlery.</a:t>
            </a:r>
            <a:endParaRPr b="0" i="0" sz="1300" u="none" cap="none" strike="noStrike">
              <a:solidFill>
                <a:srgbClr val="000000"/>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b="0" i="0" lang="en-GB" sz="1700" u="none" cap="none" strike="noStrike">
                <a:solidFill>
                  <a:schemeClr val="dk1"/>
                </a:solidFill>
                <a:highlight>
                  <a:srgbClr val="FFFFFF"/>
                </a:highlight>
                <a:latin typeface="Playwrite GB S"/>
                <a:ea typeface="Playwrite GB S"/>
                <a:cs typeface="Playwrite GB S"/>
                <a:sym typeface="Playwrite GB S"/>
              </a:rPr>
              <a:t>They will begin to show accuracy and care when drawing.</a:t>
            </a:r>
            <a:endParaRPr b="0" i="0" sz="1700" u="none" cap="none" strike="noStrike">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t/>
            </a:r>
            <a:endParaRPr sz="1700">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b="1" i="0" lang="en-GB" sz="1700" u="none" cap="none" strike="noStrike">
                <a:solidFill>
                  <a:schemeClr val="dk1"/>
                </a:solidFill>
                <a:highlight>
                  <a:srgbClr val="FFFFFF"/>
                </a:highlight>
                <a:latin typeface="Playwrite GB S"/>
                <a:ea typeface="Playwrite GB S"/>
                <a:cs typeface="Playwrite GB S"/>
                <a:sym typeface="Playwrite GB S"/>
              </a:rPr>
              <a:t>PE lessons: </a:t>
            </a:r>
            <a:r>
              <a:rPr b="0" i="0" lang="en-GB" sz="1700" u="none" cap="none" strike="noStrike">
                <a:solidFill>
                  <a:schemeClr val="dk1"/>
                </a:solidFill>
                <a:highlight>
                  <a:srgbClr val="FFFFFF"/>
                </a:highlight>
                <a:latin typeface="Playwrite GB S"/>
                <a:ea typeface="Playwrite GB S"/>
                <a:cs typeface="Playwrite GB S"/>
                <a:sym typeface="Playwrite GB S"/>
              </a:rPr>
              <a:t>(Reception children must come to school wearing their PE kit)</a:t>
            </a:r>
            <a:endParaRPr sz="1700">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lang="en-GB" sz="1700">
                <a:solidFill>
                  <a:schemeClr val="dk1"/>
                </a:solidFill>
                <a:highlight>
                  <a:srgbClr val="FFFFFF"/>
                </a:highlight>
                <a:latin typeface="Playwrite GB S"/>
                <a:ea typeface="Playwrite GB S"/>
                <a:cs typeface="Playwrite GB S"/>
                <a:sym typeface="Playwrite GB S"/>
              </a:rPr>
              <a:t>Thursday </a:t>
            </a:r>
            <a:r>
              <a:rPr b="0" i="0" lang="en-GB" sz="1700" u="none" cap="none" strike="noStrike">
                <a:solidFill>
                  <a:schemeClr val="dk1"/>
                </a:solidFill>
                <a:highlight>
                  <a:srgbClr val="FFFFFF"/>
                </a:highlight>
                <a:latin typeface="Playwrite GB S"/>
                <a:ea typeface="Playwrite GB S"/>
                <a:cs typeface="Playwrite GB S"/>
                <a:sym typeface="Playwrite GB S"/>
              </a:rPr>
              <a:t> - Aston</a:t>
            </a:r>
            <a:endParaRPr b="0" i="0" sz="1700" u="none" cap="none" strike="noStrike">
              <a:solidFill>
                <a:schemeClr val="dk1"/>
              </a:solidFill>
              <a:highlight>
                <a:srgbClr val="FFFFFF"/>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700"/>
              <a:buFont typeface="Arial"/>
              <a:buNone/>
            </a:pPr>
            <a:r>
              <a:rPr lang="en-GB" sz="1700">
                <a:solidFill>
                  <a:schemeClr val="dk1"/>
                </a:solidFill>
                <a:highlight>
                  <a:srgbClr val="FFFFFF"/>
                </a:highlight>
                <a:latin typeface="Playwrite GB S"/>
                <a:ea typeface="Playwrite GB S"/>
                <a:cs typeface="Playwrite GB S"/>
                <a:sym typeface="Playwrite GB S"/>
              </a:rPr>
              <a:t>Thursday</a:t>
            </a:r>
            <a:r>
              <a:rPr b="0" i="0" lang="en-GB" sz="1700" u="none" cap="none" strike="noStrike">
                <a:solidFill>
                  <a:schemeClr val="dk1"/>
                </a:solidFill>
                <a:highlight>
                  <a:srgbClr val="FFFFFF"/>
                </a:highlight>
                <a:latin typeface="Playwrite GB S"/>
                <a:ea typeface="Playwrite GB S"/>
                <a:cs typeface="Playwrite GB S"/>
                <a:sym typeface="Playwrite GB S"/>
              </a:rPr>
              <a:t>- Peake</a:t>
            </a:r>
            <a:endParaRPr b="0" i="0" sz="1300" u="none" cap="none" strike="noStrike">
              <a:solidFill>
                <a:srgbClr val="000000"/>
              </a:solidFill>
              <a:highlight>
                <a:srgbClr val="FFFFFF"/>
              </a:highlight>
              <a:latin typeface="Playwrite GB S"/>
              <a:ea typeface="Playwrite GB S"/>
              <a:cs typeface="Playwrite GB S"/>
              <a:sym typeface="Playwrite GB 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8" name="Shape 498"/>
        <p:cNvGrpSpPr/>
        <p:nvPr/>
      </p:nvGrpSpPr>
      <p:grpSpPr>
        <a:xfrm>
          <a:off x="0" y="0"/>
          <a:ext cx="0" cy="0"/>
          <a:chOff x="0" y="0"/>
          <a:chExt cx="0" cy="0"/>
        </a:xfrm>
      </p:grpSpPr>
      <p:sp>
        <p:nvSpPr>
          <p:cNvPr id="499" name="Google Shape;499;g37ba5872375_16_1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00" name="Google Shape;500;g37ba5872375_16_1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01" name="Google Shape;501;g37ba5872375_16_11"/>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02" name="Google Shape;502;g37ba5872375_16_11"/>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03" name="Google Shape;503;g37ba5872375_16_11"/>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04" name="Google Shape;504;g37ba5872375_16_11"/>
          <p:cNvSpPr txBox="1"/>
          <p:nvPr>
            <p:ph type="ctrTitle"/>
          </p:nvPr>
        </p:nvSpPr>
        <p:spPr>
          <a:xfrm>
            <a:off x="443345" y="2493367"/>
            <a:ext cx="2851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900">
                <a:solidFill>
                  <a:schemeClr val="lt1"/>
                </a:solidFill>
                <a:latin typeface="Playwrite GB S"/>
                <a:ea typeface="Playwrite GB S"/>
                <a:cs typeface="Playwrite GB S"/>
                <a:sym typeface="Playwrite GB S"/>
              </a:rPr>
              <a:t>Nursery </a:t>
            </a:r>
            <a:endParaRPr sz="3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900">
                <a:solidFill>
                  <a:schemeClr val="lt1"/>
                </a:solidFill>
                <a:latin typeface="Playwrite GB S"/>
                <a:ea typeface="Playwrite GB S"/>
                <a:cs typeface="Playwrite GB S"/>
                <a:sym typeface="Playwrite GB S"/>
              </a:rPr>
              <a:t>Literacy</a:t>
            </a:r>
            <a:r>
              <a:rPr lang="en-GB" sz="3900">
                <a:solidFill>
                  <a:srgbClr val="FF0000"/>
                </a:solidFill>
                <a:latin typeface="Playwrite GB S"/>
                <a:ea typeface="Playwrite GB S"/>
                <a:cs typeface="Playwrite GB S"/>
                <a:sym typeface="Playwrite GB S"/>
              </a:rPr>
              <a:t>  </a:t>
            </a:r>
            <a:r>
              <a:rPr lang="en-GB" sz="3900">
                <a:solidFill>
                  <a:srgbClr val="FF0000"/>
                </a:solidFill>
                <a:latin typeface="Calibri"/>
                <a:ea typeface="Calibri"/>
                <a:cs typeface="Calibri"/>
                <a:sym typeface="Calibri"/>
              </a:rPr>
              <a:t> </a:t>
            </a:r>
            <a:br>
              <a:rPr lang="en-GB" sz="3200">
                <a:solidFill>
                  <a:schemeClr val="lt1"/>
                </a:solidFill>
                <a:latin typeface="Calibri"/>
                <a:ea typeface="Calibri"/>
                <a:cs typeface="Calibri"/>
                <a:sym typeface="Calibri"/>
              </a:rPr>
            </a:br>
            <a:r>
              <a:rPr lang="en-GB" sz="3200">
                <a:solidFill>
                  <a:schemeClr val="lt1"/>
                </a:solidFill>
                <a:latin typeface="Calibri"/>
                <a:ea typeface="Calibri"/>
                <a:cs typeface="Calibri"/>
                <a:sym typeface="Calibri"/>
              </a:rPr>
              <a:t> </a:t>
            </a:r>
            <a:endParaRPr/>
          </a:p>
        </p:txBody>
      </p:sp>
      <p:sp>
        <p:nvSpPr>
          <p:cNvPr id="505" name="Google Shape;505;g37ba5872375_16_11"/>
          <p:cNvSpPr txBox="1"/>
          <p:nvPr/>
        </p:nvSpPr>
        <p:spPr>
          <a:xfrm>
            <a:off x="3738149" y="391631"/>
            <a:ext cx="5146800" cy="939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1"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1" i="0" sz="1500" u="none" cap="none" strike="noStrike">
              <a:solidFill>
                <a:schemeClr val="dk1"/>
              </a:solidFill>
              <a:latin typeface="Playwrite GB S"/>
              <a:ea typeface="Playwrite GB S"/>
              <a:cs typeface="Playwrite GB S"/>
              <a:sym typeface="Playwrite GB S"/>
            </a:endParaRPr>
          </a:p>
        </p:txBody>
      </p:sp>
      <p:sp>
        <p:nvSpPr>
          <p:cNvPr id="506" name="Google Shape;506;g37ba5872375_16_11"/>
          <p:cNvSpPr txBox="1"/>
          <p:nvPr/>
        </p:nvSpPr>
        <p:spPr>
          <a:xfrm>
            <a:off x="3816500" y="391625"/>
            <a:ext cx="5068500" cy="571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Playwrite GB S"/>
                <a:ea typeface="Playwrite GB S"/>
                <a:cs typeface="Playwrite GB S"/>
                <a:sym typeface="Playwrite GB S"/>
              </a:rPr>
              <a:t>As well as the Prime areas, the EYFS curriculum includes four Specific areas – Literacy, Maths, Understanding the World and Expressive Arts and Design.</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400"/>
              <a:buFont typeface="Arial"/>
              <a:buNone/>
            </a:pPr>
            <a:r>
              <a:rPr b="1" i="0" lang="en-GB" sz="1400" u="none" cap="none" strike="noStrike">
                <a:solidFill>
                  <a:schemeClr val="dk1"/>
                </a:solidFill>
                <a:latin typeface="Playwrite GB S"/>
                <a:ea typeface="Playwrite GB S"/>
                <a:cs typeface="Playwrite GB S"/>
                <a:sym typeface="Playwrite GB S"/>
              </a:rPr>
              <a:t>Reading</a:t>
            </a:r>
            <a:endParaRPr b="0" i="0" sz="10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Playwrite GB S"/>
                <a:ea typeface="Playwrite GB S"/>
                <a:cs typeface="Playwrite GB S"/>
                <a:sym typeface="Playwrite GB S"/>
              </a:rPr>
              <a:t>The children will listen to stories one to one with an adult, in family groups and with their year group. They will be encouraged to look at books independently handling them with care. Each child will bring home a library book each week that we would like you to read to your child several times. This will help them to understand that writing conveys meaning in readiness for them to become confident readers in the future. </a:t>
            </a:r>
            <a:endParaRPr b="0" i="0" sz="10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Playwrite GB S"/>
                <a:ea typeface="Playwrite GB S"/>
                <a:cs typeface="Playwrite GB S"/>
                <a:sym typeface="Playwrite GB S"/>
              </a:rPr>
              <a:t>Please point out print in your everyday activities such as shop names and brand names on boxes etc. </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Playwrite GB S"/>
                <a:ea typeface="Playwrite GB S"/>
                <a:cs typeface="Playwrite GB S"/>
                <a:sym typeface="Playwrite GB S"/>
              </a:rPr>
              <a:t>Writing </a:t>
            </a:r>
            <a:endParaRPr b="1"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Playwrite GB S"/>
                <a:ea typeface="Playwrite GB S"/>
                <a:cs typeface="Playwrite GB S"/>
                <a:sym typeface="Playwrite GB S"/>
              </a:rPr>
              <a:t>The children will be encouraged to use marks in their play to represent their ideas. They will learn to write their name and start to write simple words using their phonics as the year progresses.</a:t>
            </a:r>
            <a:endParaRPr b="0" i="0" sz="1400" u="none" cap="none" strike="noStrike">
              <a:solidFill>
                <a:srgbClr val="FEFEFE"/>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0" name="Shape 510"/>
        <p:cNvGrpSpPr/>
        <p:nvPr/>
      </p:nvGrpSpPr>
      <p:grpSpPr>
        <a:xfrm>
          <a:off x="0" y="0"/>
          <a:ext cx="0" cy="0"/>
          <a:chOff x="0" y="0"/>
          <a:chExt cx="0" cy="0"/>
        </a:xfrm>
      </p:grpSpPr>
      <p:sp>
        <p:nvSpPr>
          <p:cNvPr id="511" name="Google Shape;511;g37ba5872375_16_23"/>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12" name="Google Shape;512;g37ba5872375_16_23"/>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13" name="Google Shape;513;g37ba5872375_16_23"/>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14" name="Google Shape;514;g37ba5872375_16_23"/>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15" name="Google Shape;515;g37ba5872375_16_23"/>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16" name="Google Shape;516;g37ba5872375_16_23"/>
          <p:cNvSpPr txBox="1"/>
          <p:nvPr>
            <p:ph type="ctrTitle"/>
          </p:nvPr>
        </p:nvSpPr>
        <p:spPr>
          <a:xfrm>
            <a:off x="443345" y="2493367"/>
            <a:ext cx="2851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900">
                <a:solidFill>
                  <a:schemeClr val="lt1"/>
                </a:solidFill>
                <a:latin typeface="Playwrite GB S"/>
                <a:ea typeface="Playwrite GB S"/>
                <a:cs typeface="Playwrite GB S"/>
                <a:sym typeface="Playwrite GB S"/>
              </a:rPr>
              <a:t>Nursery </a:t>
            </a:r>
            <a:endParaRPr sz="3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900">
                <a:solidFill>
                  <a:schemeClr val="lt1"/>
                </a:solidFill>
                <a:latin typeface="Playwrite GB S"/>
                <a:ea typeface="Playwrite GB S"/>
                <a:cs typeface="Playwrite GB S"/>
                <a:sym typeface="Playwrite GB S"/>
              </a:rPr>
              <a:t>Phonics</a:t>
            </a:r>
            <a:r>
              <a:rPr lang="en-GB" sz="3900">
                <a:solidFill>
                  <a:srgbClr val="FF0000"/>
                </a:solidFill>
                <a:latin typeface="Playwrite GB S"/>
                <a:ea typeface="Playwrite GB S"/>
                <a:cs typeface="Playwrite GB S"/>
                <a:sym typeface="Playwrite GB S"/>
              </a:rPr>
              <a:t>  </a:t>
            </a:r>
            <a:br>
              <a:rPr lang="en-GB" sz="3200">
                <a:solidFill>
                  <a:schemeClr val="lt1"/>
                </a:solidFill>
                <a:latin typeface="Calibri"/>
                <a:ea typeface="Calibri"/>
                <a:cs typeface="Calibri"/>
                <a:sym typeface="Calibri"/>
              </a:rPr>
            </a:br>
            <a:r>
              <a:rPr lang="en-GB" sz="3200">
                <a:solidFill>
                  <a:schemeClr val="lt1"/>
                </a:solidFill>
                <a:latin typeface="Calibri"/>
                <a:ea typeface="Calibri"/>
                <a:cs typeface="Calibri"/>
                <a:sym typeface="Calibri"/>
              </a:rPr>
              <a:t> </a:t>
            </a:r>
            <a:endParaRPr/>
          </a:p>
        </p:txBody>
      </p:sp>
      <p:sp>
        <p:nvSpPr>
          <p:cNvPr id="517" name="Google Shape;517;g37ba5872375_16_23"/>
          <p:cNvSpPr txBox="1"/>
          <p:nvPr/>
        </p:nvSpPr>
        <p:spPr>
          <a:xfrm>
            <a:off x="3738149" y="391631"/>
            <a:ext cx="5146800" cy="939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1"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1" i="0" sz="1500" u="none" cap="none" strike="noStrike">
              <a:solidFill>
                <a:schemeClr val="dk1"/>
              </a:solidFill>
              <a:latin typeface="Playwrite GB S"/>
              <a:ea typeface="Playwrite GB S"/>
              <a:cs typeface="Playwrite GB S"/>
              <a:sym typeface="Playwrite GB S"/>
            </a:endParaRPr>
          </a:p>
        </p:txBody>
      </p:sp>
      <p:sp>
        <p:nvSpPr>
          <p:cNvPr id="518" name="Google Shape;518;g37ba5872375_16_23"/>
          <p:cNvSpPr txBox="1"/>
          <p:nvPr/>
        </p:nvSpPr>
        <p:spPr>
          <a:xfrm>
            <a:off x="3816500" y="391625"/>
            <a:ext cx="5068500" cy="656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600"/>
              <a:buFont typeface="Arial"/>
              <a:buNone/>
            </a:pPr>
            <a:r>
              <a:rPr b="1" i="0" lang="en-GB" sz="1600" u="none" cap="none" strike="noStrike">
                <a:solidFill>
                  <a:schemeClr val="dk1"/>
                </a:solidFill>
                <a:latin typeface="Playwrite GB S"/>
                <a:ea typeface="Playwrite GB S"/>
                <a:cs typeface="Playwrite GB S"/>
                <a:sym typeface="Playwrite GB S"/>
              </a:rPr>
              <a:t>Phonics </a:t>
            </a:r>
            <a:endParaRPr b="0" i="0" sz="12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600"/>
              <a:buFont typeface="Arial"/>
              <a:buNone/>
            </a:pPr>
            <a:r>
              <a:rPr b="0" i="0" lang="en-GB" sz="1600" u="none" cap="none" strike="noStrike">
                <a:solidFill>
                  <a:schemeClr val="dk1"/>
                </a:solidFill>
                <a:latin typeface="Playwrite GB S"/>
                <a:ea typeface="Playwrite GB S"/>
                <a:cs typeface="Playwrite GB S"/>
                <a:sym typeface="Playwrite GB S"/>
              </a:rPr>
              <a:t>The children in Nursery will take part in phonics sessions with their family group teacher. The sessions will concentrate on developing children's speaking and listening skills and lay the foundations for the phonic work which starts in Reception. The emphasis during Nursery is to get children attuned to the sounds around them and ready to begin developing oral blending and segmenting skills required for reading and writing.</a:t>
            </a:r>
            <a:endParaRPr b="0" i="0" sz="12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chemeClr val="dk1"/>
              </a:buClr>
              <a:buSzPts val="1600"/>
              <a:buFont typeface="Arial"/>
              <a:buNone/>
            </a:pPr>
            <a:r>
              <a:rPr b="0" i="0" lang="en-GB" sz="1600" u="none" cap="none" strike="noStrike">
                <a:solidFill>
                  <a:schemeClr val="dk1"/>
                </a:solidFill>
                <a:latin typeface="Playwrite GB S"/>
                <a:ea typeface="Playwrite GB S"/>
                <a:cs typeface="Playwrite GB S"/>
                <a:sym typeface="Playwrite GB S"/>
              </a:rPr>
              <a:t>Throughout the year the children will explore:</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Environmental sounds</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Instrumental sounds</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Body percussion</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Rhythm and rhyme</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Alliteration</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Vocal sounds.</a:t>
            </a:r>
            <a:endParaRPr b="0" i="0" sz="1200" u="none" cap="none" strike="noStrike">
              <a:solidFill>
                <a:schemeClr val="dk1"/>
              </a:solidFill>
              <a:latin typeface="Playwrite GB S"/>
              <a:ea typeface="Playwrite GB S"/>
              <a:cs typeface="Playwrite GB S"/>
              <a:sym typeface="Playwrite GB S"/>
            </a:endParaRPr>
          </a:p>
          <a:p>
            <a:pPr indent="-171450" lvl="0" marL="285750" marR="0" rtl="0" algn="l">
              <a:lnSpc>
                <a:spcPct val="100000"/>
              </a:lnSpc>
              <a:spcBef>
                <a:spcPts val="0"/>
              </a:spcBef>
              <a:spcAft>
                <a:spcPts val="0"/>
              </a:spcAft>
              <a:buClr>
                <a:schemeClr val="lt1"/>
              </a:buClr>
              <a:buSzPts val="1800"/>
              <a:buFont typeface="Arial"/>
              <a:buNone/>
            </a:pPr>
            <a:r>
              <a:t/>
            </a:r>
            <a:endParaRPr b="0"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chemeClr val="dk1"/>
              </a:buClr>
              <a:buSzPts val="1600"/>
              <a:buFont typeface="Arial"/>
              <a:buNone/>
            </a:pPr>
            <a:r>
              <a:rPr b="0" i="0" lang="en-GB" sz="1600" u="none" cap="none" strike="noStrike">
                <a:solidFill>
                  <a:schemeClr val="dk1"/>
                </a:solidFill>
                <a:latin typeface="Playwrite GB S"/>
                <a:ea typeface="Playwrite GB S"/>
                <a:cs typeface="Playwrite GB S"/>
                <a:sym typeface="Playwrite GB S"/>
              </a:rPr>
              <a:t>In the summer term, the children will begin to orally blend and segment words. This will prepare the children to break words into sounds e.g. cat = c-a-t. This will prepare children for learning to read and write words in Reception.</a:t>
            </a:r>
            <a:endParaRPr b="0" i="0" sz="12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2" name="Shape 522"/>
        <p:cNvGrpSpPr/>
        <p:nvPr/>
      </p:nvGrpSpPr>
      <p:grpSpPr>
        <a:xfrm>
          <a:off x="0" y="0"/>
          <a:ext cx="0" cy="0"/>
          <a:chOff x="0" y="0"/>
          <a:chExt cx="0" cy="0"/>
        </a:xfrm>
      </p:grpSpPr>
      <p:sp>
        <p:nvSpPr>
          <p:cNvPr id="523" name="Google Shape;523;g37ba5872375_2_3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24" name="Google Shape;524;g37ba5872375_2_3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25" name="Google Shape;525;g37ba5872375_2_37"/>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26" name="Google Shape;526;g37ba5872375_2_37"/>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27" name="Google Shape;527;g37ba5872375_2_37"/>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28" name="Google Shape;528;g37ba5872375_2_37"/>
          <p:cNvSpPr txBox="1"/>
          <p:nvPr>
            <p:ph type="ctrTitle"/>
          </p:nvPr>
        </p:nvSpPr>
        <p:spPr>
          <a:xfrm>
            <a:off x="443345" y="2493367"/>
            <a:ext cx="28515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900">
                <a:solidFill>
                  <a:schemeClr val="lt1"/>
                </a:solidFill>
                <a:latin typeface="Playwrite GB S"/>
                <a:ea typeface="Playwrite GB S"/>
                <a:cs typeface="Playwrite GB S"/>
                <a:sym typeface="Playwrite GB S"/>
              </a:rPr>
              <a:t>Reception </a:t>
            </a:r>
            <a:endParaRPr sz="3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900">
                <a:solidFill>
                  <a:schemeClr val="lt1"/>
                </a:solidFill>
                <a:latin typeface="Playwrite GB S"/>
                <a:ea typeface="Playwrite GB S"/>
                <a:cs typeface="Playwrite GB S"/>
                <a:sym typeface="Playwrite GB S"/>
              </a:rPr>
              <a:t>Literacy </a:t>
            </a:r>
            <a:br>
              <a:rPr lang="en-GB" sz="3200">
                <a:solidFill>
                  <a:schemeClr val="lt1"/>
                </a:solidFill>
                <a:latin typeface="Calibri"/>
                <a:ea typeface="Calibri"/>
                <a:cs typeface="Calibri"/>
                <a:sym typeface="Calibri"/>
              </a:rPr>
            </a:br>
            <a:r>
              <a:rPr lang="en-GB" sz="3200">
                <a:solidFill>
                  <a:schemeClr val="lt1"/>
                </a:solidFill>
                <a:latin typeface="Calibri"/>
                <a:ea typeface="Calibri"/>
                <a:cs typeface="Calibri"/>
                <a:sym typeface="Calibri"/>
              </a:rPr>
              <a:t> </a:t>
            </a:r>
            <a:endParaRPr/>
          </a:p>
        </p:txBody>
      </p:sp>
      <p:sp>
        <p:nvSpPr>
          <p:cNvPr id="529" name="Google Shape;529;g37ba5872375_2_37"/>
          <p:cNvSpPr txBox="1"/>
          <p:nvPr/>
        </p:nvSpPr>
        <p:spPr>
          <a:xfrm>
            <a:off x="3738149" y="391631"/>
            <a:ext cx="5146800" cy="663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latin typeface="Playwrite GB S"/>
                <a:ea typeface="Playwrite GB S"/>
                <a:cs typeface="Playwrite GB S"/>
                <a:sym typeface="Playwrite GB S"/>
              </a:rPr>
              <a:t>Reading</a:t>
            </a:r>
            <a:endParaRPr b="0"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The children will initially bring home a library book for you to read to them. Hearing as many stories as possible will support the children to be ready to read for themselves as they will understand the functions of reading and text. They are also bringing home a sheet that shows you which sound they learned in phonics that day. Reading books will follow at a later date and initially will be picture books for you to talk about the pictures which will then move onto books with words. It is beneficial if the children read the book several times as this will aid their fluency so that they are not sounding out every word. </a:t>
            </a:r>
            <a:r>
              <a:rPr b="0" i="0" lang="en-GB" sz="1300" u="none" cap="none" strike="noStrike">
                <a:solidFill>
                  <a:schemeClr val="dk1"/>
                </a:solidFill>
                <a:latin typeface="Playwrite GB S"/>
                <a:ea typeface="Playwrite GB S"/>
                <a:cs typeface="Playwrite GB S"/>
                <a:sym typeface="Playwrite GB S"/>
              </a:rPr>
              <a:t>WE EXPECT EVERY CHILD TO READ AT LEAST 3 TIMES PER WEEK FOR A MINIMUM OF 10 MINUTES EACH TIME AND FOR THIS TO BE NOTED IN THEIR READING DIARIES BY AN ADULT. </a:t>
            </a:r>
            <a:endParaRPr b="0" i="0" sz="13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300"/>
              <a:buFont typeface="Arial"/>
              <a:buNone/>
            </a:pPr>
            <a:r>
              <a:t/>
            </a:r>
            <a:endParaRPr b="0" i="0" sz="13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rPr b="1" i="0" lang="en-GB" sz="1500" u="none" cap="none" strike="noStrike">
                <a:solidFill>
                  <a:schemeClr val="dk1"/>
                </a:solidFill>
                <a:latin typeface="Playwrite GB S"/>
                <a:ea typeface="Playwrite GB S"/>
                <a:cs typeface="Playwrite GB S"/>
                <a:sym typeface="Playwrite GB S"/>
              </a:rPr>
              <a:t>Writing </a:t>
            </a:r>
            <a:endParaRPr b="0"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Children will follow a similar process with their writing. They will initially use their own marks to convey meaning and then learn how to write some letter shapes. They will use these letters to build words and eventually will write simple sentences.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1"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1" i="0" sz="15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3" name="Shape 533"/>
        <p:cNvGrpSpPr/>
        <p:nvPr/>
      </p:nvGrpSpPr>
      <p:grpSpPr>
        <a:xfrm>
          <a:off x="0" y="0"/>
          <a:ext cx="0" cy="0"/>
          <a:chOff x="0" y="0"/>
          <a:chExt cx="0" cy="0"/>
        </a:xfrm>
      </p:grpSpPr>
      <p:sp>
        <p:nvSpPr>
          <p:cNvPr id="534" name="Google Shape;534;g37ba5872375_2_4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5" name="Google Shape;535;g37ba5872375_2_4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6" name="Google Shape;536;g37ba5872375_2_47"/>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7" name="Google Shape;537;g37ba5872375_2_47"/>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8" name="Google Shape;538;g37ba5872375_2_47"/>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9" name="Google Shape;539;g37ba5872375_2_47"/>
          <p:cNvSpPr txBox="1"/>
          <p:nvPr>
            <p:ph type="ctrTitle"/>
          </p:nvPr>
        </p:nvSpPr>
        <p:spPr>
          <a:xfrm>
            <a:off x="588063" y="2112625"/>
            <a:ext cx="2851500" cy="17763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200">
                <a:solidFill>
                  <a:schemeClr val="lt1"/>
                </a:solidFill>
                <a:latin typeface="Playwrite GB S"/>
                <a:ea typeface="Playwrite GB S"/>
                <a:cs typeface="Playwrite GB S"/>
                <a:sym typeface="Playwrite GB S"/>
              </a:rPr>
              <a:t>Literacy:</a:t>
            </a:r>
            <a:br>
              <a:rPr lang="en-GB" sz="3200">
                <a:solidFill>
                  <a:schemeClr val="lt1"/>
                </a:solidFill>
                <a:latin typeface="Playwrite GB S"/>
                <a:ea typeface="Playwrite GB S"/>
                <a:cs typeface="Playwrite GB S"/>
                <a:sym typeface="Playwrite GB S"/>
              </a:rPr>
            </a:br>
            <a:r>
              <a:rPr lang="en-GB" sz="3200">
                <a:solidFill>
                  <a:schemeClr val="lt1"/>
                </a:solidFill>
                <a:latin typeface="Playwrite GB S"/>
                <a:ea typeface="Playwrite GB S"/>
                <a:cs typeface="Playwrite GB S"/>
                <a:sym typeface="Playwrite GB S"/>
              </a:rPr>
              <a:t>Phonics in Reception</a:t>
            </a:r>
            <a:endParaRPr/>
          </a:p>
        </p:txBody>
      </p:sp>
      <p:sp>
        <p:nvSpPr>
          <p:cNvPr id="540" name="Google Shape;540;g37ba5872375_2_47"/>
          <p:cNvSpPr txBox="1"/>
          <p:nvPr/>
        </p:nvSpPr>
        <p:spPr>
          <a:xfrm>
            <a:off x="3738149" y="391631"/>
            <a:ext cx="5094000" cy="728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Playwrite GB S"/>
                <a:ea typeface="Playwrite GB S"/>
                <a:cs typeface="Playwrite GB S"/>
                <a:sym typeface="Playwrite GB S"/>
              </a:rPr>
              <a:t>Phonics </a:t>
            </a:r>
            <a:endParaRPr b="0"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Phonics is the key to reading and writing as it breaks words down into the individual sounds. We teach phonics using the Read Write Inc system. The Reception children have started the Set 1 sounds and later in the year they will learn the Set 2 sounds.  The children are taught the sound of the letter and how to sound out words. We call this Fred Talk. </a:t>
            </a:r>
            <a:r>
              <a:rPr b="0" i="0" lang="en-GB" sz="1800" u="sng" cap="none" strike="noStrike">
                <a:solidFill>
                  <a:schemeClr val="dk1"/>
                </a:solidFill>
                <a:latin typeface="Playwrite GB S"/>
                <a:ea typeface="Playwrite GB S"/>
                <a:cs typeface="Playwrite GB S"/>
                <a:sym typeface="Playwrite GB S"/>
                <a:hlinkClick r:id="rId4">
                  <a:extLst>
                    <a:ext uri="{A12FA001-AC4F-418D-AE19-62706E023703}">
                      <ahyp:hlinkClr val="tx"/>
                    </a:ext>
                  </a:extLst>
                </a:hlinkClick>
              </a:rPr>
              <a:t>How to say the sounds</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You can buy your own set of flashcards from Amazon. </a:t>
            </a:r>
            <a:r>
              <a:rPr b="0" i="0" lang="en-GB" sz="1800" u="sng" cap="none" strike="noStrike">
                <a:solidFill>
                  <a:schemeClr val="dk1"/>
                </a:solidFill>
                <a:latin typeface="Playwrite GB S"/>
                <a:ea typeface="Playwrite GB S"/>
                <a:cs typeface="Playwrite GB S"/>
                <a:sym typeface="Playwrite GB S"/>
                <a:hlinkClick r:id="rId5">
                  <a:extLst>
                    <a:ext uri="{A12FA001-AC4F-418D-AE19-62706E023703}">
                      <ahyp:hlinkClr val="tx"/>
                    </a:ext>
                  </a:extLst>
                </a:hlinkClick>
              </a:rPr>
              <a:t>Link to Amazon</a:t>
            </a:r>
            <a:r>
              <a:rPr b="0" i="0" lang="en-GB" sz="1800" u="none" cap="none" strike="noStrike">
                <a:solidFill>
                  <a:schemeClr val="dk1"/>
                </a:solidFill>
                <a:latin typeface="Playwrite GB S"/>
                <a:ea typeface="Playwrite GB S"/>
                <a:cs typeface="Playwrite GB S"/>
                <a:sym typeface="Playwrite GB S"/>
              </a:rPr>
              <a:t> </a:t>
            </a:r>
            <a:endParaRPr b="0"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Once the children have learned the sound that each letter makes, they learn how to put the sounds together through oral blending and then how to read words and spell. They will then bring home a Read Write Inc reading book that includes the sounds that they know.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p:txBody>
      </p:sp>
      <p:pic>
        <p:nvPicPr>
          <p:cNvPr id="541" name="Google Shape;541;g37ba5872375_2_47"/>
          <p:cNvPicPr preferRelativeResize="0"/>
          <p:nvPr/>
        </p:nvPicPr>
        <p:blipFill rotWithShape="1">
          <a:blip r:embed="rId6">
            <a:alphaModFix/>
          </a:blip>
          <a:srcRect b="0" l="0" r="0" t="0"/>
          <a:stretch/>
        </p:blipFill>
        <p:spPr>
          <a:xfrm>
            <a:off x="1372608" y="4122240"/>
            <a:ext cx="1282422" cy="1920857"/>
          </a:xfrm>
          <a:prstGeom prst="rect">
            <a:avLst/>
          </a:prstGeom>
          <a:noFill/>
          <a:ln>
            <a:noFill/>
          </a:ln>
        </p:spPr>
      </p:pic>
      <p:pic>
        <p:nvPicPr>
          <p:cNvPr id="542" name="Google Shape;542;g37ba5872375_2_47"/>
          <p:cNvPicPr preferRelativeResize="0"/>
          <p:nvPr/>
        </p:nvPicPr>
        <p:blipFill rotWithShape="1">
          <a:blip r:embed="rId7">
            <a:alphaModFix/>
          </a:blip>
          <a:srcRect b="0" l="0" r="0" t="0"/>
          <a:stretch/>
        </p:blipFill>
        <p:spPr>
          <a:xfrm>
            <a:off x="866056" y="650571"/>
            <a:ext cx="2295525" cy="1228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7" name="Shape 547"/>
        <p:cNvGrpSpPr/>
        <p:nvPr/>
      </p:nvGrpSpPr>
      <p:grpSpPr>
        <a:xfrm>
          <a:off x="0" y="0"/>
          <a:ext cx="0" cy="0"/>
          <a:chOff x="0" y="0"/>
          <a:chExt cx="0" cy="0"/>
        </a:xfrm>
      </p:grpSpPr>
      <p:sp>
        <p:nvSpPr>
          <p:cNvPr id="548" name="Google Shape;548;g37ba5872375_12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49" name="Google Shape;549;g37ba5872375_12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0" name="Google Shape;550;g37ba5872375_12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1" name="Google Shape;551;g37ba5872375_12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2" name="Google Shape;552;g37ba5872375_12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3" name="Google Shape;553;g37ba5872375_12_0"/>
          <p:cNvSpPr txBox="1"/>
          <p:nvPr/>
        </p:nvSpPr>
        <p:spPr>
          <a:xfrm>
            <a:off x="317501" y="2442881"/>
            <a:ext cx="3403200" cy="1274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b="0" i="0" lang="en-GB" sz="4400" u="none" cap="none" strike="noStrike">
                <a:solidFill>
                  <a:schemeClr val="lt1"/>
                </a:solidFill>
                <a:latin typeface="Playwrite GB S"/>
                <a:ea typeface="Playwrite GB S"/>
                <a:cs typeface="Playwrite GB S"/>
                <a:sym typeface="Playwrite GB S"/>
              </a:rPr>
              <a:t>Homework</a:t>
            </a:r>
            <a:endParaRPr b="0" i="0" sz="14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4400"/>
              <a:buFont typeface="Arial"/>
              <a:buNone/>
            </a:pPr>
            <a:r>
              <a:t/>
            </a:r>
            <a:endParaRPr b="0" i="0" sz="44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2000"/>
              <a:buFont typeface="Arial"/>
              <a:buNone/>
            </a:pPr>
            <a:r>
              <a:rPr b="0" i="0" lang="en-GB" sz="2000" u="none" cap="none" strike="noStrike">
                <a:solidFill>
                  <a:schemeClr val="lt1"/>
                </a:solidFill>
                <a:latin typeface="Playwrite GB S"/>
                <a:ea typeface="Playwrite GB S"/>
                <a:cs typeface="Playwrite GB S"/>
                <a:sym typeface="Playwrite GB S"/>
              </a:rPr>
              <a:t>Will begin at different points in the year</a:t>
            </a:r>
            <a:endParaRPr b="0" i="0" sz="1400" u="none" cap="none" strike="noStrike">
              <a:solidFill>
                <a:schemeClr val="lt1"/>
              </a:solidFill>
              <a:latin typeface="Playwrite GB S"/>
              <a:ea typeface="Playwrite GB S"/>
              <a:cs typeface="Playwrite GB S"/>
              <a:sym typeface="Playwrite GB S"/>
            </a:endParaRPr>
          </a:p>
        </p:txBody>
      </p:sp>
      <p:sp>
        <p:nvSpPr>
          <p:cNvPr id="554" name="Google Shape;554;g37ba5872375_12_0"/>
          <p:cNvSpPr txBox="1"/>
          <p:nvPr/>
        </p:nvSpPr>
        <p:spPr>
          <a:xfrm>
            <a:off x="3635718" y="186476"/>
            <a:ext cx="5423400" cy="72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5" name="Google Shape;555;g37ba5872375_12_0"/>
          <p:cNvSpPr txBox="1"/>
          <p:nvPr/>
        </p:nvSpPr>
        <p:spPr>
          <a:xfrm>
            <a:off x="3717100" y="139550"/>
            <a:ext cx="5427000" cy="612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1800"/>
              <a:buFont typeface="Arial"/>
              <a:buNone/>
            </a:pPr>
            <a:r>
              <a:rPr b="1" i="0" lang="en-GB" sz="1800" u="none" cap="none" strike="noStrike">
                <a:solidFill>
                  <a:schemeClr val="dk1"/>
                </a:solidFill>
                <a:latin typeface="Playwrite GB S"/>
                <a:ea typeface="Playwrite GB S"/>
                <a:cs typeface="Playwrite GB S"/>
                <a:sym typeface="Playwrite GB S"/>
              </a:rPr>
              <a:t>ENGLISH</a:t>
            </a:r>
            <a:endParaRPr b="0"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b="1"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1" i="0" lang="en-GB" sz="1800" u="none" cap="none" strike="noStrike">
                <a:solidFill>
                  <a:schemeClr val="dk1"/>
                </a:solidFill>
                <a:latin typeface="Playwrite GB S"/>
                <a:ea typeface="Playwrite GB S"/>
                <a:cs typeface="Playwrite GB S"/>
                <a:sym typeface="Playwrite GB S"/>
              </a:rPr>
              <a:t>Reading books</a:t>
            </a:r>
            <a:endParaRPr b="1"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We expect every child to read at least 3 times per week for a minimum of 10 minutes each time and this to be noted in their reading diaries.</a:t>
            </a:r>
            <a:endParaRPr b="0" i="0" sz="1400" u="none" cap="none" strike="noStrike">
              <a:solidFill>
                <a:srgbClr val="000000"/>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1" i="0" lang="en-GB" sz="1800" u="none" cap="none" strike="noStrike">
                <a:solidFill>
                  <a:schemeClr val="dk1"/>
                </a:solidFill>
                <a:latin typeface="Playwrite GB S"/>
                <a:ea typeface="Playwrite GB S"/>
                <a:cs typeface="Playwrite GB S"/>
                <a:sym typeface="Playwrite GB S"/>
              </a:rPr>
              <a:t>Phonics</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We expect every child to practise their sounds daily, using the sheet sent home. These sheets do not need to be sent back into school.</a:t>
            </a:r>
            <a:endParaRPr b="0" i="0" sz="1800" u="none" cap="none" strike="noStrike">
              <a:solidFill>
                <a:schemeClr val="dk1"/>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1" i="0" lang="en-GB" sz="1800" u="none" cap="none" strike="noStrike">
                <a:solidFill>
                  <a:schemeClr val="dk1"/>
                </a:solidFill>
                <a:latin typeface="Playwrite GB S"/>
                <a:ea typeface="Playwrite GB S"/>
                <a:cs typeface="Playwrite GB S"/>
                <a:sym typeface="Playwrite GB S"/>
              </a:rPr>
              <a:t>Red words</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We expect every child to practise their red words at least 3 times per week for a minimum of 5 minutes.</a:t>
            </a:r>
            <a:endParaRPr b="0" i="0" sz="1400" u="none" cap="none" strike="noStrike">
              <a:solidFill>
                <a:srgbClr val="000000"/>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9" name="Shape 559"/>
        <p:cNvGrpSpPr/>
        <p:nvPr/>
      </p:nvGrpSpPr>
      <p:grpSpPr>
        <a:xfrm>
          <a:off x="0" y="0"/>
          <a:ext cx="0" cy="0"/>
          <a:chOff x="0" y="0"/>
          <a:chExt cx="0" cy="0"/>
        </a:xfrm>
      </p:grpSpPr>
      <p:sp>
        <p:nvSpPr>
          <p:cNvPr id="560" name="Google Shape;560;g37ba5872375_16_29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1" name="Google Shape;561;g37ba5872375_16_29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2" name="Google Shape;562;g37ba5872375_16_291"/>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3" name="Google Shape;563;g37ba5872375_16_291"/>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4" name="Google Shape;564;g37ba5872375_16_291"/>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5" name="Google Shape;565;g37ba5872375_16_291"/>
          <p:cNvSpPr txBox="1"/>
          <p:nvPr>
            <p:ph type="ctrTitle"/>
          </p:nvPr>
        </p:nvSpPr>
        <p:spPr>
          <a:xfrm>
            <a:off x="443350" y="2493375"/>
            <a:ext cx="3127200" cy="1772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3200">
                <a:latin typeface="Playwrite GB S"/>
                <a:ea typeface="Playwrite GB S"/>
                <a:cs typeface="Playwrite GB S"/>
                <a:sym typeface="Playwrite GB S"/>
              </a:rPr>
              <a:t>Nursery </a:t>
            </a:r>
            <a:endParaRPr sz="3200">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3200">
                <a:latin typeface="Playwrite GB S"/>
                <a:ea typeface="Playwrite GB S"/>
                <a:cs typeface="Playwrite GB S"/>
                <a:sym typeface="Playwrite GB S"/>
              </a:rPr>
              <a:t>Mathematical Development</a:t>
            </a:r>
            <a:endParaRPr sz="3200">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200">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3200">
              <a:latin typeface="Playwrite GB S"/>
              <a:ea typeface="Playwrite GB S"/>
              <a:cs typeface="Playwrite GB S"/>
              <a:sym typeface="Playwrite GB S"/>
            </a:endParaRPr>
          </a:p>
          <a:p>
            <a:pPr indent="0" lvl="0" marL="0" rtl="0" algn="ctr">
              <a:lnSpc>
                <a:spcPct val="100000"/>
              </a:lnSpc>
              <a:spcBef>
                <a:spcPts val="0"/>
              </a:spcBef>
              <a:spcAft>
                <a:spcPts val="0"/>
              </a:spcAft>
              <a:buClr>
                <a:schemeClr val="lt1"/>
              </a:buClr>
              <a:buSzPts val="3200"/>
              <a:buFont typeface="Calibri"/>
              <a:buNone/>
            </a:pPr>
            <a:r>
              <a:rPr lang="en-GB" sz="2900">
                <a:latin typeface="Playwrite GB S"/>
                <a:ea typeface="Playwrite GB S"/>
                <a:cs typeface="Playwrite GB S"/>
                <a:sym typeface="Playwrite GB S"/>
              </a:rPr>
              <a:t>Maths Workshop on Friday 16th October at </a:t>
            </a:r>
            <a:r>
              <a:rPr lang="en-GB" sz="2500">
                <a:latin typeface="Playwrite GB S"/>
                <a:ea typeface="Playwrite GB S"/>
                <a:cs typeface="Playwrite GB S"/>
                <a:sym typeface="Playwrite GB S"/>
              </a:rPr>
              <a:t>10.45am</a:t>
            </a:r>
            <a:r>
              <a:rPr lang="en-GB" sz="2500">
                <a:latin typeface="Playwrite GB S"/>
                <a:ea typeface="Playwrite GB S"/>
                <a:cs typeface="Playwrite GB S"/>
                <a:sym typeface="Playwrite GB S"/>
              </a:rPr>
              <a:t>-11.15am approx</a:t>
            </a:r>
            <a:endParaRPr sz="2500">
              <a:latin typeface="Playwrite GB S"/>
              <a:ea typeface="Playwrite GB S"/>
              <a:cs typeface="Playwrite GB S"/>
              <a:sym typeface="Playwrite GB S"/>
            </a:endParaRPr>
          </a:p>
        </p:txBody>
      </p:sp>
      <p:sp>
        <p:nvSpPr>
          <p:cNvPr id="566" name="Google Shape;566;g37ba5872375_16_291"/>
          <p:cNvSpPr txBox="1"/>
          <p:nvPr/>
        </p:nvSpPr>
        <p:spPr>
          <a:xfrm>
            <a:off x="3738148" y="562566"/>
            <a:ext cx="52653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The children will be exposed to numbers and patterns in their play.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Nursery children will explore patterns in a variety of situations. They will create, continue and find the errors in patterns.</a:t>
            </a:r>
            <a:endParaRPr b="0"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The children will develop a deep understanding of numbers up to 5 and learn how to count beyond 5. They will explore how to represent the numbers using fingers, marks on paper and objects. The children will count objects and be shown that it is not just objects that can be counted e.g. claps, jumps etc. They will be shown that if a set of objects is shared the total will remain the same.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t/>
            </a:r>
            <a:endParaRPr b="0" i="0" sz="15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500"/>
              <a:buFont typeface="Arial"/>
              <a:buNone/>
            </a:pPr>
            <a:r>
              <a:rPr b="0" i="0" lang="en-GB" sz="1500" u="none" cap="none" strike="noStrike">
                <a:solidFill>
                  <a:schemeClr val="dk1"/>
                </a:solidFill>
                <a:latin typeface="Playwrite GB S"/>
                <a:ea typeface="Playwrite GB S"/>
                <a:cs typeface="Playwrite GB S"/>
                <a:sym typeface="Playwrite GB S"/>
              </a:rPr>
              <a:t>Nursery children will look for shapes in the environment and begin to describe them and look for similarities between shapes. They will use shapes in their play that are suitable for the task asked of them. Through play, the children will begin to use language linked to position, capacity and measure. </a:t>
            </a:r>
            <a:endParaRPr b="0" i="0" sz="15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0" name="Shape 570"/>
        <p:cNvGrpSpPr/>
        <p:nvPr/>
      </p:nvGrpSpPr>
      <p:grpSpPr>
        <a:xfrm>
          <a:off x="0" y="0"/>
          <a:ext cx="0" cy="0"/>
          <a:chOff x="0" y="0"/>
          <a:chExt cx="0" cy="0"/>
        </a:xfrm>
      </p:grpSpPr>
      <p:sp>
        <p:nvSpPr>
          <p:cNvPr id="571" name="Google Shape;571;g37ba5872375_2_5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2" name="Google Shape;572;g37ba5872375_2_5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3" name="Google Shape;573;g37ba5872375_2_59"/>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4" name="Google Shape;574;g37ba5872375_2_59"/>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5" name="Google Shape;575;g37ba5872375_2_59"/>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6" name="Google Shape;576;g37ba5872375_2_59"/>
          <p:cNvSpPr txBox="1"/>
          <p:nvPr>
            <p:ph type="ctrTitle"/>
          </p:nvPr>
        </p:nvSpPr>
        <p:spPr>
          <a:xfrm>
            <a:off x="443350" y="1835979"/>
            <a:ext cx="2851500" cy="19335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200"/>
              <a:buFont typeface="Calibri"/>
              <a:buNone/>
            </a:pPr>
            <a:r>
              <a:rPr lang="en-GB" sz="2900">
                <a:solidFill>
                  <a:schemeClr val="lt1"/>
                </a:solidFill>
                <a:latin typeface="Playwrite GB S"/>
                <a:ea typeface="Playwrite GB S"/>
                <a:cs typeface="Playwrite GB S"/>
                <a:sym typeface="Playwrite GB S"/>
              </a:rPr>
              <a:t>Reception </a:t>
            </a:r>
            <a:endParaRPr sz="2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t/>
            </a:r>
            <a:endParaRPr sz="2900">
              <a:solidFill>
                <a:schemeClr val="lt1"/>
              </a:solidFill>
              <a:latin typeface="Playwrite GB S"/>
              <a:ea typeface="Playwrite GB S"/>
              <a:cs typeface="Playwrite GB S"/>
              <a:sym typeface="Playwrite GB S"/>
            </a:endParaRPr>
          </a:p>
          <a:p>
            <a:pPr indent="0" lvl="0" marL="0" rtl="0" algn="l">
              <a:lnSpc>
                <a:spcPct val="100000"/>
              </a:lnSpc>
              <a:spcBef>
                <a:spcPts val="0"/>
              </a:spcBef>
              <a:spcAft>
                <a:spcPts val="0"/>
              </a:spcAft>
              <a:buClr>
                <a:schemeClr val="lt1"/>
              </a:buClr>
              <a:buSzPts val="3200"/>
              <a:buFont typeface="Calibri"/>
              <a:buNone/>
            </a:pPr>
            <a:r>
              <a:rPr lang="en-GB" sz="2900">
                <a:solidFill>
                  <a:schemeClr val="lt1"/>
                </a:solidFill>
                <a:latin typeface="Playwrite GB S"/>
                <a:ea typeface="Playwrite GB S"/>
                <a:cs typeface="Playwrite GB S"/>
                <a:sym typeface="Playwrite GB S"/>
              </a:rPr>
              <a:t>Mathematical Development</a:t>
            </a:r>
            <a:endParaRPr sz="4500">
              <a:solidFill>
                <a:schemeClr val="lt1"/>
              </a:solidFill>
              <a:latin typeface="Playwrite GB S"/>
              <a:ea typeface="Playwrite GB S"/>
              <a:cs typeface="Playwrite GB S"/>
              <a:sym typeface="Playwrite GB S"/>
            </a:endParaRPr>
          </a:p>
        </p:txBody>
      </p:sp>
      <p:sp>
        <p:nvSpPr>
          <p:cNvPr id="577" name="Google Shape;577;g37ba5872375_2_59"/>
          <p:cNvSpPr txBox="1"/>
          <p:nvPr/>
        </p:nvSpPr>
        <p:spPr>
          <a:xfrm>
            <a:off x="3911173" y="510988"/>
            <a:ext cx="4952400" cy="551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Playwrite GB S"/>
                <a:ea typeface="Playwrite GB S"/>
                <a:cs typeface="Playwrite GB S"/>
                <a:sym typeface="Playwrite GB S"/>
              </a:rPr>
              <a:t>The children will explore aspects of Maths through a variety of experiences to develop a deep understanding of each area. </a:t>
            </a:r>
            <a:endParaRPr b="0" i="0" sz="12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Playwrite GB S"/>
                <a:ea typeface="Playwrite GB S"/>
                <a:cs typeface="Playwrite GB S"/>
                <a:sym typeface="Playwrite GB S"/>
              </a:rPr>
              <a:t>Children will develop a deep understanding of numbers within 10. They will learn to subitise (recognise quantities without counting) to 5 and automatically recall number bonds to 5 and then 10. They will count confidently beyond 10. They will count, match numbers to amounts, use the language of fewer and more and solve problems that involve halving, doubling and sharing. </a:t>
            </a:r>
            <a:endParaRPr b="0" i="0" sz="12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Playwrite GB S"/>
                <a:ea typeface="Playwrite GB S"/>
                <a:cs typeface="Playwrite GB S"/>
                <a:sym typeface="Playwrite GB S"/>
              </a:rPr>
              <a:t>Children will use everyday language to talk about size, weight, capacity, position, distance, time and money to compare quantities and objects and to solve problems. They  will recognise, create and describe patterns. They will explore characteristics of everyday objects and shapes and use mathematical language to describe them.</a:t>
            </a:r>
            <a:endParaRPr b="0" i="0" sz="12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2" name="Shape 582"/>
        <p:cNvGrpSpPr/>
        <p:nvPr/>
      </p:nvGrpSpPr>
      <p:grpSpPr>
        <a:xfrm>
          <a:off x="0" y="0"/>
          <a:ext cx="0" cy="0"/>
          <a:chOff x="0" y="0"/>
          <a:chExt cx="0" cy="0"/>
        </a:xfrm>
      </p:grpSpPr>
      <p:sp>
        <p:nvSpPr>
          <p:cNvPr id="583" name="Google Shape;583;g37ba5872375_16_34"/>
          <p:cNvSpPr txBox="1"/>
          <p:nvPr>
            <p:ph type="ctrTitle"/>
          </p:nvPr>
        </p:nvSpPr>
        <p:spPr>
          <a:xfrm>
            <a:off x="6226200" y="2346499"/>
            <a:ext cx="2370900" cy="19065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EBEBEB"/>
              </a:buClr>
              <a:buSzPts val="3200"/>
              <a:buFont typeface="Calibri"/>
              <a:buNone/>
            </a:pPr>
            <a:r>
              <a:rPr lang="en-GB" sz="2800">
                <a:solidFill>
                  <a:schemeClr val="lt1"/>
                </a:solidFill>
                <a:latin typeface="Playwrite GB S"/>
                <a:ea typeface="Playwrite GB S"/>
                <a:cs typeface="Playwrite GB S"/>
                <a:sym typeface="Playwrite GB S"/>
              </a:rPr>
              <a:t>Nursery</a:t>
            </a:r>
            <a:br>
              <a:rPr lang="en-GB" sz="2800">
                <a:solidFill>
                  <a:schemeClr val="lt1"/>
                </a:solidFill>
                <a:latin typeface="Playwrite GB S"/>
                <a:ea typeface="Playwrite GB S"/>
                <a:cs typeface="Playwrite GB S"/>
                <a:sym typeface="Playwrite GB S"/>
              </a:rPr>
            </a:br>
            <a:r>
              <a:rPr lang="en-GB" sz="2800">
                <a:solidFill>
                  <a:schemeClr val="lt1"/>
                </a:solidFill>
                <a:latin typeface="Playwrite GB S"/>
                <a:ea typeface="Playwrite GB S"/>
                <a:cs typeface="Playwrite GB S"/>
                <a:sym typeface="Playwrite GB S"/>
              </a:rPr>
              <a:t>Curriculum Themes</a:t>
            </a:r>
            <a:r>
              <a:rPr lang="en-GB" sz="3200">
                <a:solidFill>
                  <a:schemeClr val="lt1"/>
                </a:solidFill>
                <a:latin typeface="Calibri"/>
                <a:ea typeface="Calibri"/>
                <a:cs typeface="Calibri"/>
                <a:sym typeface="Calibri"/>
              </a:rPr>
              <a:t> </a:t>
            </a:r>
            <a:endParaRPr>
              <a:solidFill>
                <a:schemeClr val="lt1"/>
              </a:solidFill>
            </a:endParaRPr>
          </a:p>
        </p:txBody>
      </p:sp>
      <p:grpSp>
        <p:nvGrpSpPr>
          <p:cNvPr id="584" name="Google Shape;584;g37ba5872375_16_34"/>
          <p:cNvGrpSpPr/>
          <p:nvPr/>
        </p:nvGrpSpPr>
        <p:grpSpPr>
          <a:xfrm>
            <a:off x="74355" y="384425"/>
            <a:ext cx="6271978" cy="6071444"/>
            <a:chOff x="423365" y="384421"/>
            <a:chExt cx="8038936" cy="6071444"/>
          </a:xfrm>
        </p:grpSpPr>
        <p:sp>
          <p:nvSpPr>
            <p:cNvPr id="585" name="Google Shape;585;g37ba5872375_16_34"/>
            <p:cNvSpPr/>
            <p:nvPr/>
          </p:nvSpPr>
          <p:spPr>
            <a:xfrm flipH="1">
              <a:off x="423365" y="402165"/>
              <a:ext cx="6785100" cy="60537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86" name="Google Shape;586;g37ba5872375_16_34"/>
            <p:cNvSpPr/>
            <p:nvPr/>
          </p:nvSpPr>
          <p:spPr>
            <a:xfrm flipH="1" rot="5400000">
              <a:off x="4616672"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587" name="Google Shape;587;g37ba5872375_16_34"/>
            <p:cNvSpPr/>
            <p:nvPr/>
          </p:nvSpPr>
          <p:spPr>
            <a:xfrm flipH="1" rot="5677505">
              <a:off x="6459825" y="1826075"/>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graphicFrame>
        <p:nvGraphicFramePr>
          <p:cNvPr id="588" name="Google Shape;588;g37ba5872375_16_34"/>
          <p:cNvGraphicFramePr/>
          <p:nvPr/>
        </p:nvGraphicFramePr>
        <p:xfrm>
          <a:off x="74373" y="2502119"/>
          <a:ext cx="3000000" cy="3000000"/>
        </p:xfrm>
        <a:graphic>
          <a:graphicData uri="http://schemas.openxmlformats.org/drawingml/2006/table">
            <a:tbl>
              <a:tblPr bandRow="1" firstRow="1">
                <a:noFill/>
                <a:tableStyleId>{78EFC489-FDB0-4B4B-BC81-B5A8BE55C60D}</a:tableStyleId>
              </a:tblPr>
              <a:tblGrid>
                <a:gridCol w="499825"/>
                <a:gridCol w="851000"/>
                <a:gridCol w="1020200"/>
                <a:gridCol w="887075"/>
                <a:gridCol w="736150"/>
                <a:gridCol w="832925"/>
                <a:gridCol w="1142600"/>
              </a:tblGrid>
              <a:tr h="806300">
                <a:tc>
                  <a:txBody>
                    <a:bodyPr/>
                    <a:lstStyle/>
                    <a:p>
                      <a:pPr indent="0" lvl="0" marL="0" marR="0" rtl="0" algn="l">
                        <a:lnSpc>
                          <a:spcPct val="100000"/>
                        </a:lnSpc>
                        <a:spcBef>
                          <a:spcPts val="0"/>
                        </a:spcBef>
                        <a:spcAft>
                          <a:spcPts val="0"/>
                        </a:spcAft>
                        <a:buClr>
                          <a:srgbClr val="000000"/>
                        </a:buClr>
                        <a:buSzPts val="1100"/>
                        <a:buFont typeface="Arial"/>
                        <a:buNone/>
                      </a:pPr>
                      <a:r>
                        <a:t/>
                      </a:r>
                      <a:endParaRPr b="0" sz="1100" u="none" cap="none" strike="noStrike">
                        <a:solidFill>
                          <a:schemeClr val="dk1"/>
                        </a:solidFill>
                        <a:latin typeface="Calibri"/>
                        <a:ea typeface="Calibri"/>
                        <a:cs typeface="Calibri"/>
                        <a:sym typeface="Calibri"/>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Autumn 1</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a:latin typeface="Playwrite GB S"/>
                          <a:ea typeface="Playwrite GB S"/>
                          <a:cs typeface="Playwrite GB S"/>
                          <a:sym typeface="Playwrite GB S"/>
                        </a:rPr>
                        <a:t> </a:t>
                      </a:r>
                      <a:r>
                        <a:rPr lang="en-GB" sz="1400" u="none" cap="none" strike="noStrike">
                          <a:solidFill>
                            <a:schemeClr val="dk1"/>
                          </a:solidFill>
                          <a:latin typeface="Playwrite GB S"/>
                          <a:ea typeface="Playwrite GB S"/>
                          <a:cs typeface="Playwrite GB S"/>
                          <a:sym typeface="Playwrite GB S"/>
                        </a:rPr>
                        <a:t>Autumn 2</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a:latin typeface="Playwrite GB S"/>
                          <a:ea typeface="Playwrite GB S"/>
                          <a:cs typeface="Playwrite GB S"/>
                          <a:sym typeface="Playwrite GB S"/>
                        </a:rPr>
                        <a:t> </a:t>
                      </a:r>
                      <a:r>
                        <a:rPr lang="en-GB" sz="1400" u="none" cap="none" strike="noStrike">
                          <a:solidFill>
                            <a:schemeClr val="dk1"/>
                          </a:solidFill>
                          <a:latin typeface="Playwrite GB S"/>
                          <a:ea typeface="Playwrite GB S"/>
                          <a:cs typeface="Playwrite GB S"/>
                          <a:sym typeface="Playwrite GB S"/>
                        </a:rPr>
                        <a:t>Spring 1</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Spring 2</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Summer 1</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a:latin typeface="Playwrite GB S"/>
                          <a:ea typeface="Playwrite GB S"/>
                          <a:cs typeface="Playwrite GB S"/>
                          <a:sym typeface="Playwrite GB S"/>
                        </a:rPr>
                        <a:t> </a:t>
                      </a:r>
                      <a:r>
                        <a:rPr lang="en-GB" sz="1400" u="none" cap="none" strike="noStrike">
                          <a:solidFill>
                            <a:schemeClr val="dk1"/>
                          </a:solidFill>
                          <a:latin typeface="Playwrite GB S"/>
                          <a:ea typeface="Playwrite GB S"/>
                          <a:cs typeface="Playwrite GB S"/>
                          <a:sym typeface="Playwrite GB S"/>
                        </a:rPr>
                        <a:t>Summer 2</a:t>
                      </a:r>
                      <a:endParaRPr>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400"/>
                        <a:buFont typeface="Arial"/>
                        <a:buNone/>
                      </a:pPr>
                      <a:r>
                        <a:t/>
                      </a:r>
                      <a:endParaRPr>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5767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solidFill>
                            <a:schemeClr val="dk1"/>
                          </a:solidFill>
                          <a:latin typeface="Playwrite GB S"/>
                          <a:ea typeface="Playwrite GB S"/>
                          <a:cs typeface="Playwrite GB S"/>
                          <a:sym typeface="Playwrite GB S"/>
                        </a:rPr>
                        <a:t>Topi</a:t>
                      </a:r>
                      <a:r>
                        <a:rPr b="1" lang="en-GB" sz="1200" u="none" cap="none" strike="noStrike">
                          <a:solidFill>
                            <a:schemeClr val="dk1"/>
                          </a:solidFill>
                          <a:latin typeface="Calibri"/>
                          <a:ea typeface="Calibri"/>
                          <a:cs typeface="Calibri"/>
                          <a:sym typeface="Calibri"/>
                        </a:rPr>
                        <a:t>c</a:t>
                      </a:r>
                      <a:endParaRPr sz="1400" u="none" cap="none" strike="noStrike"/>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GB" sz="1200">
                          <a:latin typeface="Playwrite GB S"/>
                          <a:ea typeface="Playwrite GB S"/>
                          <a:cs typeface="Playwrite GB S"/>
                          <a:sym typeface="Playwrite GB S"/>
                        </a:rPr>
                        <a:t>Me, Myself and I</a:t>
                      </a:r>
                      <a:endParaRPr sz="12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GB" sz="1200">
                          <a:latin typeface="Playwrite GB S"/>
                          <a:ea typeface="Playwrite GB S"/>
                          <a:cs typeface="Playwrite GB S"/>
                          <a:sym typeface="Playwrite GB S"/>
                        </a:rPr>
                        <a:t>Our community and its people</a:t>
                      </a:r>
                      <a:endParaRPr sz="13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GB" sz="1200">
                          <a:latin typeface="Playwrite GB S"/>
                          <a:ea typeface="Playwrite GB S"/>
                          <a:cs typeface="Playwrite GB S"/>
                          <a:sym typeface="Playwrite GB S"/>
                        </a:rPr>
                        <a:t>Opposite</a:t>
                      </a:r>
                      <a:r>
                        <a:rPr lang="en-GB" sz="1200" u="none" cap="none" strike="noStrike">
                          <a:solidFill>
                            <a:schemeClr val="dk1"/>
                          </a:solidFill>
                          <a:latin typeface="Playwrite GB S"/>
                          <a:ea typeface="Playwrite GB S"/>
                          <a:cs typeface="Playwrite GB S"/>
                          <a:sym typeface="Playwrite GB S"/>
                        </a:rPr>
                        <a:t>s</a:t>
                      </a:r>
                      <a:endParaRPr sz="13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Clr>
                          <a:schemeClr val="dk1"/>
                        </a:buClr>
                        <a:buSzPts val="1300"/>
                        <a:buFont typeface="Calibri"/>
                        <a:buNone/>
                      </a:pPr>
                      <a:r>
                        <a:t/>
                      </a:r>
                      <a:endParaRPr sz="1300">
                        <a:latin typeface="Playwrite GB S"/>
                        <a:ea typeface="Playwrite GB S"/>
                        <a:cs typeface="Playwrite GB S"/>
                        <a:sym typeface="Playwrite GB S"/>
                      </a:endParaRPr>
                    </a:p>
                    <a:p>
                      <a:pPr indent="0" lvl="0" marL="0" marR="0" rtl="0" algn="ctr">
                        <a:lnSpc>
                          <a:spcPct val="100000"/>
                        </a:lnSpc>
                        <a:spcBef>
                          <a:spcPts val="0"/>
                        </a:spcBef>
                        <a:spcAft>
                          <a:spcPts val="0"/>
                        </a:spcAft>
                        <a:buClr>
                          <a:schemeClr val="dk1"/>
                        </a:buClr>
                        <a:buSzPts val="1300"/>
                        <a:buFont typeface="Calibri"/>
                        <a:buNone/>
                      </a:pPr>
                      <a:r>
                        <a:rPr lang="en-GB" sz="1200">
                          <a:latin typeface="Playwrite GB S"/>
                          <a:ea typeface="Playwrite GB S"/>
                          <a:cs typeface="Playwrite GB S"/>
                          <a:sym typeface="Playwrite GB S"/>
                        </a:rPr>
                        <a:t>British Countryside</a:t>
                      </a:r>
                      <a:endParaRPr sz="13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lstStyle/>
                    <a:p>
                      <a:pPr indent="0" lvl="0" marL="0" rtl="0" algn="l">
                        <a:spcBef>
                          <a:spcPts val="0"/>
                        </a:spcBef>
                        <a:spcAft>
                          <a:spcPts val="0"/>
                        </a:spcAft>
                        <a:buClr>
                          <a:schemeClr val="dk1"/>
                        </a:buClr>
                        <a:buSzPts val="1200"/>
                        <a:buFont typeface="Arial"/>
                        <a:buNone/>
                      </a:pPr>
                      <a:r>
                        <a:rPr lang="en-GB" sz="1200">
                          <a:latin typeface="Playwrite GB S"/>
                          <a:ea typeface="Playwrite GB S"/>
                          <a:cs typeface="Playwrite GB S"/>
                          <a:sym typeface="Playwrite GB S"/>
                        </a:rPr>
                        <a:t>We’re all going on a summer holiday</a:t>
                      </a:r>
                      <a:endParaRPr sz="14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3" name="Shape 593"/>
        <p:cNvGrpSpPr/>
        <p:nvPr/>
      </p:nvGrpSpPr>
      <p:grpSpPr>
        <a:xfrm>
          <a:off x="0" y="0"/>
          <a:ext cx="0" cy="0"/>
          <a:chOff x="0" y="0"/>
          <a:chExt cx="0" cy="0"/>
        </a:xfrm>
      </p:grpSpPr>
      <p:sp>
        <p:nvSpPr>
          <p:cNvPr id="594" name="Google Shape;594;g37ba5872375_2_69"/>
          <p:cNvSpPr txBox="1"/>
          <p:nvPr>
            <p:ph type="ctrTitle"/>
          </p:nvPr>
        </p:nvSpPr>
        <p:spPr>
          <a:xfrm>
            <a:off x="6286133" y="2827927"/>
            <a:ext cx="2370900" cy="8763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EBEBEB"/>
              </a:buClr>
              <a:buSzPts val="3200"/>
              <a:buFont typeface="Calibri"/>
              <a:buNone/>
            </a:pPr>
            <a:r>
              <a:rPr lang="en-GB" sz="2900">
                <a:solidFill>
                  <a:schemeClr val="lt1"/>
                </a:solidFill>
                <a:latin typeface="Playwrite GB S"/>
                <a:ea typeface="Playwrite GB S"/>
                <a:cs typeface="Playwrite GB S"/>
                <a:sym typeface="Playwrite GB S"/>
              </a:rPr>
              <a:t>Reception Curriculum Themes </a:t>
            </a:r>
            <a:endParaRPr sz="4500">
              <a:solidFill>
                <a:schemeClr val="lt1"/>
              </a:solidFill>
              <a:latin typeface="Playwrite GB S"/>
              <a:ea typeface="Playwrite GB S"/>
              <a:cs typeface="Playwrite GB S"/>
              <a:sym typeface="Playwrite GB S"/>
            </a:endParaRPr>
          </a:p>
        </p:txBody>
      </p:sp>
      <p:grpSp>
        <p:nvGrpSpPr>
          <p:cNvPr id="595" name="Google Shape;595;g37ba5872375_2_69"/>
          <p:cNvGrpSpPr/>
          <p:nvPr/>
        </p:nvGrpSpPr>
        <p:grpSpPr>
          <a:xfrm>
            <a:off x="317524" y="384421"/>
            <a:ext cx="6029202" cy="6071444"/>
            <a:chOff x="423365" y="384421"/>
            <a:chExt cx="8038936" cy="6071444"/>
          </a:xfrm>
        </p:grpSpPr>
        <p:sp>
          <p:nvSpPr>
            <p:cNvPr id="596" name="Google Shape;596;g37ba5872375_2_69"/>
            <p:cNvSpPr/>
            <p:nvPr/>
          </p:nvSpPr>
          <p:spPr>
            <a:xfrm flipH="1">
              <a:off x="423365" y="402165"/>
              <a:ext cx="6785100" cy="6053700"/>
            </a:xfrm>
            <a:prstGeom prst="rect">
              <a:avLst/>
            </a:prstGeom>
            <a:solidFill>
              <a:schemeClr val="lt1"/>
            </a:solid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Clr>
                  <a:schemeClr val="dk1"/>
                </a:buClr>
                <a:buSzPts val="1100"/>
                <a:buFont typeface="Arial"/>
                <a:buNone/>
              </a:pPr>
              <a:r>
                <a:rPr lang="en-GB" sz="1600">
                  <a:solidFill>
                    <a:schemeClr val="dk1"/>
                  </a:solidFill>
                  <a:latin typeface="Playwrite GB S"/>
                  <a:ea typeface="Playwrite GB S"/>
                  <a:cs typeface="Playwrite GB S"/>
                  <a:sym typeface="Playwrite GB S"/>
                </a:rPr>
                <a:t>At the beginning of each new unit the children will take part in a </a:t>
              </a:r>
              <a:r>
                <a:rPr b="1" lang="en-GB" sz="1600">
                  <a:solidFill>
                    <a:schemeClr val="dk1"/>
                  </a:solidFill>
                  <a:latin typeface="Playwrite GB S"/>
                  <a:ea typeface="Playwrite GB S"/>
                  <a:cs typeface="Playwrite GB S"/>
                  <a:sym typeface="Playwrite GB S"/>
                </a:rPr>
                <a:t>WOW day </a:t>
              </a:r>
              <a:r>
                <a:rPr lang="en-GB" sz="1600">
                  <a:solidFill>
                    <a:schemeClr val="dk1"/>
                  </a:solidFill>
                  <a:latin typeface="Playwrite GB S"/>
                  <a:ea typeface="Playwrite GB S"/>
                  <a:cs typeface="Playwrite GB S"/>
                  <a:sym typeface="Playwrite GB S"/>
                </a:rPr>
                <a:t>to engage and immerse them in their new learning and engage and excite them. They will also have an </a:t>
              </a:r>
              <a:r>
                <a:rPr b="1" lang="en-GB" sz="1600">
                  <a:solidFill>
                    <a:schemeClr val="dk1"/>
                  </a:solidFill>
                  <a:latin typeface="Playwrite GB S"/>
                  <a:ea typeface="Playwrite GB S"/>
                  <a:cs typeface="Playwrite GB S"/>
                  <a:sym typeface="Playwrite GB S"/>
                </a:rPr>
                <a:t>Express day </a:t>
              </a:r>
              <a:r>
                <a:rPr lang="en-GB" sz="1600">
                  <a:solidFill>
                    <a:schemeClr val="dk1"/>
                  </a:solidFill>
                  <a:latin typeface="Playwrite GB S"/>
                  <a:ea typeface="Playwrite GB S"/>
                  <a:cs typeface="Playwrite GB S"/>
                  <a:sym typeface="Playwrite GB S"/>
                </a:rPr>
                <a:t>at the end of the unit to share their learning.</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a:p>
              <a:pPr indent="0" lvl="0" marL="0" rtl="0" algn="ctr">
                <a:spcBef>
                  <a:spcPts val="0"/>
                </a:spcBef>
                <a:spcAft>
                  <a:spcPts val="0"/>
                </a:spcAft>
                <a:buClr>
                  <a:schemeClr val="dk1"/>
                </a:buClr>
                <a:buSzPts val="1800"/>
                <a:buFont typeface="Arial"/>
                <a:buNone/>
              </a:pPr>
              <a:r>
                <a:rPr lang="en-GB" sz="1600">
                  <a:solidFill>
                    <a:schemeClr val="dk1"/>
                  </a:solidFill>
                  <a:latin typeface="Playwrite GB S"/>
                  <a:ea typeface="Playwrite GB S"/>
                  <a:cs typeface="Playwrite GB S"/>
                  <a:sym typeface="Playwrite GB S"/>
                </a:rPr>
                <a:t>At the end of each unit the children will take part in an EXPRESS activity where they will be given the opportunity to share their learning in a variety of ways. </a:t>
              </a:r>
              <a:endParaRPr sz="1600">
                <a:solidFill>
                  <a:schemeClr val="dk1"/>
                </a:solidFill>
                <a:latin typeface="Playwrite GB S"/>
                <a:ea typeface="Playwrite GB S"/>
                <a:cs typeface="Playwrite GB S"/>
                <a:sym typeface="Playwrite GB S"/>
              </a:endParaRPr>
            </a:p>
            <a:p>
              <a:pPr indent="0" lvl="0" marL="0" rtl="0" algn="ctr">
                <a:lnSpc>
                  <a:spcPct val="115000"/>
                </a:lnSpc>
                <a:spcBef>
                  <a:spcPts val="0"/>
                </a:spcBef>
                <a:spcAft>
                  <a:spcPts val="0"/>
                </a:spcAft>
                <a:buClr>
                  <a:schemeClr val="dk1"/>
                </a:buClr>
                <a:buSzPts val="1100"/>
                <a:buFont typeface="Arial"/>
                <a:buNone/>
              </a:pPr>
              <a:r>
                <a:t/>
              </a:r>
              <a:endParaRPr sz="1600">
                <a:solidFill>
                  <a:schemeClr val="dk1"/>
                </a:solidFill>
                <a:latin typeface="Playwrite GB S"/>
                <a:ea typeface="Playwrite GB S"/>
                <a:cs typeface="Playwrite GB S"/>
                <a:sym typeface="Playwrite GB S"/>
              </a:endParaRPr>
            </a:p>
          </p:txBody>
        </p:sp>
        <p:sp>
          <p:nvSpPr>
            <p:cNvPr id="597" name="Google Shape;597;g37ba5872375_2_69"/>
            <p:cNvSpPr/>
            <p:nvPr/>
          </p:nvSpPr>
          <p:spPr>
            <a:xfrm flipH="1" rot="5400000">
              <a:off x="4616672"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598" name="Google Shape;598;g37ba5872375_2_69"/>
            <p:cNvSpPr/>
            <p:nvPr/>
          </p:nvSpPr>
          <p:spPr>
            <a:xfrm flipH="1" rot="5677505">
              <a:off x="6459825" y="1826075"/>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graphicFrame>
        <p:nvGraphicFramePr>
          <p:cNvPr id="599" name="Google Shape;599;g37ba5872375_2_69"/>
          <p:cNvGraphicFramePr/>
          <p:nvPr/>
        </p:nvGraphicFramePr>
        <p:xfrm>
          <a:off x="61548" y="2341419"/>
          <a:ext cx="3000000" cy="3000000"/>
        </p:xfrm>
        <a:graphic>
          <a:graphicData uri="http://schemas.openxmlformats.org/drawingml/2006/table">
            <a:tbl>
              <a:tblPr bandRow="1" firstRow="1">
                <a:noFill/>
                <a:tableStyleId>{78EFC489-FDB0-4B4B-BC81-B5A8BE55C60D}</a:tableStyleId>
              </a:tblPr>
              <a:tblGrid>
                <a:gridCol w="499825"/>
                <a:gridCol w="851000"/>
                <a:gridCol w="904625"/>
                <a:gridCol w="848550"/>
                <a:gridCol w="659100"/>
                <a:gridCol w="1064075"/>
                <a:gridCol w="1142600"/>
              </a:tblGrid>
              <a:tr h="806300">
                <a:tc>
                  <a:txBody>
                    <a:bodyPr/>
                    <a:lstStyle/>
                    <a:p>
                      <a:pPr indent="0" lvl="0" marL="0" marR="0" rtl="0" algn="l">
                        <a:lnSpc>
                          <a:spcPct val="100000"/>
                        </a:lnSpc>
                        <a:spcBef>
                          <a:spcPts val="0"/>
                        </a:spcBef>
                        <a:spcAft>
                          <a:spcPts val="0"/>
                        </a:spcAft>
                        <a:buClr>
                          <a:srgbClr val="000000"/>
                        </a:buClr>
                        <a:buSzPts val="1100"/>
                        <a:buFont typeface="Arial"/>
                        <a:buNone/>
                      </a:pPr>
                      <a:r>
                        <a:t/>
                      </a:r>
                      <a:endParaRPr b="0" sz="1100" u="none" cap="none" strike="noStrike">
                        <a:solidFill>
                          <a:schemeClr val="dk1"/>
                        </a:solidFill>
                        <a:latin typeface="Calibri"/>
                        <a:ea typeface="Calibri"/>
                        <a:cs typeface="Calibri"/>
                        <a:sym typeface="Calibri"/>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Autumn 1</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Autumn 2</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Spring 1</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Spring 2</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Summer 1</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Playwrite GB S"/>
                          <a:ea typeface="Playwrite GB S"/>
                          <a:cs typeface="Playwrite GB S"/>
                          <a:sym typeface="Playwrite GB S"/>
                        </a:rPr>
                        <a:t>Summer 2</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5767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solidFill>
                            <a:schemeClr val="dk1"/>
                          </a:solidFill>
                          <a:latin typeface="Playwrite GB S"/>
                          <a:ea typeface="Playwrite GB S"/>
                          <a:cs typeface="Playwrite GB S"/>
                          <a:sym typeface="Playwrite GB S"/>
                        </a:rPr>
                        <a:t>Topi</a:t>
                      </a:r>
                      <a:r>
                        <a:rPr b="1" lang="en-GB" sz="1200" u="none" cap="none" strike="noStrike">
                          <a:solidFill>
                            <a:schemeClr val="dk1"/>
                          </a:solidFill>
                          <a:latin typeface="Calibri"/>
                          <a:ea typeface="Calibri"/>
                          <a:cs typeface="Calibri"/>
                          <a:sym typeface="Calibri"/>
                        </a:rPr>
                        <a:t>c</a:t>
                      </a:r>
                      <a:endParaRPr sz="1400" u="none" cap="none" strike="noStrike"/>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GB" sz="1300" u="none" cap="none" strike="noStrike">
                          <a:solidFill>
                            <a:schemeClr val="dk1"/>
                          </a:solidFill>
                          <a:latin typeface="Playwrite GB S"/>
                          <a:ea typeface="Playwrite GB S"/>
                          <a:cs typeface="Playwrite GB S"/>
                          <a:sym typeface="Playwrite GB S"/>
                        </a:rPr>
                        <a:t>All About Me</a:t>
                      </a:r>
                      <a:endParaRPr sz="14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GB" sz="1300" u="none" cap="none" strike="noStrike">
                          <a:solidFill>
                            <a:schemeClr val="dk1"/>
                          </a:solidFill>
                          <a:latin typeface="Playwrite GB S"/>
                          <a:ea typeface="Playwrite GB S"/>
                          <a:cs typeface="Playwrite GB S"/>
                          <a:sym typeface="Playwrite GB S"/>
                        </a:rPr>
                        <a:t>Then and Now</a:t>
                      </a:r>
                      <a:endParaRPr sz="14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GB" sz="1300" u="none" cap="none" strike="noStrike">
                          <a:solidFill>
                            <a:schemeClr val="dk1"/>
                          </a:solidFill>
                          <a:latin typeface="Playwrite GB S"/>
                          <a:ea typeface="Playwrite GB S"/>
                          <a:cs typeface="Playwrite GB S"/>
                          <a:sym typeface="Playwrite GB S"/>
                        </a:rPr>
                        <a:t>Monsters</a:t>
                      </a:r>
                      <a:endParaRPr sz="14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Clr>
                          <a:srgbClr val="000000"/>
                        </a:buClr>
                        <a:buSzPts val="1300"/>
                        <a:buFont typeface="Arial"/>
                        <a:buNone/>
                      </a:pPr>
                      <a:r>
                        <a:rPr lang="en-GB" sz="1300" u="none" cap="none" strike="noStrike">
                          <a:solidFill>
                            <a:schemeClr val="dk1"/>
                          </a:solidFill>
                          <a:latin typeface="Playwrite GB S"/>
                          <a:ea typeface="Playwrite GB S"/>
                          <a:cs typeface="Playwrite GB S"/>
                          <a:sym typeface="Playwrite GB S"/>
                        </a:rPr>
                        <a:t>Our Garden</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chemeClr val="dk1"/>
                        </a:buClr>
                        <a:buSzPts val="1300"/>
                        <a:buFont typeface="Calibri"/>
                        <a:buNone/>
                      </a:pPr>
                      <a:r>
                        <a:rPr lang="en-GB" sz="1300" u="none" cap="none" strike="noStrike">
                          <a:solidFill>
                            <a:schemeClr val="dk1"/>
                          </a:solidFill>
                          <a:latin typeface="Playwrite GB S"/>
                          <a:ea typeface="Playwrite GB S"/>
                          <a:cs typeface="Playwrite GB S"/>
                          <a:sym typeface="Playwrite GB S"/>
                        </a:rPr>
                        <a:t>Spring 2 – Plants</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chemeClr val="dk1"/>
                        </a:buClr>
                        <a:buSzPts val="1300"/>
                        <a:buFont typeface="Calibri"/>
                        <a:buNone/>
                      </a:pPr>
                      <a:r>
                        <a:rPr lang="en-GB" sz="1300" u="none" cap="none" strike="noStrike">
                          <a:solidFill>
                            <a:schemeClr val="dk1"/>
                          </a:solidFill>
                          <a:latin typeface="Playwrite GB S"/>
                          <a:ea typeface="Playwrite GB S"/>
                          <a:cs typeface="Playwrite GB S"/>
                          <a:sym typeface="Playwrite GB S"/>
                        </a:rPr>
                        <a:t>S</a:t>
                      </a:r>
                      <a:r>
                        <a:rPr lang="en-GB" sz="1300" u="none" cap="none" strike="noStrike">
                          <a:latin typeface="Playwrite GB S"/>
                          <a:ea typeface="Playwrite GB S"/>
                          <a:cs typeface="Playwrite GB S"/>
                          <a:sym typeface="Playwrite GB S"/>
                        </a:rPr>
                        <a:t>ummer 1</a:t>
                      </a:r>
                      <a:r>
                        <a:rPr lang="en-GB" sz="1300" u="none" cap="none" strike="noStrike">
                          <a:solidFill>
                            <a:schemeClr val="dk1"/>
                          </a:solidFill>
                          <a:latin typeface="Playwrite GB S"/>
                          <a:ea typeface="Playwrite GB S"/>
                          <a:cs typeface="Playwrite GB S"/>
                          <a:sym typeface="Playwrite GB S"/>
                        </a:rPr>
                        <a:t> - Minibeasts</a:t>
                      </a:r>
                      <a:endParaRPr sz="14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Clr>
                          <a:srgbClr val="000000"/>
                        </a:buClr>
                        <a:buSzPts val="1300"/>
                        <a:buFont typeface="Arial"/>
                        <a:buNone/>
                      </a:pPr>
                      <a:r>
                        <a:rPr lang="en-GB" sz="1300" u="none" cap="none" strike="noStrike">
                          <a:solidFill>
                            <a:schemeClr val="dk1"/>
                          </a:solidFill>
                          <a:latin typeface="Playwrite GB S"/>
                          <a:ea typeface="Playwrite GB S"/>
                          <a:cs typeface="Playwrite GB S"/>
                          <a:sym typeface="Playwrite GB S"/>
                        </a:rPr>
                        <a:t>Safari</a:t>
                      </a:r>
                      <a:endParaRPr sz="1400" u="none" cap="none" strike="noStrike">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300"/>
                        <a:buFont typeface="Arial"/>
                        <a:buNone/>
                      </a:pPr>
                      <a:r>
                        <a:rPr lang="en-GB" sz="1300" u="none" cap="none" strike="noStrike">
                          <a:solidFill>
                            <a:schemeClr val="dk1"/>
                          </a:solidFill>
                          <a:latin typeface="Playwrite GB S"/>
                          <a:ea typeface="Playwrite GB S"/>
                          <a:cs typeface="Playwrite GB S"/>
                          <a:sym typeface="Playwrite GB S"/>
                        </a:rPr>
                        <a:t>Adventures</a:t>
                      </a:r>
                      <a:endParaRPr sz="1400" u="none" cap="none" strike="noStrike">
                        <a:latin typeface="Playwrite GB S"/>
                        <a:ea typeface="Playwrite GB S"/>
                        <a:cs typeface="Playwrite GB S"/>
                        <a:sym typeface="Playwrite GB S"/>
                      </a:endParaRPr>
                    </a:p>
                  </a:txBody>
                  <a:tcPr marT="31700" marB="63375" marR="31700" marL="317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4" name="Shape 604"/>
        <p:cNvGrpSpPr/>
        <p:nvPr/>
      </p:nvGrpSpPr>
      <p:grpSpPr>
        <a:xfrm>
          <a:off x="0" y="0"/>
          <a:ext cx="0" cy="0"/>
          <a:chOff x="0" y="0"/>
          <a:chExt cx="0" cy="0"/>
        </a:xfrm>
      </p:grpSpPr>
      <p:sp>
        <p:nvSpPr>
          <p:cNvPr id="605" name="Google Shape;605;g37ba5872375_6_80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6" name="Google Shape;606;g37ba5872375_6_80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7" name="Google Shape;607;g37ba5872375_6_801"/>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8" name="Google Shape;608;g37ba5872375_6_801"/>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9" name="Google Shape;609;g37ba5872375_6_801"/>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10" name="Google Shape;610;g37ba5872375_6_801"/>
          <p:cNvSpPr txBox="1"/>
          <p:nvPr/>
        </p:nvSpPr>
        <p:spPr>
          <a:xfrm>
            <a:off x="317501" y="2442881"/>
            <a:ext cx="3403200" cy="1972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500"/>
              <a:buFont typeface="Arial"/>
              <a:buNone/>
            </a:pPr>
            <a:r>
              <a:rPr b="0" i="0" lang="en-GB" sz="3500" u="none" cap="none" strike="noStrike">
                <a:solidFill>
                  <a:schemeClr val="lt1"/>
                </a:solidFill>
                <a:latin typeface="Playwrite GB S"/>
                <a:ea typeface="Playwrite GB S"/>
                <a:cs typeface="Playwrite GB S"/>
                <a:sym typeface="Playwrite GB S"/>
              </a:rPr>
              <a:t>Other Curriculum Opportunities</a:t>
            </a:r>
            <a:endParaRPr b="0" i="0" sz="500" u="none" cap="none" strike="noStrike">
              <a:solidFill>
                <a:schemeClr val="lt1"/>
              </a:solidFill>
              <a:latin typeface="Playwrite GB S"/>
              <a:ea typeface="Playwrite GB S"/>
              <a:cs typeface="Playwrite GB S"/>
              <a:sym typeface="Playwrite GB S"/>
            </a:endParaRPr>
          </a:p>
        </p:txBody>
      </p:sp>
      <p:sp>
        <p:nvSpPr>
          <p:cNvPr id="611" name="Google Shape;611;g37ba5872375_6_801"/>
          <p:cNvSpPr txBox="1"/>
          <p:nvPr/>
        </p:nvSpPr>
        <p:spPr>
          <a:xfrm>
            <a:off x="3717110" y="139550"/>
            <a:ext cx="5427000" cy="825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We will have carpet sessions where we will explore our topic through class discussions, stories and research.</a:t>
            </a:r>
            <a:endParaRPr b="0"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0" i="0" lang="en-GB" sz="1800" u="none" cap="none" strike="noStrike">
                <a:solidFill>
                  <a:schemeClr val="dk1"/>
                </a:solidFill>
                <a:latin typeface="Playwrite GB S"/>
                <a:ea typeface="Playwrite GB S"/>
                <a:cs typeface="Playwrite GB S"/>
                <a:sym typeface="Playwrite GB S"/>
              </a:rPr>
              <a:t>This will then be followed up with learning opportunities during continuous provision. </a:t>
            </a:r>
            <a:endParaRPr b="0"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1" i="0" lang="en-GB" sz="1800" u="none" cap="none" strike="noStrike">
                <a:solidFill>
                  <a:schemeClr val="dk1"/>
                </a:solidFill>
                <a:latin typeface="Playwrite GB S"/>
                <a:ea typeface="Playwrite GB S"/>
                <a:cs typeface="Playwrite GB S"/>
                <a:sym typeface="Playwrite GB S"/>
              </a:rPr>
              <a:t>Understanding of the World</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The children will learn about their environment and make comparisons between their lives and those of others. </a:t>
            </a:r>
            <a:endParaRPr b="0"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They will look at similarities between things and events in the past compared to now.</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They will use and create simple maps.</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b="0" i="0" lang="en-GB" sz="1800" u="none" cap="none" strike="noStrike">
                <a:solidFill>
                  <a:schemeClr val="dk1"/>
                </a:solidFill>
                <a:latin typeface="Playwrite GB S"/>
                <a:ea typeface="Playwrite GB S"/>
                <a:cs typeface="Playwrite GB S"/>
                <a:sym typeface="Playwrite GB S"/>
              </a:rPr>
              <a:t>They will make observations linked to the seasons and the natural world.</a:t>
            </a:r>
            <a:endParaRPr b="0" i="0" sz="1400" u="none" cap="none" strike="noStrike">
              <a:solidFill>
                <a:srgbClr val="000000"/>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6" name="Shape 616"/>
        <p:cNvGrpSpPr/>
        <p:nvPr/>
      </p:nvGrpSpPr>
      <p:grpSpPr>
        <a:xfrm>
          <a:off x="0" y="0"/>
          <a:ext cx="0" cy="0"/>
          <a:chOff x="0" y="0"/>
          <a:chExt cx="0" cy="0"/>
        </a:xfrm>
      </p:grpSpPr>
      <p:sp>
        <p:nvSpPr>
          <p:cNvPr id="617" name="Google Shape;617;g37ba5872375_23_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18" name="Google Shape;618;g37ba5872375_23_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19" name="Google Shape;619;g37ba5872375_23_6"/>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0" name="Google Shape;620;g37ba5872375_23_6"/>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1" name="Google Shape;621;g37ba5872375_23_6"/>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2" name="Google Shape;622;g37ba5872375_23_6"/>
          <p:cNvSpPr txBox="1"/>
          <p:nvPr/>
        </p:nvSpPr>
        <p:spPr>
          <a:xfrm>
            <a:off x="317501" y="2442881"/>
            <a:ext cx="3403200" cy="1972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500"/>
              <a:buFont typeface="Arial"/>
              <a:buNone/>
            </a:pPr>
            <a:r>
              <a:rPr b="0" i="0" lang="en-GB" sz="3500" u="none" cap="none" strike="noStrike">
                <a:solidFill>
                  <a:schemeClr val="lt1"/>
                </a:solidFill>
                <a:latin typeface="Playwrite GB S"/>
                <a:ea typeface="Playwrite GB S"/>
                <a:cs typeface="Playwrite GB S"/>
                <a:sym typeface="Playwrite GB S"/>
              </a:rPr>
              <a:t>Other Curriculum Opportunities</a:t>
            </a:r>
            <a:endParaRPr b="0" i="0" sz="500" u="none" cap="none" strike="noStrike">
              <a:solidFill>
                <a:schemeClr val="lt1"/>
              </a:solidFill>
              <a:latin typeface="Playwrite GB S"/>
              <a:ea typeface="Playwrite GB S"/>
              <a:cs typeface="Playwrite GB S"/>
              <a:sym typeface="Playwrite GB S"/>
            </a:endParaRPr>
          </a:p>
        </p:txBody>
      </p:sp>
      <p:sp>
        <p:nvSpPr>
          <p:cNvPr id="623" name="Google Shape;623;g37ba5872375_23_6"/>
          <p:cNvSpPr txBox="1"/>
          <p:nvPr/>
        </p:nvSpPr>
        <p:spPr>
          <a:xfrm>
            <a:off x="3717110" y="139550"/>
            <a:ext cx="5427000" cy="652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b="1" i="0" lang="en-GB" sz="1800" u="none" cap="none" strike="noStrike">
                <a:solidFill>
                  <a:srgbClr val="000000"/>
                </a:solidFill>
                <a:latin typeface="Playwrite GB S"/>
                <a:ea typeface="Playwrite GB S"/>
                <a:cs typeface="Playwrite GB S"/>
                <a:sym typeface="Playwrite GB S"/>
              </a:rPr>
              <a:t>Expressive Arts and Design  </a:t>
            </a:r>
            <a:endParaRPr b="1" i="0" sz="18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b="1" i="0" sz="18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rgbClr val="000000"/>
              </a:buClr>
              <a:buSzPts val="1800"/>
              <a:buFont typeface="Playwrite GB S"/>
              <a:buChar char="•"/>
            </a:pPr>
            <a:r>
              <a:rPr b="0" i="0" lang="en-GB" sz="1800" u="none" cap="none" strike="noStrike">
                <a:solidFill>
                  <a:srgbClr val="000000"/>
                </a:solidFill>
                <a:latin typeface="Playwrite GB S"/>
                <a:ea typeface="Playwrite GB S"/>
                <a:cs typeface="Playwrite GB S"/>
                <a:sym typeface="Playwrite GB S"/>
              </a:rPr>
              <a:t>The children will experiment with resources to create colour and textures. </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rgbClr val="000000"/>
              </a:buClr>
              <a:buSzPts val="1800"/>
              <a:buFont typeface="Playwrite GB S"/>
              <a:buChar char="•"/>
            </a:pPr>
            <a:r>
              <a:rPr b="0" i="0" lang="en-GB" sz="1800" u="none" cap="none" strike="noStrike">
                <a:solidFill>
                  <a:srgbClr val="000000"/>
                </a:solidFill>
                <a:latin typeface="Playwrite GB S"/>
                <a:ea typeface="Playwrite GB S"/>
                <a:cs typeface="Playwrite GB S"/>
                <a:sym typeface="Playwrite GB S"/>
              </a:rPr>
              <a:t>They will explore music through dance, singing and the use of musical instruments. </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rgbClr val="000000"/>
              </a:buClr>
              <a:buSzPts val="1800"/>
              <a:buFont typeface="Playwrite GB S"/>
              <a:buChar char="•"/>
            </a:pPr>
            <a:r>
              <a:rPr b="0" i="0" lang="en-GB" sz="1800" u="none" cap="none" strike="noStrike">
                <a:solidFill>
                  <a:srgbClr val="000000"/>
                </a:solidFill>
                <a:latin typeface="Playwrite GB S"/>
                <a:ea typeface="Playwrite GB S"/>
                <a:cs typeface="Playwrite GB S"/>
                <a:sym typeface="Playwrite GB S"/>
              </a:rPr>
              <a:t>They will have opportunities to perform songs, rhymes, poems and stories with their peers in a variety of situations. </a:t>
            </a:r>
            <a:endParaRPr b="0"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rgbClr val="000000"/>
              </a:buClr>
              <a:buSzPts val="1800"/>
              <a:buFont typeface="Playwrite GB S"/>
              <a:buChar char="•"/>
            </a:pPr>
            <a:r>
              <a:rPr b="0" i="0" lang="en-GB" sz="1800" u="none" cap="none" strike="noStrike">
                <a:solidFill>
                  <a:srgbClr val="000000"/>
                </a:solidFill>
                <a:latin typeface="Playwrite GB S"/>
                <a:ea typeface="Playwrite GB S"/>
                <a:cs typeface="Playwrite GB S"/>
                <a:sym typeface="Playwrite GB S"/>
              </a:rPr>
              <a:t>Once they have explored and experimented with a range of resources, they will use them to represent their thoughts and feelings and then explain the processes they used. </a:t>
            </a:r>
            <a:endParaRPr b="0" i="0" sz="18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rgbClr val="000000"/>
              </a:buClr>
              <a:buSzPts val="1800"/>
              <a:buFont typeface="Playwrite GB S"/>
              <a:buChar char="•"/>
            </a:pPr>
            <a:r>
              <a:rPr b="0" i="0" lang="en-GB" sz="1800" u="none" cap="none" strike="noStrike">
                <a:solidFill>
                  <a:srgbClr val="000000"/>
                </a:solidFill>
                <a:latin typeface="Playwrite GB S"/>
                <a:ea typeface="Playwrite GB S"/>
                <a:cs typeface="Playwrite GB S"/>
                <a:sym typeface="Playwrite GB S"/>
              </a:rPr>
              <a:t>They will develop their skills to recount, adapt and invent narratives in their play, making use of props and resources available.</a:t>
            </a:r>
            <a:endParaRPr b="0" i="0" sz="1800" u="none" cap="none" strike="noStrike">
              <a:solidFill>
                <a:srgbClr val="000000"/>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8" name="Shape 628"/>
        <p:cNvGrpSpPr/>
        <p:nvPr/>
      </p:nvGrpSpPr>
      <p:grpSpPr>
        <a:xfrm>
          <a:off x="0" y="0"/>
          <a:ext cx="0" cy="0"/>
          <a:chOff x="0" y="0"/>
          <a:chExt cx="0" cy="0"/>
        </a:xfrm>
      </p:grpSpPr>
      <p:sp>
        <p:nvSpPr>
          <p:cNvPr id="629" name="Google Shape;629;p1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0" name="Google Shape;630;p1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1" name="Google Shape;631;p19"/>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2" name="Google Shape;632;p19"/>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3" name="Google Shape;633;p19"/>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4" name="Google Shape;634;p19"/>
          <p:cNvSpPr txBox="1"/>
          <p:nvPr/>
        </p:nvSpPr>
        <p:spPr>
          <a:xfrm>
            <a:off x="317501" y="2442881"/>
            <a:ext cx="3403200" cy="1972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b="0" i="0" lang="en-GB" sz="3600" u="none" cap="none" strike="noStrike">
                <a:solidFill>
                  <a:schemeClr val="lt1"/>
                </a:solidFill>
                <a:latin typeface="Playwrite GB S"/>
                <a:ea typeface="Playwrite GB S"/>
                <a:cs typeface="Playwrite GB S"/>
                <a:sym typeface="Playwrite GB S"/>
              </a:rPr>
              <a:t>PE Reminders</a:t>
            </a:r>
            <a:endParaRPr b="0" i="0" sz="600" u="none" cap="none" strike="noStrike">
              <a:solidFill>
                <a:schemeClr val="lt1"/>
              </a:solidFill>
              <a:latin typeface="Playwrite GB S"/>
              <a:ea typeface="Playwrite GB S"/>
              <a:cs typeface="Playwrite GB S"/>
              <a:sym typeface="Playwrite GB S"/>
            </a:endParaRPr>
          </a:p>
        </p:txBody>
      </p:sp>
      <p:sp>
        <p:nvSpPr>
          <p:cNvPr id="635" name="Google Shape;635;p19"/>
          <p:cNvSpPr txBox="1"/>
          <p:nvPr/>
        </p:nvSpPr>
        <p:spPr>
          <a:xfrm>
            <a:off x="3720700" y="552600"/>
            <a:ext cx="4957200" cy="5880000"/>
          </a:xfrm>
          <a:prstGeom prst="rect">
            <a:avLst/>
          </a:prstGeom>
          <a:noFill/>
          <a:ln>
            <a:noFill/>
          </a:ln>
        </p:spPr>
        <p:txBody>
          <a:bodyPr anchorCtr="0" anchor="t" bIns="45700" lIns="91425" spcFirstLastPara="1" rIns="91425" wrap="square" tIns="45700">
            <a:spAutoFit/>
          </a:bodyPr>
          <a:lstStyle/>
          <a:p>
            <a:pPr indent="0" lvl="0" marL="457200" marR="0" rtl="0" algn="l">
              <a:lnSpc>
                <a:spcPct val="100000"/>
              </a:lnSpc>
              <a:spcBef>
                <a:spcPts val="600"/>
              </a:spcBef>
              <a:spcAft>
                <a:spcPts val="0"/>
              </a:spcAft>
              <a:buNone/>
            </a:pPr>
            <a:r>
              <a:rPr b="1" lang="en-GB" sz="1600" u="sng">
                <a:solidFill>
                  <a:schemeClr val="dk1"/>
                </a:solidFill>
                <a:latin typeface="Playwrite GB S"/>
                <a:ea typeface="Playwrite GB S"/>
                <a:cs typeface="Playwrite GB S"/>
                <a:sym typeface="Playwrite GB S"/>
              </a:rPr>
              <a:t>PE kit </a:t>
            </a:r>
            <a:endParaRPr b="1" sz="1600" u="sng">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sz="700" u="sng">
              <a:solidFill>
                <a:schemeClr val="dk1"/>
              </a:solidFill>
              <a:latin typeface="Playwrite GB S"/>
              <a:ea typeface="Playwrite GB S"/>
              <a:cs typeface="Playwrite GB S"/>
              <a:sym typeface="Playwrite GB S"/>
            </a:endParaRPr>
          </a:p>
          <a:p>
            <a:pPr indent="-330200" lvl="0" marL="457200" rtl="0" algn="l">
              <a:spcBef>
                <a:spcPts val="600"/>
              </a:spcBef>
              <a:spcAft>
                <a:spcPts val="0"/>
              </a:spcAft>
              <a:buClr>
                <a:schemeClr val="dk1"/>
              </a:buClr>
              <a:buSzPts val="1600"/>
              <a:buFont typeface="Playwrite GB S"/>
              <a:buChar char="●"/>
            </a:pPr>
            <a:r>
              <a:rPr lang="en-GB" sz="1600">
                <a:solidFill>
                  <a:schemeClr val="dk1"/>
                </a:solidFill>
                <a:latin typeface="Playwrite GB S"/>
                <a:ea typeface="Playwrite GB S"/>
                <a:cs typeface="Playwrite GB S"/>
                <a:sym typeface="Playwrite GB S"/>
              </a:rPr>
              <a:t>plain black trainers, </a:t>
            </a:r>
            <a:endParaRPr sz="1600">
              <a:solidFill>
                <a:schemeClr val="dk1"/>
              </a:solidFill>
              <a:latin typeface="Playwrite GB S"/>
              <a:ea typeface="Playwrite GB S"/>
              <a:cs typeface="Playwrite GB S"/>
              <a:sym typeface="Playwrite GB S"/>
            </a:endParaRPr>
          </a:p>
          <a:p>
            <a:pPr indent="-330200" lvl="0" marL="457200" rtl="0" algn="l">
              <a:spcBef>
                <a:spcPts val="0"/>
              </a:spcBef>
              <a:spcAft>
                <a:spcPts val="0"/>
              </a:spcAft>
              <a:buClr>
                <a:schemeClr val="dk1"/>
              </a:buClr>
              <a:buSzPts val="1600"/>
              <a:buFont typeface="Playwrite GB S"/>
              <a:buChar char="●"/>
            </a:pPr>
            <a:r>
              <a:rPr lang="en-GB" sz="1600">
                <a:solidFill>
                  <a:schemeClr val="dk1"/>
                </a:solidFill>
                <a:latin typeface="Playwrite GB S"/>
                <a:ea typeface="Playwrite GB S"/>
                <a:cs typeface="Playwrite GB S"/>
                <a:sym typeface="Playwrite GB S"/>
              </a:rPr>
              <a:t>black bottoms (jogging bottoms or appropriate shorts/skorts depending on the weather)</a:t>
            </a:r>
            <a:endParaRPr sz="1600">
              <a:solidFill>
                <a:schemeClr val="dk1"/>
              </a:solidFill>
              <a:latin typeface="Playwrite GB S"/>
              <a:ea typeface="Playwrite GB S"/>
              <a:cs typeface="Playwrite GB S"/>
              <a:sym typeface="Playwrite GB S"/>
            </a:endParaRPr>
          </a:p>
          <a:p>
            <a:pPr indent="-330200" lvl="0" marL="457200" rtl="0" algn="l">
              <a:spcBef>
                <a:spcPts val="0"/>
              </a:spcBef>
              <a:spcAft>
                <a:spcPts val="0"/>
              </a:spcAft>
              <a:buClr>
                <a:schemeClr val="dk1"/>
              </a:buClr>
              <a:buSzPts val="1600"/>
              <a:buFont typeface="Playwrite GB S"/>
              <a:buChar char="●"/>
            </a:pPr>
            <a:r>
              <a:rPr lang="en-GB" sz="1600">
                <a:solidFill>
                  <a:schemeClr val="dk1"/>
                </a:solidFill>
                <a:latin typeface="Playwrite GB S"/>
                <a:ea typeface="Playwrite GB S"/>
                <a:cs typeface="Playwrite GB S"/>
                <a:sym typeface="Playwrite GB S"/>
              </a:rPr>
              <a:t>purple PE top</a:t>
            </a:r>
            <a:endParaRPr sz="1600">
              <a:solidFill>
                <a:schemeClr val="dk1"/>
              </a:solidFill>
              <a:latin typeface="Playwrite GB S"/>
              <a:ea typeface="Playwrite GB S"/>
              <a:cs typeface="Playwrite GB S"/>
              <a:sym typeface="Playwrite GB S"/>
            </a:endParaRPr>
          </a:p>
          <a:p>
            <a:pPr indent="-330200" lvl="0" marL="457200" rtl="0" algn="l">
              <a:spcBef>
                <a:spcPts val="0"/>
              </a:spcBef>
              <a:spcAft>
                <a:spcPts val="0"/>
              </a:spcAft>
              <a:buClr>
                <a:schemeClr val="dk1"/>
              </a:buClr>
              <a:buSzPts val="1600"/>
              <a:buFont typeface="Playwrite GB S"/>
              <a:buChar char="●"/>
            </a:pPr>
            <a:r>
              <a:rPr lang="en-GB" sz="1600">
                <a:solidFill>
                  <a:schemeClr val="dk1"/>
                </a:solidFill>
                <a:latin typeface="Playwrite GB S"/>
                <a:ea typeface="Playwrite GB S"/>
                <a:cs typeface="Playwrite GB S"/>
                <a:sym typeface="Playwrite GB S"/>
              </a:rPr>
              <a:t>purple fleece. </a:t>
            </a:r>
            <a:endParaRPr sz="1600">
              <a:solidFill>
                <a:schemeClr val="dk1"/>
              </a:solidFill>
              <a:latin typeface="Playwrite GB S"/>
              <a:ea typeface="Playwrite GB S"/>
              <a:cs typeface="Playwrite GB S"/>
              <a:sym typeface="Playwrite GB S"/>
            </a:endParaRPr>
          </a:p>
          <a:p>
            <a:pPr indent="0" lvl="0" marL="457200" rtl="0" algn="l">
              <a:spcBef>
                <a:spcPts val="600"/>
              </a:spcBef>
              <a:spcAft>
                <a:spcPts val="0"/>
              </a:spcAft>
              <a:buNone/>
            </a:pPr>
            <a:r>
              <a:t/>
            </a:r>
            <a:endParaRPr sz="1600">
              <a:solidFill>
                <a:schemeClr val="dk1"/>
              </a:solidFill>
              <a:latin typeface="Playwrite GB S"/>
              <a:ea typeface="Playwrite GB S"/>
              <a:cs typeface="Playwrite GB S"/>
              <a:sym typeface="Playwrite GB S"/>
            </a:endParaRPr>
          </a:p>
          <a:p>
            <a:pPr indent="-330200" lvl="0" marL="45720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PLEASE NAME ALL ITEMS.</a:t>
            </a:r>
            <a:endParaRPr b="0" i="0" sz="1600" u="none" cap="none" strike="noStrike">
              <a:solidFill>
                <a:schemeClr val="dk1"/>
              </a:solidFill>
              <a:latin typeface="Playwrite GB S"/>
              <a:ea typeface="Playwrite GB S"/>
              <a:cs typeface="Playwrite GB S"/>
              <a:sym typeface="Playwrite GB S"/>
            </a:endParaRPr>
          </a:p>
          <a:p>
            <a:pPr indent="-330200" lvl="0" marL="457200" rtl="0" algn="l">
              <a:spcBef>
                <a:spcPts val="0"/>
              </a:spcBef>
              <a:spcAft>
                <a:spcPts val="0"/>
              </a:spcAft>
              <a:buClr>
                <a:schemeClr val="dk1"/>
              </a:buClr>
              <a:buSzPts val="1600"/>
              <a:buFont typeface="Playwrite GB S"/>
              <a:buChar char="●"/>
            </a:pPr>
            <a:r>
              <a:rPr lang="en-GB" sz="1600">
                <a:solidFill>
                  <a:schemeClr val="dk1"/>
                </a:solidFill>
                <a:latin typeface="Playwrite GB S"/>
                <a:ea typeface="Playwrite GB S"/>
                <a:cs typeface="Playwrite GB S"/>
                <a:sym typeface="Playwrite GB S"/>
              </a:rPr>
              <a:t>Please ensure that any earrings are covered or removed on PE days.</a:t>
            </a:r>
            <a:endParaRPr sz="1600">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Clr>
                <a:srgbClr val="000000"/>
              </a:buClr>
              <a:buSzPts val="1600"/>
              <a:buFont typeface="Arial"/>
              <a:buNone/>
            </a:pPr>
            <a:r>
              <a:t/>
            </a:r>
            <a:endParaRPr sz="8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800"/>
              <a:buFont typeface="Arial"/>
              <a:buNone/>
            </a:pPr>
            <a:r>
              <a:rPr b="1" lang="en-GB" sz="1600" u="sng">
                <a:solidFill>
                  <a:schemeClr val="dk1"/>
                </a:solidFill>
                <a:latin typeface="Playwrite GB S"/>
                <a:ea typeface="Playwrite GB S"/>
                <a:cs typeface="Playwrite GB S"/>
                <a:sym typeface="Playwrite GB S"/>
              </a:rPr>
              <a:t>Nursery </a:t>
            </a:r>
            <a:endParaRPr b="1" sz="1600" u="sng">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800"/>
              <a:buFont typeface="Arial"/>
              <a:buNone/>
            </a:pPr>
            <a:r>
              <a:t/>
            </a:r>
            <a:endParaRPr b="1" sz="1600" u="sng">
              <a:solidFill>
                <a:schemeClr val="dk1"/>
              </a:solidFill>
              <a:latin typeface="Playwrite GB S"/>
              <a:ea typeface="Playwrite GB S"/>
              <a:cs typeface="Playwrite GB S"/>
              <a:sym typeface="Playwrite GB S"/>
            </a:endParaRPr>
          </a:p>
          <a:p>
            <a:pPr indent="-330200" lvl="0" marL="457200" rtl="0" algn="l">
              <a:spcBef>
                <a:spcPts val="600"/>
              </a:spcBef>
              <a:spcAft>
                <a:spcPts val="0"/>
              </a:spcAft>
              <a:buClr>
                <a:schemeClr val="dk1"/>
              </a:buClr>
              <a:buSzPts val="1600"/>
              <a:buFont typeface="Playwrite GB S"/>
              <a:buChar char="●"/>
            </a:pPr>
            <a:r>
              <a:rPr lang="en-GB" sz="1600">
                <a:solidFill>
                  <a:schemeClr val="dk1"/>
                </a:solidFill>
                <a:latin typeface="Playwrite GB S"/>
                <a:ea typeface="Playwrite GB S"/>
                <a:cs typeface="Playwrite GB S"/>
                <a:sym typeface="Playwrite GB S"/>
              </a:rPr>
              <a:t>Please ensure that your child comes to school in their PE kit every Friday. </a:t>
            </a:r>
            <a:endParaRPr sz="1600">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Clr>
                <a:srgbClr val="000000"/>
              </a:buClr>
              <a:buSzPts val="1800"/>
              <a:buFont typeface="Arial"/>
              <a:buNone/>
            </a:pPr>
            <a:r>
              <a:t/>
            </a:r>
            <a:endParaRPr sz="500">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Clr>
                <a:srgbClr val="000000"/>
              </a:buClr>
              <a:buSzPts val="1800"/>
              <a:buFont typeface="Arial"/>
              <a:buNone/>
            </a:pPr>
            <a:r>
              <a:rPr b="1" i="0" lang="en-GB" sz="1600" u="sng" cap="none" strike="noStrike">
                <a:solidFill>
                  <a:schemeClr val="dk1"/>
                </a:solidFill>
                <a:latin typeface="Playwrite GB S"/>
                <a:ea typeface="Playwrite GB S"/>
                <a:cs typeface="Playwrite GB S"/>
                <a:sym typeface="Playwrite GB S"/>
              </a:rPr>
              <a:t>Reception</a:t>
            </a:r>
            <a:endParaRPr b="1" i="0" sz="1600" u="sng" cap="none" strike="noStrike">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Clr>
                <a:srgbClr val="000000"/>
              </a:buClr>
              <a:buSzPts val="1800"/>
              <a:buFont typeface="Arial"/>
              <a:buNone/>
            </a:pPr>
            <a:r>
              <a:t/>
            </a:r>
            <a:endParaRPr sz="800" u="sng">
              <a:solidFill>
                <a:schemeClr val="dk1"/>
              </a:solidFill>
              <a:latin typeface="Playwrite GB S"/>
              <a:ea typeface="Playwrite GB S"/>
              <a:cs typeface="Playwrite GB S"/>
              <a:sym typeface="Playwrite GB S"/>
            </a:endParaRPr>
          </a:p>
          <a:p>
            <a:pPr indent="-330200" lvl="0" marL="45720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Please ensure that your child comes to school in their PE kit every Thursd</a:t>
            </a:r>
            <a:r>
              <a:rPr lang="en-GB" sz="1600">
                <a:solidFill>
                  <a:schemeClr val="dk1"/>
                </a:solidFill>
                <a:latin typeface="Playwrite GB S"/>
                <a:ea typeface="Playwrite GB S"/>
                <a:cs typeface="Playwrite GB S"/>
                <a:sym typeface="Playwrite GB S"/>
              </a:rPr>
              <a:t>ay.</a:t>
            </a:r>
            <a:endParaRPr b="0" i="0" sz="16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0" name="Shape 640"/>
        <p:cNvGrpSpPr/>
        <p:nvPr/>
      </p:nvGrpSpPr>
      <p:grpSpPr>
        <a:xfrm>
          <a:off x="0" y="0"/>
          <a:ext cx="0" cy="0"/>
          <a:chOff x="0" y="0"/>
          <a:chExt cx="0" cy="0"/>
        </a:xfrm>
      </p:grpSpPr>
      <p:sp>
        <p:nvSpPr>
          <p:cNvPr id="641" name="Google Shape;641;p2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2" name="Google Shape;642;p27"/>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3" name="Google Shape;643;p27"/>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4" name="Google Shape;644;p27"/>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5" name="Google Shape;645;p27"/>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6" name="Google Shape;646;p27"/>
          <p:cNvSpPr txBox="1"/>
          <p:nvPr/>
        </p:nvSpPr>
        <p:spPr>
          <a:xfrm>
            <a:off x="317500" y="2442871"/>
            <a:ext cx="3403200" cy="2191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b="0" i="0" lang="en-GB" sz="4400" u="none" cap="none" strike="noStrike">
                <a:solidFill>
                  <a:schemeClr val="lt1"/>
                </a:solidFill>
                <a:latin typeface="Playwrite GB S"/>
                <a:ea typeface="Playwrite GB S"/>
                <a:cs typeface="Playwrite GB S"/>
                <a:sym typeface="Playwrite GB S"/>
              </a:rPr>
              <a:t>Wider Curriculum Homework</a:t>
            </a:r>
            <a:endParaRPr b="0" i="0" sz="1400" u="none" cap="none" strike="noStrike">
              <a:solidFill>
                <a:schemeClr val="lt1"/>
              </a:solidFill>
              <a:latin typeface="Playwrite GB S"/>
              <a:ea typeface="Playwrite GB S"/>
              <a:cs typeface="Playwrite GB S"/>
              <a:sym typeface="Playwrite GB S"/>
            </a:endParaRPr>
          </a:p>
        </p:txBody>
      </p:sp>
      <p:sp>
        <p:nvSpPr>
          <p:cNvPr id="647" name="Google Shape;647;p27"/>
          <p:cNvSpPr txBox="1"/>
          <p:nvPr/>
        </p:nvSpPr>
        <p:spPr>
          <a:xfrm>
            <a:off x="3890475" y="457725"/>
            <a:ext cx="5253600" cy="555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rPr b="1" i="0" lang="en-GB" sz="1600" u="none" cap="none" strike="noStrike">
                <a:solidFill>
                  <a:schemeClr val="dk1"/>
                </a:solidFill>
                <a:latin typeface="Playwrite GB S"/>
                <a:ea typeface="Playwrite GB S"/>
                <a:cs typeface="Playwrite GB S"/>
                <a:sym typeface="Playwrite GB S"/>
              </a:rPr>
              <a:t>WIDER CURRICULUM AND LIFE SKILLS</a:t>
            </a:r>
            <a:endParaRPr b="1"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chemeClr val="dk1"/>
              </a:buClr>
              <a:buSzPts val="1600"/>
              <a:buFont typeface="Arial"/>
              <a:buNone/>
            </a:pPr>
            <a:r>
              <a:t/>
            </a:r>
            <a:endParaRPr b="1" sz="1600">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600"/>
              <a:buFont typeface="Arial"/>
              <a:buNone/>
            </a:pPr>
            <a:r>
              <a:rPr b="1" i="0" lang="en-GB" sz="1600" u="none" cap="none" strike="noStrike">
                <a:solidFill>
                  <a:schemeClr val="dk1"/>
                </a:solidFill>
                <a:latin typeface="Playwrite GB S"/>
                <a:ea typeface="Playwrite GB S"/>
                <a:cs typeface="Playwrite GB S"/>
                <a:sym typeface="Playwrite GB S"/>
              </a:rPr>
              <a:t>Topic Home Learning Projects</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Arial"/>
              <a:buChar char="•"/>
            </a:pPr>
            <a:r>
              <a:rPr b="0" i="0" lang="en-GB" sz="1600" u="none" cap="none" strike="noStrike">
                <a:solidFill>
                  <a:schemeClr val="dk1"/>
                </a:solidFill>
                <a:latin typeface="Playwrite GB S"/>
                <a:ea typeface="Playwrite GB S"/>
                <a:cs typeface="Playwrite GB S"/>
                <a:sym typeface="Playwrite GB S"/>
              </a:rPr>
              <a:t>A choice of suggested cross curricular tasks will be sent home at the beginning of each topic. Please encourage your child to complete some tasks. We encourage all children to bring in their work for their class to celebrate on a Friday. </a:t>
            </a:r>
            <a:r>
              <a:rPr b="0" i="0" lang="en-GB" sz="1600" u="none" cap="none" strike="noStrike">
                <a:solidFill>
                  <a:schemeClr val="dk1"/>
                </a:solidFill>
                <a:highlight>
                  <a:schemeClr val="lt1"/>
                </a:highlight>
                <a:latin typeface="Playwrite GB S"/>
                <a:ea typeface="Playwrite GB S"/>
                <a:cs typeface="Playwrite GB S"/>
                <a:sym typeface="Playwrite GB S"/>
              </a:rPr>
              <a:t>Class teachers will decide if a piece of work is worth a merit or a distinction. For a merit, 5 house points will be awarded and for a distinction 10 house points will be awarded.</a:t>
            </a:r>
            <a:endParaRPr b="0" i="0" sz="12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600"/>
              <a:buFont typeface="Arial"/>
              <a:buNone/>
            </a:pPr>
            <a:r>
              <a:rPr b="1" i="0" lang="en-GB" sz="1600" u="none" cap="none" strike="noStrike">
                <a:solidFill>
                  <a:schemeClr val="dk1"/>
                </a:solidFill>
                <a:latin typeface="Playwrite GB S"/>
                <a:ea typeface="Playwrite GB S"/>
                <a:cs typeface="Playwrite GB S"/>
                <a:sym typeface="Playwrite GB S"/>
              </a:rPr>
              <a:t>Life Skills Activities</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We encourage all children to bring in evidence of this for their class to celebrate each Friday. </a:t>
            </a:r>
            <a:endParaRPr b="0" i="0" sz="12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dk1"/>
              </a:buClr>
              <a:buSzPts val="1600"/>
              <a:buFont typeface="Arial"/>
              <a:buNone/>
            </a:pPr>
            <a:r>
              <a:rPr b="1" i="0" lang="en-GB" sz="1600" u="none" cap="none" strike="noStrike">
                <a:solidFill>
                  <a:schemeClr val="dk1"/>
                </a:solidFill>
                <a:latin typeface="Playwrite GB S"/>
                <a:ea typeface="Playwrite GB S"/>
                <a:cs typeface="Playwrite GB S"/>
                <a:sym typeface="Playwrite GB S"/>
              </a:rPr>
              <a:t>Curious Challenges and Brain Boosters</a:t>
            </a:r>
            <a:endParaRPr b="0" i="0" sz="1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We encourage all children to bring in evidence of this for their class to celebrate on a Friday.</a:t>
            </a:r>
            <a:endParaRPr b="0" i="0" sz="1600" u="none" cap="none" strike="noStrike">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sz="1600">
              <a:solidFill>
                <a:schemeClr val="dk1"/>
              </a:solidFill>
              <a:latin typeface="Playwrite GB S"/>
              <a:ea typeface="Playwrite GB S"/>
              <a:cs typeface="Playwrite GB S"/>
              <a:sym typeface="Playwrite GB 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2" name="Shape 652"/>
        <p:cNvGrpSpPr/>
        <p:nvPr/>
      </p:nvGrpSpPr>
      <p:grpSpPr>
        <a:xfrm>
          <a:off x="0" y="0"/>
          <a:ext cx="0" cy="0"/>
          <a:chOff x="0" y="0"/>
          <a:chExt cx="0" cy="0"/>
        </a:xfrm>
      </p:grpSpPr>
      <p:grpSp>
        <p:nvGrpSpPr>
          <p:cNvPr id="653" name="Google Shape;653;p28"/>
          <p:cNvGrpSpPr/>
          <p:nvPr/>
        </p:nvGrpSpPr>
        <p:grpSpPr>
          <a:xfrm>
            <a:off x="0" y="0"/>
            <a:ext cx="9144000" cy="6858000"/>
            <a:chOff x="0" y="0"/>
            <a:chExt cx="12192000" cy="6858000"/>
          </a:xfrm>
        </p:grpSpPr>
        <p:sp>
          <p:nvSpPr>
            <p:cNvPr id="654" name="Google Shape;654;p28"/>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5" name="Google Shape;655;p28"/>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6" name="Google Shape;656;p28"/>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7" name="Google Shape;657;p28"/>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8" name="Google Shape;658;p28"/>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9" name="Google Shape;659;p28"/>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0" name="Google Shape;660;p28"/>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61" name="Google Shape;661;p28"/>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62" name="Google Shape;662;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663" name="Google Shape;663;p28"/>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4" name="Google Shape;664;p2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5" name="Google Shape;665;p28"/>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6" name="Google Shape;666;p28"/>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67" name="Google Shape;667;p28"/>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68" name="Google Shape;668;p28"/>
          <p:cNvSpPr/>
          <p:nvPr/>
        </p:nvSpPr>
        <p:spPr>
          <a:xfrm>
            <a:off x="0" y="-168813"/>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69" name="Google Shape;669;p28"/>
          <p:cNvSpPr txBox="1"/>
          <p:nvPr/>
        </p:nvSpPr>
        <p:spPr>
          <a:xfrm>
            <a:off x="443350" y="1130600"/>
            <a:ext cx="3294600" cy="45969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chemeClr val="lt1"/>
                </a:solidFill>
                <a:latin typeface="Playwrite GB S"/>
                <a:ea typeface="Playwrite GB S"/>
                <a:cs typeface="Playwrite GB S"/>
                <a:sym typeface="Playwrite GB S"/>
              </a:rPr>
              <a:t>Further Information</a:t>
            </a:r>
            <a:endParaRPr b="0" i="0" sz="1400" u="none" cap="none" strike="noStrike">
              <a:solidFill>
                <a:schemeClr val="lt1"/>
              </a:solidFill>
              <a:latin typeface="Playwrite GB S"/>
              <a:ea typeface="Playwrite GB S"/>
              <a:cs typeface="Playwrite GB S"/>
              <a:sym typeface="Playwrite GB S"/>
            </a:endParaRPr>
          </a:p>
        </p:txBody>
      </p:sp>
      <p:sp>
        <p:nvSpPr>
          <p:cNvPr id="670" name="Google Shape;670;p28"/>
          <p:cNvSpPr txBox="1"/>
          <p:nvPr/>
        </p:nvSpPr>
        <p:spPr>
          <a:xfrm>
            <a:off x="3737950" y="612200"/>
            <a:ext cx="5211000" cy="5141100"/>
          </a:xfrm>
          <a:prstGeom prst="rect">
            <a:avLst/>
          </a:prstGeom>
          <a:noFill/>
          <a:ln>
            <a:noFill/>
          </a:ln>
        </p:spPr>
        <p:txBody>
          <a:bodyPr anchorCtr="0" anchor="t" bIns="45700" lIns="91425" spcFirstLastPara="1" rIns="91425" wrap="square" tIns="45700">
            <a:spAutoFit/>
          </a:bodyPr>
          <a:lstStyle/>
          <a:p>
            <a:pPr indent="-273050" lvl="0" marL="285750" marR="0" rtl="0" algn="l">
              <a:lnSpc>
                <a:spcPct val="100000"/>
              </a:lnSpc>
              <a:spcBef>
                <a:spcPts val="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Please ensure that all items from home are named so they can be returned should your child misplace them. </a:t>
            </a:r>
            <a:endParaRPr b="0"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Reading books should be in school every day. Books will be changed once a week so your child can read the book at least three times.</a:t>
            </a:r>
            <a:endParaRPr b="0"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Please ensure your child has their water bottle in school every day with water in. They may bring in a separate drink for lunchtimes. </a:t>
            </a:r>
            <a:endParaRPr b="0"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b="0" i="0" lang="en-GB" sz="1600" u="none" cap="none" strike="noStrike">
                <a:solidFill>
                  <a:schemeClr val="dk1"/>
                </a:solidFill>
                <a:latin typeface="Playwrite GB S"/>
                <a:ea typeface="Playwrite GB S"/>
                <a:cs typeface="Playwrite GB S"/>
                <a:sym typeface="Playwrite GB S"/>
              </a:rPr>
              <a:t>Please ensure that your child has a coat in school everyday as we go outside in all weathers. </a:t>
            </a:r>
            <a:endParaRPr b="0" i="0" sz="16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Arial"/>
              <a:buChar char="•"/>
            </a:pPr>
            <a:r>
              <a:rPr b="0" i="0" lang="en-GB" sz="1600" u="none" cap="none" strike="noStrike">
                <a:solidFill>
                  <a:schemeClr val="dk1"/>
                </a:solidFill>
                <a:latin typeface="Playwrite GB S"/>
                <a:ea typeface="Playwrite GB S"/>
                <a:cs typeface="Playwrite GB S"/>
                <a:sym typeface="Playwrite GB S"/>
              </a:rPr>
              <a:t>Should you have any queries or need to speak to your child’s teacher, please email using the class email address or ring the school office and request for a telephone call home.  You can also contact the parent liaison lead should you prefer or have any whole school concerns or feedback. </a:t>
            </a:r>
            <a:r>
              <a:rPr b="0" i="0" lang="en-GB" sz="1800" u="none" cap="none" strike="noStrike">
                <a:solidFill>
                  <a:schemeClr val="lt1"/>
                </a:solidFill>
                <a:latin typeface="Calibri"/>
                <a:ea typeface="Calibri"/>
                <a:cs typeface="Calibri"/>
                <a:sym typeface="Calibri"/>
              </a:rPr>
              <a:t>Add bullet points</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5" name="Shape 675"/>
        <p:cNvGrpSpPr/>
        <p:nvPr/>
      </p:nvGrpSpPr>
      <p:grpSpPr>
        <a:xfrm>
          <a:off x="0" y="0"/>
          <a:ext cx="0" cy="0"/>
          <a:chOff x="0" y="0"/>
          <a:chExt cx="0" cy="0"/>
        </a:xfrm>
      </p:grpSpPr>
      <p:grpSp>
        <p:nvGrpSpPr>
          <p:cNvPr id="676" name="Google Shape;676;g412bb3fe25a_0_0"/>
          <p:cNvGrpSpPr/>
          <p:nvPr/>
        </p:nvGrpSpPr>
        <p:grpSpPr>
          <a:xfrm>
            <a:off x="0" y="0"/>
            <a:ext cx="9144009" cy="6858000"/>
            <a:chOff x="0" y="0"/>
            <a:chExt cx="12192011" cy="6858000"/>
          </a:xfrm>
        </p:grpSpPr>
        <p:sp>
          <p:nvSpPr>
            <p:cNvPr id="677" name="Google Shape;677;g412bb3fe25a_0_0"/>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8" name="Google Shape;678;g412bb3fe25a_0_0"/>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9" name="Google Shape;679;g412bb3fe25a_0_0"/>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0" name="Google Shape;680;g412bb3fe25a_0_0"/>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1" name="Google Shape;681;g412bb3fe25a_0_0"/>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2" name="Google Shape;682;g412bb3fe25a_0_0"/>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3" name="Google Shape;683;g412bb3fe25a_0_0"/>
            <p:cNvSpPr/>
            <p:nvPr/>
          </p:nvSpPr>
          <p:spPr>
            <a:xfrm rot="-589939">
              <a:off x="8490949" y="1797513"/>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84" name="Google Shape;684;g412bb3fe25a_0_0"/>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85" name="Google Shape;685;g412bb3fe25a_0_0"/>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686" name="Google Shape;686;g412bb3fe25a_0_0"/>
          <p:cNvSpPr/>
          <p:nvPr/>
        </p:nvSpPr>
        <p:spPr>
          <a:xfrm>
            <a:off x="7828359" y="0"/>
            <a:ext cx="514500" cy="1143000"/>
          </a:xfrm>
          <a:prstGeom prst="rect">
            <a:avLst/>
          </a:prstGeom>
          <a:solidFill>
            <a:schemeClr val="accent1"/>
          </a:solidFill>
          <a:ln>
            <a:noFill/>
          </a:ln>
          <a:effectLst>
            <a:outerShdw blurRad="38100" rotWithShape="0" dir="5400000" dist="25400">
              <a:srgbClr val="000000">
                <a:alpha val="4392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7" name="Google Shape;687;g412bb3fe25a_0_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8" name="Google Shape;688;g412bb3fe25a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9" name="Google Shape;689;g412bb3fe25a_0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0" name="Google Shape;690;g412bb3fe25a_0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1" name="Google Shape;691;g412bb3fe25a_0_0"/>
          <p:cNvSpPr/>
          <p:nvPr/>
        </p:nvSpPr>
        <p:spPr>
          <a:xfrm>
            <a:off x="0" y="-168813"/>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2" name="Google Shape;692;g412bb3fe25a_0_0"/>
          <p:cNvSpPr txBox="1"/>
          <p:nvPr/>
        </p:nvSpPr>
        <p:spPr>
          <a:xfrm>
            <a:off x="443350" y="1130600"/>
            <a:ext cx="3294600" cy="45969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4000"/>
              <a:buFont typeface="Arial"/>
              <a:buNone/>
            </a:pPr>
            <a:r>
              <a:rPr lang="en-GB" sz="4000">
                <a:solidFill>
                  <a:schemeClr val="lt1"/>
                </a:solidFill>
                <a:latin typeface="Playwrite GB S"/>
                <a:ea typeface="Playwrite GB S"/>
                <a:cs typeface="Playwrite GB S"/>
                <a:sym typeface="Playwrite GB S"/>
              </a:rPr>
              <a:t>Nursery </a:t>
            </a:r>
            <a:endParaRPr sz="4000">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4000"/>
              <a:buFont typeface="Arial"/>
              <a:buNone/>
            </a:pPr>
            <a:r>
              <a:t/>
            </a:r>
            <a:endParaRPr sz="4000">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4000"/>
              <a:buFont typeface="Arial"/>
              <a:buNone/>
            </a:pPr>
            <a:r>
              <a:rPr lang="en-GB" sz="4000">
                <a:solidFill>
                  <a:schemeClr val="lt1"/>
                </a:solidFill>
                <a:latin typeface="Playwrite GB S"/>
                <a:ea typeface="Playwrite GB S"/>
                <a:cs typeface="Playwrite GB S"/>
                <a:sym typeface="Playwrite GB S"/>
              </a:rPr>
              <a:t>Trips and </a:t>
            </a:r>
            <a:r>
              <a:rPr lang="en-GB" sz="4000">
                <a:solidFill>
                  <a:schemeClr val="lt1"/>
                </a:solidFill>
                <a:latin typeface="Playwrite GB S"/>
                <a:ea typeface="Playwrite GB S"/>
                <a:cs typeface="Playwrite GB S"/>
                <a:sym typeface="Playwrite GB S"/>
              </a:rPr>
              <a:t>Experiences</a:t>
            </a:r>
            <a:endParaRPr b="0" i="0" sz="1400" u="none" cap="none" strike="noStrike">
              <a:solidFill>
                <a:schemeClr val="lt1"/>
              </a:solidFill>
              <a:latin typeface="Playwrite GB S"/>
              <a:ea typeface="Playwrite GB S"/>
              <a:cs typeface="Playwrite GB S"/>
              <a:sym typeface="Playwrite GB S"/>
            </a:endParaRPr>
          </a:p>
        </p:txBody>
      </p:sp>
      <p:sp>
        <p:nvSpPr>
          <p:cNvPr id="693" name="Google Shape;693;g412bb3fe25a_0_0"/>
          <p:cNvSpPr txBox="1"/>
          <p:nvPr/>
        </p:nvSpPr>
        <p:spPr>
          <a:xfrm>
            <a:off x="3615500" y="288950"/>
            <a:ext cx="5211000" cy="554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b="1" lang="en-GB" sz="1600" u="sng">
                <a:solidFill>
                  <a:schemeClr val="dk1"/>
                </a:solidFill>
                <a:latin typeface="Playwrite GB S"/>
                <a:ea typeface="Playwrite GB S"/>
                <a:cs typeface="Playwrite GB S"/>
                <a:sym typeface="Playwrite GB S"/>
              </a:rPr>
              <a:t>Nursery Core Package for all children.</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This will be offered free of charge for all children who have completed the relevant local visit permissions form.</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b="1" lang="en-GB" sz="1600">
                <a:solidFill>
                  <a:schemeClr val="dk1"/>
                </a:solidFill>
                <a:latin typeface="Playwrite GB S"/>
                <a:ea typeface="Playwrite GB S"/>
                <a:cs typeface="Playwrite GB S"/>
                <a:sym typeface="Playwrite GB S"/>
              </a:rPr>
              <a:t> Experience 1</a:t>
            </a:r>
            <a:r>
              <a:rPr lang="en-GB" sz="1600">
                <a:solidFill>
                  <a:schemeClr val="dk1"/>
                </a:solidFill>
                <a:latin typeface="Playwrite GB S"/>
                <a:ea typeface="Playwrite GB S"/>
                <a:cs typeface="Playwrite GB S"/>
                <a:sym typeface="Playwrite GB S"/>
              </a:rPr>
              <a:t>:</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In school Experience: People who help us</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lang="en-GB" sz="1600">
                <a:solidFill>
                  <a:schemeClr val="dk1"/>
                </a:solidFill>
                <a:latin typeface="Playwrite GB S"/>
                <a:ea typeface="Playwrite GB S"/>
                <a:cs typeface="Playwrite GB S"/>
                <a:sym typeface="Playwrite GB S"/>
              </a:rPr>
              <a:t>Emergency Service visitor</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 </a:t>
            </a:r>
            <a:r>
              <a:rPr b="1" lang="en-GB" sz="1600">
                <a:solidFill>
                  <a:schemeClr val="dk1"/>
                </a:solidFill>
                <a:latin typeface="Playwrite GB S"/>
                <a:ea typeface="Playwrite GB S"/>
                <a:cs typeface="Playwrite GB S"/>
                <a:sym typeface="Playwrite GB S"/>
              </a:rPr>
              <a:t>Experience 2</a:t>
            </a:r>
            <a:r>
              <a:rPr lang="en-GB" sz="1600">
                <a:solidFill>
                  <a:schemeClr val="dk1"/>
                </a:solidFill>
                <a:latin typeface="Playwrite GB S"/>
                <a:ea typeface="Playwrite GB S"/>
                <a:cs typeface="Playwrite GB S"/>
                <a:sym typeface="Playwrite GB S"/>
              </a:rPr>
              <a:t>:</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 In School Experience: Pantomime</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b="1" lang="en-GB" sz="1600" u="sng">
                <a:solidFill>
                  <a:schemeClr val="dk1"/>
                </a:solidFill>
                <a:latin typeface="Playwrite GB S"/>
                <a:ea typeface="Playwrite GB S"/>
                <a:cs typeface="Playwrite GB S"/>
                <a:sym typeface="Playwrite GB S"/>
              </a:rPr>
              <a:t>Nursery Optional Experience</a:t>
            </a:r>
            <a:endParaRPr b="1" sz="1600" u="sng">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lang="en-GB" sz="1600">
                <a:solidFill>
                  <a:schemeClr val="dk1"/>
                </a:solidFill>
                <a:latin typeface="Playwrite GB S"/>
                <a:ea typeface="Playwrite GB S"/>
                <a:cs typeface="Playwrite GB S"/>
                <a:sym typeface="Playwrite GB S"/>
              </a:rPr>
              <a:t>Details of cost will be sent via parent pay in Spring.</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t/>
            </a:r>
            <a:endParaRPr b="1" sz="1600" u="sng">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b="1" lang="en-GB" sz="1600">
                <a:solidFill>
                  <a:schemeClr val="dk1"/>
                </a:solidFill>
                <a:latin typeface="Playwrite GB S"/>
                <a:ea typeface="Playwrite GB S"/>
                <a:cs typeface="Playwrite GB S"/>
                <a:sym typeface="Playwrite GB S"/>
              </a:rPr>
              <a:t>Experience 1</a:t>
            </a:r>
            <a:r>
              <a:rPr lang="en-GB" sz="1600">
                <a:solidFill>
                  <a:schemeClr val="dk1"/>
                </a:solidFill>
                <a:latin typeface="Playwrite GB S"/>
                <a:ea typeface="Playwrite GB S"/>
                <a:cs typeface="Playwrite GB S"/>
                <a:sym typeface="Playwrite GB S"/>
              </a:rPr>
              <a:t>:</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In School Experience: Animal Man – Animals in Hands</a:t>
            </a:r>
            <a:r>
              <a:rPr b="0" i="0" lang="en-GB" sz="1800" u="none" cap="none" strike="noStrike">
                <a:solidFill>
                  <a:schemeClr val="lt1"/>
                </a:solidFill>
                <a:latin typeface="Calibri"/>
                <a:ea typeface="Calibri"/>
                <a:cs typeface="Calibri"/>
                <a:sym typeface="Calibri"/>
              </a:rPr>
              <a:t> bullet points</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8" name="Shape 698"/>
        <p:cNvGrpSpPr/>
        <p:nvPr/>
      </p:nvGrpSpPr>
      <p:grpSpPr>
        <a:xfrm>
          <a:off x="0" y="0"/>
          <a:ext cx="0" cy="0"/>
          <a:chOff x="0" y="0"/>
          <a:chExt cx="0" cy="0"/>
        </a:xfrm>
      </p:grpSpPr>
      <p:grpSp>
        <p:nvGrpSpPr>
          <p:cNvPr id="699" name="Google Shape;699;g412bb3fe25a_0_22"/>
          <p:cNvGrpSpPr/>
          <p:nvPr/>
        </p:nvGrpSpPr>
        <p:grpSpPr>
          <a:xfrm>
            <a:off x="0" y="0"/>
            <a:ext cx="9144009" cy="6858000"/>
            <a:chOff x="0" y="0"/>
            <a:chExt cx="12192011" cy="6858000"/>
          </a:xfrm>
        </p:grpSpPr>
        <p:sp>
          <p:nvSpPr>
            <p:cNvPr id="700" name="Google Shape;700;g412bb3fe25a_0_22"/>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01" name="Google Shape;701;g412bb3fe25a_0_22"/>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02" name="Google Shape;702;g412bb3fe25a_0_2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03" name="Google Shape;703;g412bb3fe25a_0_22"/>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04" name="Google Shape;704;g412bb3fe25a_0_22"/>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05" name="Google Shape;705;g412bb3fe25a_0_22"/>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06" name="Google Shape;706;g412bb3fe25a_0_22"/>
            <p:cNvSpPr/>
            <p:nvPr/>
          </p:nvSpPr>
          <p:spPr>
            <a:xfrm rot="-589939">
              <a:off x="8490949" y="1797513"/>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707" name="Google Shape;707;g412bb3fe25a_0_22"/>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708" name="Google Shape;708;g412bb3fe25a_0_22"/>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709" name="Google Shape;709;g412bb3fe25a_0_22"/>
          <p:cNvSpPr/>
          <p:nvPr/>
        </p:nvSpPr>
        <p:spPr>
          <a:xfrm>
            <a:off x="7828359" y="0"/>
            <a:ext cx="514500" cy="1143000"/>
          </a:xfrm>
          <a:prstGeom prst="rect">
            <a:avLst/>
          </a:prstGeom>
          <a:solidFill>
            <a:schemeClr val="accent1"/>
          </a:solidFill>
          <a:ln>
            <a:noFill/>
          </a:ln>
          <a:effectLst>
            <a:outerShdw blurRad="38100" rotWithShape="0" dir="5400000" dist="25400">
              <a:srgbClr val="000000">
                <a:alpha val="4392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10" name="Google Shape;710;g412bb3fe25a_0_2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11" name="Google Shape;711;g412bb3fe25a_0_2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712" name="Google Shape;712;g412bb3fe25a_0_22"/>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713" name="Google Shape;713;g412bb3fe25a_0_22"/>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714" name="Google Shape;714;g412bb3fe25a_0_22"/>
          <p:cNvSpPr/>
          <p:nvPr/>
        </p:nvSpPr>
        <p:spPr>
          <a:xfrm>
            <a:off x="0" y="-168813"/>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715" name="Google Shape;715;g412bb3fe25a_0_22"/>
          <p:cNvSpPr txBox="1"/>
          <p:nvPr/>
        </p:nvSpPr>
        <p:spPr>
          <a:xfrm>
            <a:off x="443350" y="1130600"/>
            <a:ext cx="3294600" cy="45969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4000"/>
              <a:buFont typeface="Arial"/>
              <a:buNone/>
            </a:pPr>
            <a:r>
              <a:rPr lang="en-GB" sz="4000">
                <a:solidFill>
                  <a:schemeClr val="lt1"/>
                </a:solidFill>
                <a:latin typeface="Playwrite GB S"/>
                <a:ea typeface="Playwrite GB S"/>
                <a:cs typeface="Playwrite GB S"/>
                <a:sym typeface="Playwrite GB S"/>
              </a:rPr>
              <a:t>Reception </a:t>
            </a:r>
            <a:endParaRPr sz="4000">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4000"/>
              <a:buFont typeface="Arial"/>
              <a:buNone/>
            </a:pPr>
            <a:r>
              <a:t/>
            </a:r>
            <a:endParaRPr sz="4000">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4000"/>
              <a:buFont typeface="Arial"/>
              <a:buNone/>
            </a:pPr>
            <a:r>
              <a:rPr lang="en-GB" sz="4000">
                <a:solidFill>
                  <a:schemeClr val="lt1"/>
                </a:solidFill>
                <a:latin typeface="Playwrite GB S"/>
                <a:ea typeface="Playwrite GB S"/>
                <a:cs typeface="Playwrite GB S"/>
                <a:sym typeface="Playwrite GB S"/>
              </a:rPr>
              <a:t>Trips and Experiences</a:t>
            </a:r>
            <a:endParaRPr b="0" i="0" sz="1400" u="none" cap="none" strike="noStrike">
              <a:solidFill>
                <a:schemeClr val="lt1"/>
              </a:solidFill>
              <a:latin typeface="Playwrite GB S"/>
              <a:ea typeface="Playwrite GB S"/>
              <a:cs typeface="Playwrite GB S"/>
              <a:sym typeface="Playwrite GB S"/>
            </a:endParaRPr>
          </a:p>
        </p:txBody>
      </p:sp>
      <p:sp>
        <p:nvSpPr>
          <p:cNvPr id="716" name="Google Shape;716;g412bb3fe25a_0_22"/>
          <p:cNvSpPr txBox="1"/>
          <p:nvPr/>
        </p:nvSpPr>
        <p:spPr>
          <a:xfrm>
            <a:off x="3615500" y="402175"/>
            <a:ext cx="5528400" cy="6095400"/>
          </a:xfrm>
          <a:prstGeom prst="rect">
            <a:avLst/>
          </a:prstGeom>
          <a:noFill/>
          <a:ln>
            <a:noFill/>
          </a:ln>
        </p:spPr>
        <p:txBody>
          <a:bodyPr anchorCtr="0" anchor="t" bIns="45700" lIns="91425" spcFirstLastPara="1" rIns="91425" wrap="square" tIns="45700">
            <a:spAutoFit/>
          </a:bodyPr>
          <a:lstStyle/>
          <a:p>
            <a:pPr indent="0" lvl="0" marL="0" marR="90170" rtl="0" algn="l">
              <a:spcBef>
                <a:spcPts val="0"/>
              </a:spcBef>
              <a:spcAft>
                <a:spcPts val="0"/>
              </a:spcAft>
              <a:buNone/>
            </a:pPr>
            <a:r>
              <a:rPr b="1" lang="en-GB" sz="1800" u="sng">
                <a:solidFill>
                  <a:schemeClr val="dk1"/>
                </a:solidFill>
                <a:latin typeface="Playwrite GB S"/>
                <a:ea typeface="Playwrite GB S"/>
                <a:cs typeface="Playwrite GB S"/>
                <a:sym typeface="Playwrite GB S"/>
              </a:rPr>
              <a:t>Reception Core Package for all children.</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This will be offered free of charge for all children who have completed the relevant local visit permissions form.</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b="1" lang="en-GB" sz="1600">
                <a:solidFill>
                  <a:schemeClr val="dk1"/>
                </a:solidFill>
                <a:latin typeface="Playwrite GB S"/>
                <a:ea typeface="Playwrite GB S"/>
                <a:cs typeface="Playwrite GB S"/>
                <a:sym typeface="Playwrite GB S"/>
              </a:rPr>
              <a:t> Experience 1</a:t>
            </a:r>
            <a:r>
              <a:rPr lang="en-GB" sz="1600">
                <a:solidFill>
                  <a:schemeClr val="dk1"/>
                </a:solidFill>
                <a:latin typeface="Playwrite GB S"/>
                <a:ea typeface="Playwrite GB S"/>
                <a:cs typeface="Playwrite GB S"/>
                <a:sym typeface="Playwrite GB S"/>
              </a:rPr>
              <a:t>:</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lang="en-GB" sz="1600">
                <a:solidFill>
                  <a:schemeClr val="dk1"/>
                </a:solidFill>
                <a:latin typeface="Playwrite GB S"/>
                <a:ea typeface="Playwrite GB S"/>
                <a:cs typeface="Playwrite GB S"/>
                <a:sym typeface="Playwrite GB S"/>
              </a:rPr>
              <a:t>Local Educational Visit: Seasonal Walk to Elmdon Church</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 </a:t>
            </a:r>
            <a:r>
              <a:rPr b="1" lang="en-GB" sz="1600">
                <a:solidFill>
                  <a:schemeClr val="dk1"/>
                </a:solidFill>
                <a:latin typeface="Playwrite GB S"/>
                <a:ea typeface="Playwrite GB S"/>
                <a:cs typeface="Playwrite GB S"/>
                <a:sym typeface="Playwrite GB S"/>
              </a:rPr>
              <a:t>Experience 2</a:t>
            </a:r>
            <a:r>
              <a:rPr lang="en-GB" sz="1600">
                <a:solidFill>
                  <a:schemeClr val="dk1"/>
                </a:solidFill>
                <a:latin typeface="Playwrite GB S"/>
                <a:ea typeface="Playwrite GB S"/>
                <a:cs typeface="Playwrite GB S"/>
                <a:sym typeface="Playwrite GB S"/>
              </a:rPr>
              <a:t>:</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 In School Experience: Pantomime</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 </a:t>
            </a:r>
            <a:endParaRPr sz="1600">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b="1" lang="en-GB" sz="1800" u="sng">
                <a:solidFill>
                  <a:schemeClr val="dk1"/>
                </a:solidFill>
                <a:latin typeface="Playwrite GB S"/>
                <a:ea typeface="Playwrite GB S"/>
                <a:cs typeface="Playwrite GB S"/>
                <a:sym typeface="Playwrite GB S"/>
              </a:rPr>
              <a:t>Reception optional package</a:t>
            </a:r>
            <a:endParaRPr b="1" sz="1800" u="sng">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t/>
            </a:r>
            <a:endParaRPr b="1" sz="1600" u="sng">
              <a:solidFill>
                <a:schemeClr val="dk1"/>
              </a:solidFill>
              <a:latin typeface="Playwrite GB S"/>
              <a:ea typeface="Playwrite GB S"/>
              <a:cs typeface="Playwrite GB S"/>
              <a:sym typeface="Playwrite GB S"/>
            </a:endParaRPr>
          </a:p>
          <a:p>
            <a:pPr indent="0" lvl="0" marL="0" marR="90170" rtl="0" algn="l">
              <a:spcBef>
                <a:spcPts val="0"/>
              </a:spcBef>
              <a:spcAft>
                <a:spcPts val="0"/>
              </a:spcAft>
              <a:buClr>
                <a:schemeClr val="dk1"/>
              </a:buClr>
              <a:buSzPts val="1100"/>
              <a:buFont typeface="Arial"/>
              <a:buNone/>
            </a:pPr>
            <a:r>
              <a:rPr lang="en-GB" sz="1600">
                <a:solidFill>
                  <a:schemeClr val="dk1"/>
                </a:solidFill>
                <a:latin typeface="Playwrite GB S"/>
                <a:ea typeface="Playwrite GB S"/>
                <a:cs typeface="Playwrite GB S"/>
                <a:sym typeface="Playwrite GB S"/>
              </a:rPr>
              <a:t>The cost for this package will be £42.</a:t>
            </a:r>
            <a:endParaRPr sz="1600" u="sng">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t/>
            </a:r>
            <a:endParaRPr b="1" sz="1600" u="sng">
              <a:solidFill>
                <a:schemeClr val="dk1"/>
              </a:solidFill>
              <a:latin typeface="Playwrite GB S"/>
              <a:ea typeface="Playwrite GB S"/>
              <a:cs typeface="Playwrite GB S"/>
              <a:sym typeface="Playwrite GB S"/>
            </a:endParaRPr>
          </a:p>
          <a:p>
            <a:pPr indent="0" lvl="0" marL="0" marR="90170" rtl="0" algn="l">
              <a:spcBef>
                <a:spcPts val="0"/>
              </a:spcBef>
              <a:spcAft>
                <a:spcPts val="0"/>
              </a:spcAft>
              <a:buNone/>
            </a:pPr>
            <a:r>
              <a:rPr b="1" lang="en-GB" sz="1600">
                <a:solidFill>
                  <a:schemeClr val="dk1"/>
                </a:solidFill>
                <a:latin typeface="Playwrite GB S"/>
                <a:ea typeface="Playwrite GB S"/>
                <a:cs typeface="Playwrite GB S"/>
                <a:sym typeface="Playwrite GB S"/>
              </a:rPr>
              <a:t>Experience 1</a:t>
            </a:r>
            <a:r>
              <a:rPr lang="en-GB" sz="1600">
                <a:solidFill>
                  <a:schemeClr val="dk1"/>
                </a:solidFill>
                <a:latin typeface="Playwrite GB S"/>
                <a:ea typeface="Playwrite GB S"/>
                <a:cs typeface="Playwrite GB S"/>
                <a:sym typeface="Playwrite GB S"/>
              </a:rPr>
              <a:t>:</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 In School Experience: Animal Man – Animals in Hands</a:t>
            </a:r>
            <a:br>
              <a:rPr lang="en-GB" sz="1600">
                <a:solidFill>
                  <a:schemeClr val="dk1"/>
                </a:solidFill>
                <a:latin typeface="Playwrite GB S"/>
                <a:ea typeface="Playwrite GB S"/>
                <a:cs typeface="Playwrite GB S"/>
                <a:sym typeface="Playwrite GB S"/>
              </a:rPr>
            </a:br>
            <a:br>
              <a:rPr lang="en-GB" sz="1600">
                <a:solidFill>
                  <a:schemeClr val="dk1"/>
                </a:solidFill>
                <a:latin typeface="Playwrite GB S"/>
                <a:ea typeface="Playwrite GB S"/>
                <a:cs typeface="Playwrite GB S"/>
                <a:sym typeface="Playwrite GB S"/>
              </a:rPr>
            </a:br>
            <a:r>
              <a:rPr b="1" lang="en-GB" sz="1600">
                <a:solidFill>
                  <a:schemeClr val="dk1"/>
                </a:solidFill>
                <a:latin typeface="Playwrite GB S"/>
                <a:ea typeface="Playwrite GB S"/>
                <a:cs typeface="Playwrite GB S"/>
                <a:sym typeface="Playwrite GB S"/>
              </a:rPr>
              <a:t>Experience 2</a:t>
            </a:r>
            <a:r>
              <a:rPr lang="en-GB" sz="1600">
                <a:solidFill>
                  <a:schemeClr val="dk1"/>
                </a:solidFill>
                <a:latin typeface="Playwrite GB S"/>
                <a:ea typeface="Playwrite GB S"/>
                <a:cs typeface="Playwrite GB S"/>
                <a:sym typeface="Playwrite GB S"/>
              </a:rPr>
              <a:t>:</a:t>
            </a:r>
            <a:br>
              <a:rPr lang="en-GB" sz="1600">
                <a:solidFill>
                  <a:schemeClr val="dk1"/>
                </a:solidFill>
                <a:latin typeface="Playwrite GB S"/>
                <a:ea typeface="Playwrite GB S"/>
                <a:cs typeface="Playwrite GB S"/>
                <a:sym typeface="Playwrite GB S"/>
              </a:rPr>
            </a:br>
            <a:r>
              <a:rPr lang="en-GB" sz="1600">
                <a:solidFill>
                  <a:schemeClr val="dk1"/>
                </a:solidFill>
                <a:latin typeface="Playwrite GB S"/>
                <a:ea typeface="Playwrite GB S"/>
                <a:cs typeface="Playwrite GB S"/>
                <a:sym typeface="Playwrite GB S"/>
              </a:rPr>
              <a:t>Topic Based Educational Visit: Twycross Zoo</a:t>
            </a:r>
            <a:br>
              <a:rPr lang="en-GB" sz="1700">
                <a:solidFill>
                  <a:schemeClr val="dk1"/>
                </a:solidFill>
                <a:latin typeface="Playwrite GB S"/>
                <a:ea typeface="Playwrite GB S"/>
                <a:cs typeface="Playwrite GB S"/>
                <a:sym typeface="Playwrite GB S"/>
              </a:rPr>
            </a:br>
            <a:r>
              <a:rPr b="0" i="0" lang="en-GB" sz="1800" u="none" cap="none" strike="noStrike">
                <a:solidFill>
                  <a:schemeClr val="lt1"/>
                </a:solidFill>
                <a:latin typeface="Calibri"/>
                <a:ea typeface="Calibri"/>
                <a:cs typeface="Calibri"/>
                <a:sym typeface="Calibri"/>
              </a:rPr>
              <a:t>d bullet points</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g37ba5872375_6_252"/>
          <p:cNvSpPr txBox="1"/>
          <p:nvPr>
            <p:ph type="title"/>
          </p:nvPr>
        </p:nvSpPr>
        <p:spPr>
          <a:xfrm>
            <a:off x="877534" y="2257588"/>
            <a:ext cx="3090600" cy="3020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000"/>
              <a:buFont typeface="Calibri"/>
              <a:buNone/>
            </a:pPr>
            <a:r>
              <a:rPr lang="en-GB" sz="4000">
                <a:latin typeface="Playwrite GB S"/>
                <a:ea typeface="Playwrite GB S"/>
                <a:cs typeface="Playwrite GB S"/>
                <a:sym typeface="Playwrite GB S"/>
              </a:rPr>
              <a:t>A few ways you can help your child succeed at school</a:t>
            </a:r>
            <a:endParaRPr>
              <a:latin typeface="Playwrite GB S"/>
              <a:ea typeface="Playwrite GB S"/>
              <a:cs typeface="Playwrite GB S"/>
              <a:sym typeface="Playwrite GB S"/>
            </a:endParaRPr>
          </a:p>
        </p:txBody>
      </p:sp>
      <p:sp>
        <p:nvSpPr>
          <p:cNvPr id="722" name="Google Shape;722;g37ba5872375_6_252"/>
          <p:cNvSpPr txBox="1"/>
          <p:nvPr>
            <p:ph idx="1" type="body"/>
          </p:nvPr>
        </p:nvSpPr>
        <p:spPr>
          <a:xfrm>
            <a:off x="5119261" y="2257588"/>
            <a:ext cx="3655200" cy="3020400"/>
          </a:xfrm>
          <a:prstGeom prst="rect">
            <a:avLst/>
          </a:prstGeom>
          <a:noFill/>
          <a:ln>
            <a:noFill/>
          </a:ln>
        </p:spPr>
        <p:txBody>
          <a:bodyPr anchorCtr="0" anchor="ctr" bIns="45700" lIns="91425" spcFirstLastPara="1" rIns="91425" wrap="square" tIns="45700">
            <a:normAutofit fontScale="77500" lnSpcReduction="20000"/>
          </a:bodyPr>
          <a:lstStyle/>
          <a:p>
            <a:pPr indent="-320040" lvl="0" marL="342900" rtl="0" algn="l">
              <a:lnSpc>
                <a:spcPct val="100000"/>
              </a:lnSpc>
              <a:spcBef>
                <a:spcPts val="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A regular bed time </a:t>
            </a:r>
            <a:endParaRPr>
              <a:latin typeface="Playwrite GB S"/>
              <a:ea typeface="Playwrite GB S"/>
              <a:cs typeface="Playwrite GB S"/>
              <a:sym typeface="Playwrite GB S"/>
            </a:endParaRPr>
          </a:p>
          <a:p>
            <a:pPr indent="-32004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Challenge them</a:t>
            </a:r>
            <a:endParaRPr>
              <a:latin typeface="Playwrite GB S"/>
              <a:ea typeface="Playwrite GB S"/>
              <a:cs typeface="Playwrite GB S"/>
              <a:sym typeface="Playwrite GB S"/>
            </a:endParaRPr>
          </a:p>
          <a:p>
            <a:pPr indent="-32004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Limit screen time</a:t>
            </a:r>
            <a:endParaRPr>
              <a:latin typeface="Playwrite GB S"/>
              <a:ea typeface="Playwrite GB S"/>
              <a:cs typeface="Playwrite GB S"/>
              <a:sym typeface="Playwrite GB S"/>
            </a:endParaRPr>
          </a:p>
          <a:p>
            <a:pPr indent="-32004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Read to your child every day</a:t>
            </a:r>
            <a:endParaRPr>
              <a:latin typeface="Playwrite GB S"/>
              <a:ea typeface="Playwrite GB S"/>
              <a:cs typeface="Playwrite GB S"/>
              <a:sym typeface="Playwrite GB S"/>
            </a:endParaRPr>
          </a:p>
          <a:p>
            <a:pPr indent="-32004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Encourage independence</a:t>
            </a:r>
            <a:endParaRPr>
              <a:latin typeface="Playwrite GB S"/>
              <a:ea typeface="Playwrite GB S"/>
              <a:cs typeface="Playwrite GB S"/>
              <a:sym typeface="Playwrite GB S"/>
            </a:endParaRPr>
          </a:p>
          <a:p>
            <a:pPr indent="-32004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Look at the ideas at </a:t>
            </a:r>
            <a:r>
              <a:rPr lang="en-GB" u="sng" cap="none">
                <a:solidFill>
                  <a:schemeClr val="dk1"/>
                </a:solidFill>
                <a:latin typeface="Playwrite GB S"/>
                <a:ea typeface="Playwrite GB S"/>
                <a:cs typeface="Playwrite GB S"/>
                <a:sym typeface="Playwrite GB S"/>
                <a:hlinkClick r:id="rId3">
                  <a:extLst>
                    <a:ext uri="{A12FA001-AC4F-418D-AE19-62706E023703}">
                      <ahyp:hlinkClr val="tx"/>
                    </a:ext>
                  </a:extLst>
                </a:hlinkClick>
              </a:rPr>
              <a:t>https://hungrylittleminds.campaign.gov.uk/</a:t>
            </a:r>
            <a:endParaRPr cap="none">
              <a:solidFill>
                <a:schemeClr val="dk1"/>
              </a:solidFill>
              <a:latin typeface="Playwrite GB S"/>
              <a:ea typeface="Playwrite GB S"/>
              <a:cs typeface="Playwrite GB S"/>
              <a:sym typeface="Playwrite GB S"/>
            </a:endParaRPr>
          </a:p>
          <a:p>
            <a:pPr indent="0" lvl="0" marL="0" rtl="0" algn="l">
              <a:lnSpc>
                <a:spcPct val="100000"/>
              </a:lnSpc>
              <a:spcBef>
                <a:spcPts val="1000"/>
              </a:spcBef>
              <a:spcAft>
                <a:spcPts val="0"/>
              </a:spcAft>
              <a:buSzPct val="80000"/>
              <a:buNone/>
            </a:pPr>
            <a:r>
              <a:t/>
            </a:r>
            <a:endParaRPr cap="none">
              <a:solidFill>
                <a:schemeClr val="dk1"/>
              </a:solidFill>
              <a:latin typeface="Calibri"/>
              <a:ea typeface="Calibri"/>
              <a:cs typeface="Calibri"/>
              <a:sym typeface="Calibri"/>
            </a:endParaRPr>
          </a:p>
          <a:p>
            <a:pPr indent="0" lvl="0" marL="0" rtl="0" algn="l">
              <a:lnSpc>
                <a:spcPct val="100000"/>
              </a:lnSpc>
              <a:spcBef>
                <a:spcPts val="1000"/>
              </a:spcBef>
              <a:spcAft>
                <a:spcPts val="0"/>
              </a:spcAft>
              <a:buSzPct val="80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g37ba5872375_6_0"/>
          <p:cNvSpPr txBox="1"/>
          <p:nvPr>
            <p:ph type="title"/>
          </p:nvPr>
        </p:nvSpPr>
        <p:spPr>
          <a:xfrm>
            <a:off x="877534" y="2257588"/>
            <a:ext cx="3090600" cy="3020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000"/>
              <a:buFont typeface="Calibri"/>
              <a:buNone/>
            </a:pPr>
            <a:r>
              <a:rPr lang="en-GB" sz="4000">
                <a:latin typeface="Playwrite GB S"/>
                <a:ea typeface="Playwrite GB S"/>
                <a:cs typeface="Playwrite GB S"/>
                <a:sym typeface="Playwrite GB S"/>
              </a:rPr>
              <a:t>Alternative things to ask your child instead of ‘How was school?’</a:t>
            </a:r>
            <a:endParaRPr>
              <a:latin typeface="Playwrite GB S"/>
              <a:ea typeface="Playwrite GB S"/>
              <a:cs typeface="Playwrite GB S"/>
              <a:sym typeface="Playwrite GB S"/>
            </a:endParaRPr>
          </a:p>
        </p:txBody>
      </p:sp>
      <p:sp>
        <p:nvSpPr>
          <p:cNvPr id="728" name="Google Shape;728;g37ba5872375_6_0"/>
          <p:cNvSpPr txBox="1"/>
          <p:nvPr>
            <p:ph idx="1" type="body"/>
          </p:nvPr>
        </p:nvSpPr>
        <p:spPr>
          <a:xfrm>
            <a:off x="4777514" y="2170546"/>
            <a:ext cx="4061700" cy="3735600"/>
          </a:xfrm>
          <a:prstGeom prst="rect">
            <a:avLst/>
          </a:prstGeom>
          <a:noFill/>
          <a:ln>
            <a:noFill/>
          </a:ln>
        </p:spPr>
        <p:txBody>
          <a:bodyPr anchorCtr="0" anchor="ctr" bIns="45700" lIns="91425" spcFirstLastPara="1" rIns="91425" wrap="square" tIns="45700">
            <a:normAutofit fontScale="77500" lnSpcReduction="20000"/>
          </a:bodyPr>
          <a:lstStyle/>
          <a:p>
            <a:pPr indent="-327660" lvl="0" marL="342900" rtl="0" algn="l">
              <a:lnSpc>
                <a:spcPct val="100000"/>
              </a:lnSpc>
              <a:spcBef>
                <a:spcPts val="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What made you smile today?</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Who did you sit with at lunch?</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What was the hardest rule to follow today?</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Tell me something you know today that you didn’t know yesterday?</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Which rooms did you work in?</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Did anything funny happen today? </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What kind thing did you do today?</a:t>
            </a:r>
            <a:endParaRPr>
              <a:latin typeface="Playwrite GB S"/>
              <a:ea typeface="Playwrite GB S"/>
              <a:cs typeface="Playwrite GB S"/>
              <a:sym typeface="Playwrite GB S"/>
            </a:endParaRPr>
          </a:p>
          <a:p>
            <a:pPr indent="-327660" lvl="0" marL="342900" rtl="0" algn="l">
              <a:lnSpc>
                <a:spcPct val="100000"/>
              </a:lnSpc>
              <a:spcBef>
                <a:spcPts val="1000"/>
              </a:spcBef>
              <a:spcAft>
                <a:spcPts val="0"/>
              </a:spcAft>
              <a:buSzPct val="80000"/>
              <a:buFont typeface="Playwrite GB S"/>
              <a:buChar char="⮚"/>
            </a:pPr>
            <a:r>
              <a:rPr lang="en-GB" cap="none">
                <a:solidFill>
                  <a:schemeClr val="dk1"/>
                </a:solidFill>
                <a:latin typeface="Playwrite GB S"/>
                <a:ea typeface="Playwrite GB S"/>
                <a:cs typeface="Playwrite GB S"/>
                <a:sym typeface="Playwrite GB S"/>
              </a:rPr>
              <a:t>Who was kind to you today?</a:t>
            </a:r>
            <a:endParaRPr>
              <a:latin typeface="Playwrite GB S"/>
              <a:ea typeface="Playwrite GB S"/>
              <a:cs typeface="Playwrite GB S"/>
              <a:sym typeface="Playwrite GB S"/>
            </a:endParaRPr>
          </a:p>
          <a:p>
            <a:pPr indent="-248920" lvl="0" marL="342900" rtl="0" algn="l">
              <a:lnSpc>
                <a:spcPct val="100000"/>
              </a:lnSpc>
              <a:spcBef>
                <a:spcPts val="1000"/>
              </a:spcBef>
              <a:spcAft>
                <a:spcPts val="0"/>
              </a:spcAft>
              <a:buSzPct val="80000"/>
              <a:buFont typeface="Noto Sans Symbols"/>
              <a:buNone/>
            </a:pPr>
            <a:r>
              <a:t/>
            </a:r>
            <a:endParaRPr cap="none">
              <a:solidFill>
                <a:schemeClr val="dk1"/>
              </a:solidFill>
              <a:latin typeface="Playwrite GB S"/>
              <a:ea typeface="Playwrite GB S"/>
              <a:cs typeface="Playwrite GB S"/>
              <a:sym typeface="Playwrite GB S"/>
            </a:endParaRPr>
          </a:p>
          <a:p>
            <a:pPr indent="-248920" lvl="0" marL="342900" rtl="0" algn="l">
              <a:lnSpc>
                <a:spcPct val="100000"/>
              </a:lnSpc>
              <a:spcBef>
                <a:spcPts val="1000"/>
              </a:spcBef>
              <a:spcAft>
                <a:spcPts val="0"/>
              </a:spcAft>
              <a:buSzPct val="80000"/>
              <a:buFont typeface="Noto Sans Symbols"/>
              <a:buNone/>
            </a:pPr>
            <a:r>
              <a:t/>
            </a:r>
            <a:endParaRPr cap="non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29"/>
          <p:cNvSpPr txBox="1"/>
          <p:nvPr/>
        </p:nvSpPr>
        <p:spPr>
          <a:xfrm>
            <a:off x="564204" y="2645923"/>
            <a:ext cx="8288100" cy="232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2900" u="none" cap="none" strike="noStrike">
                <a:solidFill>
                  <a:schemeClr val="dk1"/>
                </a:solidFill>
                <a:latin typeface="Playwrite GB S"/>
                <a:ea typeface="Playwrite GB S"/>
                <a:cs typeface="Playwrite GB S"/>
                <a:sym typeface="Playwrite GB S"/>
              </a:rPr>
              <a:t>Thank you for taking the time to come to our Curriculum Evening Presentation. </a:t>
            </a:r>
            <a:endParaRPr b="0" i="0" sz="29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800"/>
              <a:buFont typeface="Arial"/>
              <a:buNone/>
            </a:pPr>
            <a:r>
              <a:rPr b="0" i="0" lang="en-GB" sz="2900" u="none" cap="none" strike="noStrike">
                <a:solidFill>
                  <a:schemeClr val="dk1"/>
                </a:solidFill>
                <a:latin typeface="Playwrite GB S"/>
                <a:ea typeface="Playwrite GB S"/>
                <a:cs typeface="Playwrite GB S"/>
                <a:sym typeface="Playwrite GB S"/>
              </a:rPr>
              <a:t>We hope you found it useful.</a:t>
            </a:r>
            <a:endParaRPr b="0" i="0" sz="25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800"/>
              <a:buFont typeface="Arial"/>
              <a:buNone/>
            </a:pPr>
            <a:r>
              <a:t/>
            </a:r>
            <a:endParaRPr b="0" i="0" sz="2900" u="none" cap="none" strike="noStrike">
              <a:solidFill>
                <a:schemeClr val="dk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1800"/>
              <a:buFont typeface="Arial"/>
              <a:buNone/>
            </a:pPr>
            <a:r>
              <a:rPr b="0" i="0" lang="en-GB" sz="2900" u="none" cap="none" strike="noStrike">
                <a:solidFill>
                  <a:schemeClr val="dk1"/>
                </a:solidFill>
                <a:latin typeface="Playwrite GB S"/>
                <a:ea typeface="Playwrite GB S"/>
                <a:cs typeface="Playwrite GB S"/>
                <a:sym typeface="Playwrite GB S"/>
              </a:rPr>
              <a:t>Does anyone have any questions?</a:t>
            </a:r>
            <a:endParaRPr b="0" i="0" sz="25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theme/theme1.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2020-09-09T18:39:47Z</dcterms:created>
  <dc:creator>Ian Wilton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0x010100AC19DC78AEBC41418D573F590B252E20</vt:lpwstr>
  </property>
  <property fmtid="{D5CDD505-2E9C-101B-9397-08002B2CF9AE}" pid="3" name="MediaServiceImageTags">
    <vt:lpwstr/>
  </property>
</Properties>
</file>