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  <p:sldMasterId id="2147483648" r:id="rId5"/>
  </p:sldMasterIdLst>
  <p:notesMasterIdLst>
    <p:notesMasterId r:id="rId35"/>
  </p:notesMasterIdLst>
  <p:sldIdLst>
    <p:sldId id="256" r:id="rId6"/>
    <p:sldId id="290" r:id="rId7"/>
    <p:sldId id="266" r:id="rId8"/>
    <p:sldId id="259" r:id="rId9"/>
    <p:sldId id="258" r:id="rId10"/>
    <p:sldId id="257" r:id="rId11"/>
    <p:sldId id="287" r:id="rId12"/>
    <p:sldId id="288" r:id="rId13"/>
    <p:sldId id="289" r:id="rId14"/>
    <p:sldId id="277" r:id="rId15"/>
    <p:sldId id="279" r:id="rId16"/>
    <p:sldId id="286" r:id="rId17"/>
    <p:sldId id="278" r:id="rId18"/>
    <p:sldId id="633" r:id="rId19"/>
    <p:sldId id="493" r:id="rId20"/>
    <p:sldId id="469" r:id="rId21"/>
    <p:sldId id="634" r:id="rId22"/>
    <p:sldId id="632" r:id="rId23"/>
    <p:sldId id="611" r:id="rId24"/>
    <p:sldId id="635" r:id="rId25"/>
    <p:sldId id="884" r:id="rId26"/>
    <p:sldId id="886" r:id="rId27"/>
    <p:sldId id="628" r:id="rId28"/>
    <p:sldId id="276" r:id="rId29"/>
    <p:sldId id="280" r:id="rId30"/>
    <p:sldId id="283" r:id="rId31"/>
    <p:sldId id="282" r:id="rId32"/>
    <p:sldId id="270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449CA-CAE0-337D-C9B5-939A28298937}" v="3" dt="2025-01-15T08:32:47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Alton" userId="S::s52jalton@valley.solihull.sch.uk::d1f6757b-c97e-48a1-8137-1fcac55de344" providerId="AD" clId="Web-{892449CA-CAE0-337D-C9B5-939A28298937}"/>
    <pc:docChg chg="delSld sldOrd">
      <pc:chgData name="Jennifer Alton" userId="S::s52jalton@valley.solihull.sch.uk::d1f6757b-c97e-48a1-8137-1fcac55de344" providerId="AD" clId="Web-{892449CA-CAE0-337D-C9B5-939A28298937}" dt="2025-01-15T08:32:47.123" v="2"/>
      <pc:docMkLst>
        <pc:docMk/>
      </pc:docMkLst>
      <pc:sldChg chg="ord">
        <pc:chgData name="Jennifer Alton" userId="S::s52jalton@valley.solihull.sch.uk::d1f6757b-c97e-48a1-8137-1fcac55de344" providerId="AD" clId="Web-{892449CA-CAE0-337D-C9B5-939A28298937}" dt="2025-01-15T08:31:19.523" v="1"/>
        <pc:sldMkLst>
          <pc:docMk/>
          <pc:sldMk cId="2337282197" sldId="283"/>
        </pc:sldMkLst>
      </pc:sldChg>
      <pc:sldChg chg="ord">
        <pc:chgData name="Jennifer Alton" userId="S::s52jalton@valley.solihull.sch.uk::d1f6757b-c97e-48a1-8137-1fcac55de344" providerId="AD" clId="Web-{892449CA-CAE0-337D-C9B5-939A28298937}" dt="2025-01-15T08:32:47.123" v="2"/>
        <pc:sldMkLst>
          <pc:docMk/>
          <pc:sldMk cId="1232676764" sldId="611"/>
        </pc:sldMkLst>
      </pc:sldChg>
      <pc:sldChg chg="del">
        <pc:chgData name="Jennifer Alton" userId="S::s52jalton@valley.solihull.sch.uk::d1f6757b-c97e-48a1-8137-1fcac55de344" providerId="AD" clId="Web-{892449CA-CAE0-337D-C9B5-939A28298937}" dt="2025-01-15T08:31:15.523" v="0"/>
        <pc:sldMkLst>
          <pc:docMk/>
          <pc:sldMk cId="1468631345" sldId="888"/>
        </pc:sldMkLst>
      </pc:sldChg>
    </pc:docChg>
  </pc:docChgLst>
  <pc:docChgLst>
    <pc:chgData name="Kirsty Wilton" userId="S::s52kwilton@valley.solihull.sch.uk::86c68805-af85-4ac8-860c-554b1d79597e" providerId="AD" clId="Web-{010E92F5-80EC-0346-E1D5-CB707470BB69}"/>
    <pc:docChg chg="sldOrd">
      <pc:chgData name="Kirsty Wilton" userId="S::s52kwilton@valley.solihull.sch.uk::86c68805-af85-4ac8-860c-554b1d79597e" providerId="AD" clId="Web-{010E92F5-80EC-0346-E1D5-CB707470BB69}" dt="2024-01-11T14:19:41.668" v="2"/>
      <pc:docMkLst>
        <pc:docMk/>
      </pc:docMkLst>
      <pc:sldChg chg="ord">
        <pc:chgData name="Kirsty Wilton" userId="S::s52kwilton@valley.solihull.sch.uk::86c68805-af85-4ac8-860c-554b1d79597e" providerId="AD" clId="Web-{010E92F5-80EC-0346-E1D5-CB707470BB69}" dt="2024-01-11T14:18:19.931" v="0"/>
        <pc:sldMkLst>
          <pc:docMk/>
          <pc:sldMk cId="3428027538" sldId="257"/>
        </pc:sldMkLst>
      </pc:sldChg>
      <pc:sldChg chg="ord">
        <pc:chgData name="Kirsty Wilton" userId="S::s52kwilton@valley.solihull.sch.uk::86c68805-af85-4ac8-860c-554b1d79597e" providerId="AD" clId="Web-{010E92F5-80EC-0346-E1D5-CB707470BB69}" dt="2024-01-11T14:19:41.668" v="2"/>
        <pc:sldMkLst>
          <pc:docMk/>
          <pc:sldMk cId="1232676764" sldId="611"/>
        </pc:sldMkLst>
      </pc:sldChg>
      <pc:sldChg chg="ord">
        <pc:chgData name="Kirsty Wilton" userId="S::s52kwilton@valley.solihull.sch.uk::86c68805-af85-4ac8-860c-554b1d79597e" providerId="AD" clId="Web-{010E92F5-80EC-0346-E1D5-CB707470BB69}" dt="2024-01-11T14:19:21.011" v="1"/>
        <pc:sldMkLst>
          <pc:docMk/>
          <pc:sldMk cId="2262372480" sldId="633"/>
        </pc:sldMkLst>
      </pc:sldChg>
    </pc:docChg>
  </pc:docChgLst>
  <pc:docChgLst>
    <pc:chgData name="Jennifer Alton" userId="S::s52jalton@valley.solihull.sch.uk::d1f6757b-c97e-48a1-8137-1fcac55de344" providerId="AD" clId="Web-{804B751B-3946-4748-9D53-503E49A9BD15}"/>
    <pc:docChg chg="delSld modSld sldOrd">
      <pc:chgData name="Jennifer Alton" userId="S::s52jalton@valley.solihull.sch.uk::d1f6757b-c97e-48a1-8137-1fcac55de344" providerId="AD" clId="Web-{804B751B-3946-4748-9D53-503E49A9BD15}" dt="2025-01-08T15:25:00.638" v="66" actId="1076"/>
      <pc:docMkLst>
        <pc:docMk/>
      </pc:docMkLst>
      <pc:sldChg chg="modSp">
        <pc:chgData name="Jennifer Alton" userId="S::s52jalton@valley.solihull.sch.uk::d1f6757b-c97e-48a1-8137-1fcac55de344" providerId="AD" clId="Web-{804B751B-3946-4748-9D53-503E49A9BD15}" dt="2025-01-08T15:11:10.205" v="7" actId="20577"/>
        <pc:sldMkLst>
          <pc:docMk/>
          <pc:sldMk cId="472803522" sldId="258"/>
        </pc:sldMkLst>
        <pc:spChg chg="mod">
          <ac:chgData name="Jennifer Alton" userId="S::s52jalton@valley.solihull.sch.uk::d1f6757b-c97e-48a1-8137-1fcac55de344" providerId="AD" clId="Web-{804B751B-3946-4748-9D53-503E49A9BD15}" dt="2025-01-08T15:11:10.205" v="7" actId="20577"/>
          <ac:spMkLst>
            <pc:docMk/>
            <pc:sldMk cId="472803522" sldId="258"/>
            <ac:spMk id="3" creationId="{00000000-0000-0000-0000-000000000000}"/>
          </ac:spMkLst>
        </pc:spChg>
      </pc:sldChg>
      <pc:sldChg chg="addSp delSp modSp">
        <pc:chgData name="Jennifer Alton" userId="S::s52jalton@valley.solihull.sch.uk::d1f6757b-c97e-48a1-8137-1fcac55de344" providerId="AD" clId="Web-{804B751B-3946-4748-9D53-503E49A9BD15}" dt="2025-01-08T15:25:00.638" v="66" actId="1076"/>
        <pc:sldMkLst>
          <pc:docMk/>
          <pc:sldMk cId="679996101" sldId="271"/>
        </pc:sldMkLst>
        <pc:picChg chg="del">
          <ac:chgData name="Jennifer Alton" userId="S::s52jalton@valley.solihull.sch.uk::d1f6757b-c97e-48a1-8137-1fcac55de344" providerId="AD" clId="Web-{804B751B-3946-4748-9D53-503E49A9BD15}" dt="2025-01-08T15:24:43.888" v="60"/>
          <ac:picMkLst>
            <pc:docMk/>
            <pc:sldMk cId="679996101" sldId="271"/>
            <ac:picMk id="3" creationId="{603FC69F-7B44-5771-F92D-AA60C62D642C}"/>
          </ac:picMkLst>
        </pc:picChg>
        <pc:picChg chg="add mod">
          <ac:chgData name="Jennifer Alton" userId="S::s52jalton@valley.solihull.sch.uk::d1f6757b-c97e-48a1-8137-1fcac55de344" providerId="AD" clId="Web-{804B751B-3946-4748-9D53-503E49A9BD15}" dt="2025-01-08T15:25:00.638" v="66" actId="1076"/>
          <ac:picMkLst>
            <pc:docMk/>
            <pc:sldMk cId="679996101" sldId="271"/>
            <ac:picMk id="5" creationId="{7AEF7765-A74D-1291-67C2-4D08A83E31D7}"/>
          </ac:picMkLst>
        </pc:picChg>
      </pc:sldChg>
      <pc:sldChg chg="modSp">
        <pc:chgData name="Jennifer Alton" userId="S::s52jalton@valley.solihull.sch.uk::d1f6757b-c97e-48a1-8137-1fcac55de344" providerId="AD" clId="Web-{804B751B-3946-4748-9D53-503E49A9BD15}" dt="2025-01-08T15:13:17.912" v="13" actId="20577"/>
        <pc:sldMkLst>
          <pc:docMk/>
          <pc:sldMk cId="286744970" sldId="278"/>
        </pc:sldMkLst>
        <pc:spChg chg="mod">
          <ac:chgData name="Jennifer Alton" userId="S::s52jalton@valley.solihull.sch.uk::d1f6757b-c97e-48a1-8137-1fcac55de344" providerId="AD" clId="Web-{804B751B-3946-4748-9D53-503E49A9BD15}" dt="2025-01-08T15:13:17.912" v="13" actId="20577"/>
          <ac:spMkLst>
            <pc:docMk/>
            <pc:sldMk cId="286744970" sldId="278"/>
            <ac:spMk id="3" creationId="{5BED61A3-25A7-3940-E286-5C2F45E9C145}"/>
          </ac:spMkLst>
        </pc:spChg>
      </pc:sldChg>
      <pc:sldChg chg="modSp">
        <pc:chgData name="Jennifer Alton" userId="S::s52jalton@valley.solihull.sch.uk::d1f6757b-c97e-48a1-8137-1fcac55de344" providerId="AD" clId="Web-{804B751B-3946-4748-9D53-503E49A9BD15}" dt="2025-01-08T15:17:27.123" v="59" actId="20577"/>
        <pc:sldMkLst>
          <pc:docMk/>
          <pc:sldMk cId="3098781529" sldId="280"/>
        </pc:sldMkLst>
        <pc:spChg chg="mod">
          <ac:chgData name="Jennifer Alton" userId="S::s52jalton@valley.solihull.sch.uk::d1f6757b-c97e-48a1-8137-1fcac55de344" providerId="AD" clId="Web-{804B751B-3946-4748-9D53-503E49A9BD15}" dt="2025-01-08T15:17:27.123" v="59" actId="20577"/>
          <ac:spMkLst>
            <pc:docMk/>
            <pc:sldMk cId="3098781529" sldId="280"/>
            <ac:spMk id="2" creationId="{902EDD4C-0382-4E35-BB36-E92C352D3ADF}"/>
          </ac:spMkLst>
        </pc:spChg>
      </pc:sldChg>
      <pc:sldChg chg="ord">
        <pc:chgData name="Jennifer Alton" userId="S::s52jalton@valley.solihull.sch.uk::d1f6757b-c97e-48a1-8137-1fcac55de344" providerId="AD" clId="Web-{804B751B-3946-4748-9D53-503E49A9BD15}" dt="2025-01-08T15:13:47.382" v="14"/>
        <pc:sldMkLst>
          <pc:docMk/>
          <pc:sldMk cId="2262372480" sldId="633"/>
        </pc:sldMkLst>
      </pc:sldChg>
      <pc:sldChg chg="del">
        <pc:chgData name="Jennifer Alton" userId="S::s52jalton@valley.solihull.sch.uk::d1f6757b-c97e-48a1-8137-1fcac55de344" providerId="AD" clId="Web-{804B751B-3946-4748-9D53-503E49A9BD15}" dt="2025-01-08T15:14:23.695" v="15"/>
        <pc:sldMkLst>
          <pc:docMk/>
          <pc:sldMk cId="1636079060" sldId="883"/>
        </pc:sldMkLst>
      </pc:sldChg>
      <pc:sldChg chg="del">
        <pc:chgData name="Jennifer Alton" userId="S::s52jalton@valley.solihull.sch.uk::d1f6757b-c97e-48a1-8137-1fcac55de344" providerId="AD" clId="Web-{804B751B-3946-4748-9D53-503E49A9BD15}" dt="2025-01-08T15:14:29.039" v="16"/>
        <pc:sldMkLst>
          <pc:docMk/>
          <pc:sldMk cId="2916999377" sldId="885"/>
        </pc:sldMkLst>
      </pc:sldChg>
      <pc:sldChg chg="del">
        <pc:chgData name="Jennifer Alton" userId="S::s52jalton@valley.solihull.sch.uk::d1f6757b-c97e-48a1-8137-1fcac55de344" providerId="AD" clId="Web-{804B751B-3946-4748-9D53-503E49A9BD15}" dt="2025-01-08T15:14:32.696" v="17"/>
        <pc:sldMkLst>
          <pc:docMk/>
          <pc:sldMk cId="243469825" sldId="8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6C61E-FCD2-4853-BB7F-68A84296BD8A}" type="datetimeFigureOut">
              <a:t>1/19/2025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3C377-F140-405C-9053-4B204CBCC4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9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37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92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6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3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51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909DB-13D6-45F7-9022-56565D11BD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4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5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7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44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0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828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7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952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536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9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55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5" r:id="rId2"/>
    <p:sldLayoutId id="2147483671" r:id="rId3"/>
    <p:sldLayoutId id="2147483666" r:id="rId4"/>
    <p:sldLayoutId id="2147483672" r:id="rId5"/>
    <p:sldLayoutId id="2147483673" r:id="rId6"/>
    <p:sldLayoutId id="2147483674" r:id="rId7"/>
    <p:sldLayoutId id="2147483667" r:id="rId8"/>
    <p:sldLayoutId id="2147483675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7385-6D1C-4251-8131-32AA41A15C9A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E7037-EE1F-47DA-96CE-43D68E3F1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48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f2yDP2RTY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opmarks.co.uk/money/toy-shop-mone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hyperlink" Target="https://www.topmarks.co.uk/money/coins-gam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ctgames.com/mobilePage/index.html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topmarks.co.uk/Search.aspx?q=math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hiterosemaths.com/parent-resourc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Year 2 Maths Skills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sz="2400" dirty="0"/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3142146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7C1D-507A-AFB5-57F2-09CEC290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4157"/>
          </a:xfrm>
        </p:spPr>
        <p:txBody>
          <a:bodyPr>
            <a:normAutofit/>
          </a:bodyPr>
          <a:lstStyle/>
          <a:p>
            <a:pPr algn="ctr"/>
            <a:r>
              <a:rPr lang="en-GB" sz="4800"/>
              <a:t>Maths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7141-48B3-0DB0-56EF-A78EBAB20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GB" sz="2400"/>
              <a:t>These are designed to recap on current and previous learning</a:t>
            </a:r>
          </a:p>
          <a:p>
            <a:r>
              <a:rPr lang="en-GB" sz="2400"/>
              <a:t>The children work through each question independently</a:t>
            </a:r>
          </a:p>
          <a:p>
            <a:r>
              <a:rPr lang="en-GB" sz="2400"/>
              <a:t>The teacher then models the correct answer and possible strategies the children could have used.</a:t>
            </a:r>
          </a:p>
          <a:p>
            <a:endParaRPr lang="en-GB" sz="24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4266FD-1747-2346-060E-0FBF4E041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5" r="1192"/>
          <a:stretch/>
        </p:blipFill>
        <p:spPr>
          <a:xfrm>
            <a:off x="662755" y="1192695"/>
            <a:ext cx="8610574" cy="48370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1AC606-6BBB-528E-857D-28D2C5C7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309" y="338137"/>
            <a:ext cx="8596668" cy="919163"/>
          </a:xfrm>
        </p:spPr>
        <p:txBody>
          <a:bodyPr/>
          <a:lstStyle/>
          <a:p>
            <a:pPr algn="ctr"/>
            <a:r>
              <a:rPr lang="en-GB"/>
              <a:t>Maths Skills - Quiz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07E76-01A1-4673-48D8-2DAA58C51807}"/>
              </a:ext>
            </a:extLst>
          </p:cNvPr>
          <p:cNvSpPr/>
          <p:nvPr/>
        </p:nvSpPr>
        <p:spPr>
          <a:xfrm>
            <a:off x="4920343" y="3309256"/>
            <a:ext cx="500742" cy="402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2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1FDA-8A3B-7340-B5FD-4D14D6400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Maths Quiz </a:t>
            </a:r>
            <a:br>
              <a:rPr lang="en-GB"/>
            </a:br>
            <a:endParaRPr lang="en-US"/>
          </a:p>
        </p:txBody>
      </p:sp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53AC7CF9-926A-EF1A-CF49-3191FB902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" r="177" b="-279"/>
          <a:stretch/>
        </p:blipFill>
        <p:spPr>
          <a:xfrm>
            <a:off x="914401" y="1270221"/>
            <a:ext cx="8005352" cy="516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2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8EA7-990A-9C94-2243-F82047C8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Skills – Mastering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D61A3-25A7-3940-E286-5C2F45E9C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/>
              <a:t>These happen four days a week </a:t>
            </a:r>
          </a:p>
          <a:p>
            <a:r>
              <a:rPr lang="en-GB" sz="2600" dirty="0"/>
              <a:t>In this session, children recap on previous skills.</a:t>
            </a:r>
          </a:p>
          <a:p>
            <a:r>
              <a:rPr lang="en-GB" sz="2600" dirty="0"/>
              <a:t>These help develop the number fact knowledge</a:t>
            </a:r>
          </a:p>
          <a:p>
            <a:pPr>
              <a:buClr>
                <a:srgbClr val="6E1D6B"/>
              </a:buClr>
            </a:pPr>
            <a:r>
              <a:rPr lang="en-GB" sz="2600" dirty="0"/>
              <a:t>We use resources such as </a:t>
            </a:r>
            <a:r>
              <a:rPr lang="en-GB" sz="2600" dirty="0" err="1"/>
              <a:t>rekenreks</a:t>
            </a:r>
            <a:r>
              <a:rPr lang="en-GB" sz="2600" dirty="0"/>
              <a:t> </a:t>
            </a:r>
          </a:p>
          <a:p>
            <a:r>
              <a:rPr lang="en-GB" sz="2600" dirty="0"/>
              <a:t>There are a mixture of videos and mental maths activities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8674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E7914C0-4E6B-4B03-BA18-50160255D96B}"/>
              </a:ext>
            </a:extLst>
          </p:cNvPr>
          <p:cNvSpPr/>
          <p:nvPr/>
        </p:nvSpPr>
        <p:spPr>
          <a:xfrm>
            <a:off x="2170207" y="900016"/>
            <a:ext cx="4436654" cy="912346"/>
          </a:xfrm>
          <a:prstGeom prst="wedgeRoundRectCallout">
            <a:avLst>
              <a:gd name="adj1" fmla="val 72303"/>
              <a:gd name="adj2" fmla="val 4344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Hello! </a:t>
            </a: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I am Ten!</a:t>
            </a:r>
            <a:endParaRPr lang="en-GB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0A0C64D-CDF1-4C98-98A4-F0507591D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0" r="30420"/>
          <a:stretch/>
        </p:blipFill>
        <p:spPr bwMode="auto">
          <a:xfrm>
            <a:off x="6606862" y="1010175"/>
            <a:ext cx="3979572" cy="508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7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E76C9-3255-41B9-B2C9-FAB9E14D3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" y="0"/>
            <a:ext cx="12181172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C399ECE-309A-4D12-816C-15597E957728}"/>
              </a:ext>
            </a:extLst>
          </p:cNvPr>
          <p:cNvSpPr/>
          <p:nvPr/>
        </p:nvSpPr>
        <p:spPr>
          <a:xfrm>
            <a:off x="8249251" y="542476"/>
            <a:ext cx="2823735" cy="1405503"/>
          </a:xfrm>
          <a:prstGeom prst="wedgeRoundRectCallout">
            <a:avLst>
              <a:gd name="adj1" fmla="val -45312"/>
              <a:gd name="adj2" fmla="val 117423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say I am </a:t>
            </a:r>
            <a:r>
              <a:rPr lang="en-GB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ten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572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1B5A8BA3-1BAC-4958-8CC2-FC17DE2A9863}"/>
              </a:ext>
            </a:extLst>
          </p:cNvPr>
          <p:cNvSpPr/>
          <p:nvPr/>
        </p:nvSpPr>
        <p:spPr>
          <a:xfrm>
            <a:off x="8349128" y="374456"/>
            <a:ext cx="3385672" cy="1760692"/>
          </a:xfrm>
          <a:prstGeom prst="wedgeRoundRectCallout">
            <a:avLst>
              <a:gd name="adj1" fmla="val -6697"/>
              <a:gd name="adj2" fmla="val 84139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 at the faces of a dice. Find one in your home or on the internet. What do 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D90F5-0F52-49DE-8A7B-7AE7D4128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8FCB448-CB6F-4791-801C-A8AB6B1F2E70}"/>
              </a:ext>
            </a:extLst>
          </p:cNvPr>
          <p:cNvSpPr/>
          <p:nvPr/>
        </p:nvSpPr>
        <p:spPr>
          <a:xfrm>
            <a:off x="3021027" y="850700"/>
            <a:ext cx="3199663" cy="1393176"/>
          </a:xfrm>
          <a:prstGeom prst="wedgeRoundRectCallout">
            <a:avLst>
              <a:gd name="adj1" fmla="val 76266"/>
              <a:gd name="adj2" fmla="val 2856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can say I am </a:t>
            </a: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one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10!</a:t>
            </a:r>
            <a:endParaRPr kumimoji="0" lang="en-GB" sz="2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995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E7914C0-4E6B-4B03-BA18-50160255D96B}"/>
              </a:ext>
            </a:extLst>
          </p:cNvPr>
          <p:cNvSpPr/>
          <p:nvPr/>
        </p:nvSpPr>
        <p:spPr>
          <a:xfrm>
            <a:off x="1713886" y="920023"/>
            <a:ext cx="4892976" cy="1143000"/>
          </a:xfrm>
          <a:prstGeom prst="wedgeRoundRectCallout">
            <a:avLst>
              <a:gd name="adj1" fmla="val 53352"/>
              <a:gd name="adj2" fmla="val 84012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I can also be a part of other numbers!</a:t>
            </a:r>
            <a:endParaRPr lang="en-GB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0C64D-CDF1-4C98-98A4-F0507591D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0" r="30420"/>
          <a:stretch/>
        </p:blipFill>
        <p:spPr bwMode="auto">
          <a:xfrm>
            <a:off x="6606862" y="1010175"/>
            <a:ext cx="3979572" cy="508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7574"/>
                </a:solidFill>
                <a:latin typeface="Century Gothic" panose="020B0502020202020204" pitchFamily="34" charset="0"/>
              </a:rPr>
              <a:t>Numberblocks</a:t>
            </a:r>
            <a:br>
              <a:rPr lang="en-US" dirty="0"/>
            </a:br>
            <a:r>
              <a:rPr lang="en-US" sz="3100" b="0" dirty="0"/>
              <a:t>Series 3, Episode 21: Eleven</a:t>
            </a:r>
            <a:endParaRPr lang="en-GB" sz="3100" b="0" dirty="0"/>
          </a:p>
        </p:txBody>
      </p:sp>
      <p:pic>
        <p:nvPicPr>
          <p:cNvPr id="5" name="Content Placeholder 4" descr="A group of people in clothing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FA69CDBF-81E1-45B5-A673-B7BFC94D6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89" y="1557338"/>
            <a:ext cx="7953022" cy="44735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5044440" y="6508800"/>
            <a:ext cx="70906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Video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35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Images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314934-5BB5-417B-9B32-D8564A6DE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87" y="3429000"/>
            <a:ext cx="3886920" cy="2188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4A54D58-B63E-4FD3-85E6-07C98C83C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3"/>
          <a:stretch/>
        </p:blipFill>
        <p:spPr bwMode="auto">
          <a:xfrm>
            <a:off x="450761" y="2646593"/>
            <a:ext cx="3861278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28DAB08-4FA4-40CF-BC05-5691AB70E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39" y="2759151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2963A70-A31E-4E6B-9A18-5A5EDED19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87" y="2702872"/>
            <a:ext cx="6191250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E7914C0-4E6B-4B03-BA18-50160255D96B}"/>
              </a:ext>
            </a:extLst>
          </p:cNvPr>
          <p:cNvSpPr/>
          <p:nvPr/>
        </p:nvSpPr>
        <p:spPr>
          <a:xfrm>
            <a:off x="678190" y="961661"/>
            <a:ext cx="5129579" cy="1287185"/>
          </a:xfrm>
          <a:prstGeom prst="wedgeRoundRectCallout">
            <a:avLst>
              <a:gd name="adj1" fmla="val -27982"/>
              <a:gd name="adj2" fmla="val 114978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Can you see that 10 is a part of me and my friends?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333CCD3-A532-4146-AF4F-612222320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8"/>
          <a:stretch/>
        </p:blipFill>
        <p:spPr bwMode="auto">
          <a:xfrm>
            <a:off x="7507164" y="2646593"/>
            <a:ext cx="4327027" cy="32218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7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321" y="2484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solidFill>
                  <a:srgbClr val="7030A0"/>
                </a:solidFill>
                <a:latin typeface="NTFPreCursive" panose="03000400000000000000" pitchFamily="66" charset="0"/>
              </a:rPr>
              <a:t>Housekeeping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0054" y="1971768"/>
            <a:ext cx="2933700" cy="1533526"/>
            <a:chOff x="4653247" y="1802601"/>
            <a:chExt cx="2933700" cy="1533526"/>
          </a:xfrm>
        </p:grpSpPr>
        <p:pic>
          <p:nvPicPr>
            <p:cNvPr id="6" name="Picture 5" descr="Camera, Camera Clipart, Creative Camera PNG and Vector with Transparent  Background for Free Download | Photo editor logo, Photographer logo, Camera  illustration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313" b="74219" l="12344" r="848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2" t="21373" r="14426" b="25882"/>
            <a:stretch/>
          </p:blipFill>
          <p:spPr bwMode="auto">
            <a:xfrm>
              <a:off x="4810249" y="1893364"/>
              <a:ext cx="2221695" cy="13062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Multiply 6"/>
            <p:cNvSpPr/>
            <p:nvPr/>
          </p:nvSpPr>
          <p:spPr>
            <a:xfrm>
              <a:off x="4653247" y="1802601"/>
              <a:ext cx="2933700" cy="1533526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17" name="Picture 16" descr="G:\School Information\Valley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83" y="303279"/>
            <a:ext cx="1045728" cy="119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323754" y="1866993"/>
            <a:ext cx="8481757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4000" dirty="0">
                <a:latin typeface="NTFPreCursive"/>
              </a:rPr>
              <a:t>To keep our children safe, please </a:t>
            </a:r>
            <a:r>
              <a:rPr lang="en-GB" sz="4000" b="1" dirty="0">
                <a:latin typeface="NTFPreCursive"/>
              </a:rPr>
              <a:t>do not </a:t>
            </a:r>
            <a:r>
              <a:rPr lang="en-GB" sz="4000" dirty="0">
                <a:latin typeface="NTFPreCursive"/>
              </a:rPr>
              <a:t>have phones out or</a:t>
            </a:r>
            <a:r>
              <a:rPr lang="en-GB" sz="4000" b="1" dirty="0">
                <a:latin typeface="NTFPreCursive"/>
              </a:rPr>
              <a:t> </a:t>
            </a:r>
            <a:r>
              <a:rPr lang="en-GB" sz="4000" dirty="0">
                <a:latin typeface="NTFPreCursive"/>
              </a:rPr>
              <a:t>take photos during the workshop.</a:t>
            </a:r>
            <a:endParaRPr lang="en-GB" sz="4000" dirty="0">
              <a:latin typeface="NTF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29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E7914C0-4E6B-4B03-BA18-50160255D96B}"/>
              </a:ext>
            </a:extLst>
          </p:cNvPr>
          <p:cNvSpPr/>
          <p:nvPr/>
        </p:nvSpPr>
        <p:spPr>
          <a:xfrm>
            <a:off x="1500803" y="937137"/>
            <a:ext cx="5106059" cy="1687530"/>
          </a:xfrm>
          <a:prstGeom prst="wedgeRoundRectCallout">
            <a:avLst>
              <a:gd name="adj1" fmla="val 64564"/>
              <a:gd name="adj2" fmla="val 1934"/>
              <a:gd name="adj3" fmla="val 16667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Use your rekenrek to help you say what 10 needs to make other numbers!</a:t>
            </a:r>
            <a:endParaRPr lang="en-GB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A0C64D-CDF1-4C98-98A4-F0507591D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0" r="30420"/>
          <a:stretch/>
        </p:blipFill>
        <p:spPr bwMode="auto">
          <a:xfrm>
            <a:off x="6606862" y="1010175"/>
            <a:ext cx="3979572" cy="508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4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EE4B688-A256-4938-A6D4-6FC0BA974BDF}"/>
              </a:ext>
            </a:extLst>
          </p:cNvPr>
          <p:cNvGrpSpPr/>
          <p:nvPr/>
        </p:nvGrpSpPr>
        <p:grpSpPr>
          <a:xfrm>
            <a:off x="5990749" y="2635861"/>
            <a:ext cx="5225882" cy="490691"/>
            <a:chOff x="5990749" y="2635861"/>
            <a:chExt cx="5225882" cy="4906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3808EA-D526-4B2F-9B41-8175866D5726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1902BB0-97D6-4F39-B355-DAAA7F435754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2B9DAF9-4C2A-45CC-BAE0-C5F3CB551FD4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C146CC-FCC9-4A62-B915-A71BAE9C400A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744E5A-C0F9-4D07-BD44-FC9B9B3986F5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C7FD5D-98CB-4B09-9348-DC20473D1541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DA347E-B692-4F57-9103-3A551ECC663F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73E0BF-1D9A-4C1E-A234-70727DCAB4DC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C273581-B589-4B20-AAD1-4C72F89ECA24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6FFEE4-AEAF-4FAE-8F2B-423DD4E15CA7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A49BE7-D34D-42B3-A334-E0007255EB74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84D07-C004-4A78-BDB9-01499EB05A97}"/>
              </a:ext>
            </a:extLst>
          </p:cNvPr>
          <p:cNvGrpSpPr/>
          <p:nvPr/>
        </p:nvGrpSpPr>
        <p:grpSpPr>
          <a:xfrm>
            <a:off x="5990749" y="3676098"/>
            <a:ext cx="1035667" cy="484037"/>
            <a:chOff x="5990749" y="3676098"/>
            <a:chExt cx="1035667" cy="48403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585491E-DDBC-44E4-8B4A-2AD6E566D8EF}"/>
                </a:ext>
              </a:extLst>
            </p:cNvPr>
            <p:cNvSpPr/>
            <p:nvPr/>
          </p:nvSpPr>
          <p:spPr>
            <a:xfrm flipH="1">
              <a:off x="5990749" y="3676105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8C9F329-A4D2-4CD7-9CF6-A9F950911AB5}"/>
                </a:ext>
              </a:extLst>
            </p:cNvPr>
            <p:cNvSpPr/>
            <p:nvPr/>
          </p:nvSpPr>
          <p:spPr>
            <a:xfrm flipH="1">
              <a:off x="6513926" y="36760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C293FD7C-675B-4D4E-A080-52AE6AF097A2}"/>
              </a:ext>
            </a:extLst>
          </p:cNvPr>
          <p:cNvSpPr/>
          <p:nvPr/>
        </p:nvSpPr>
        <p:spPr>
          <a:xfrm flipH="1">
            <a:off x="7033956" y="367388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E909A6-ADAA-47D8-8C5B-508EB8F6FFE2}"/>
              </a:ext>
            </a:extLst>
          </p:cNvPr>
          <p:cNvSpPr/>
          <p:nvPr/>
        </p:nvSpPr>
        <p:spPr>
          <a:xfrm flipH="1">
            <a:off x="7561022" y="3673880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0407D4E-F595-4729-B8FD-1EEC62A7C5BA}"/>
              </a:ext>
            </a:extLst>
          </p:cNvPr>
          <p:cNvSpPr/>
          <p:nvPr/>
        </p:nvSpPr>
        <p:spPr>
          <a:xfrm flipH="1">
            <a:off x="8076439" y="367610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FD016A9-3E63-432D-9D69-3FE1CE65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634" y="117259"/>
            <a:ext cx="3886920" cy="2188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5F948DA-2D64-4E82-92F3-298E2BDDE4E1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40495 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40286 -0.0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1C6E61-71EA-4CAA-82CC-87728EC44814}"/>
              </a:ext>
            </a:extLst>
          </p:cNvPr>
          <p:cNvCxnSpPr>
            <a:cxnSpLocks/>
          </p:cNvCxnSpPr>
          <p:nvPr/>
        </p:nvCxnSpPr>
        <p:spPr>
          <a:xfrm flipV="1">
            <a:off x="865287" y="2877876"/>
            <a:ext cx="10461426" cy="1886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EE4B688-A256-4938-A6D4-6FC0BA974BDF}"/>
              </a:ext>
            </a:extLst>
          </p:cNvPr>
          <p:cNvGrpSpPr/>
          <p:nvPr/>
        </p:nvGrpSpPr>
        <p:grpSpPr>
          <a:xfrm>
            <a:off x="5990749" y="2635861"/>
            <a:ext cx="5225882" cy="490691"/>
            <a:chOff x="5990749" y="2635861"/>
            <a:chExt cx="5225882" cy="4906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73808EA-D526-4B2F-9B41-8175866D5726}"/>
                </a:ext>
              </a:extLst>
            </p:cNvPr>
            <p:cNvGrpSpPr/>
            <p:nvPr/>
          </p:nvGrpSpPr>
          <p:grpSpPr>
            <a:xfrm>
              <a:off x="5990749" y="2642515"/>
              <a:ext cx="1035667" cy="484037"/>
              <a:chOff x="5990749" y="2642515"/>
              <a:chExt cx="1035667" cy="48403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1902BB0-97D6-4F39-B355-DAAA7F435754}"/>
                  </a:ext>
                </a:extLst>
              </p:cNvPr>
              <p:cNvSpPr/>
              <p:nvPr/>
            </p:nvSpPr>
            <p:spPr>
              <a:xfrm flipH="1">
                <a:off x="5990749" y="2642522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2B9DAF9-4C2A-45CC-BAE0-C5F3CB551FD4}"/>
                  </a:ext>
                </a:extLst>
              </p:cNvPr>
              <p:cNvSpPr/>
              <p:nvPr/>
            </p:nvSpPr>
            <p:spPr>
              <a:xfrm flipH="1">
                <a:off x="6513926" y="2642515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C146CC-FCC9-4A62-B915-A71BAE9C400A}"/>
                </a:ext>
              </a:extLst>
            </p:cNvPr>
            <p:cNvSpPr/>
            <p:nvPr/>
          </p:nvSpPr>
          <p:spPr>
            <a:xfrm flipH="1">
              <a:off x="7033956" y="264029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744E5A-C0F9-4D07-BD44-FC9B9B3986F5}"/>
                </a:ext>
              </a:extLst>
            </p:cNvPr>
            <p:cNvSpPr/>
            <p:nvPr/>
          </p:nvSpPr>
          <p:spPr>
            <a:xfrm flipH="1">
              <a:off x="7561022" y="2640297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C7FD5D-98CB-4B09-9348-DC20473D1541}"/>
                </a:ext>
              </a:extLst>
            </p:cNvPr>
            <p:cNvSpPr/>
            <p:nvPr/>
          </p:nvSpPr>
          <p:spPr>
            <a:xfrm flipH="1">
              <a:off x="8076439" y="2642518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DA347E-B692-4F57-9103-3A551ECC663F}"/>
                </a:ext>
              </a:extLst>
            </p:cNvPr>
            <p:cNvSpPr/>
            <p:nvPr/>
          </p:nvSpPr>
          <p:spPr>
            <a:xfrm flipH="1">
              <a:off x="8605064" y="2635861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973E0BF-1D9A-4C1E-A234-70727DCAB4DC}"/>
                </a:ext>
              </a:extLst>
            </p:cNvPr>
            <p:cNvSpPr/>
            <p:nvPr/>
          </p:nvSpPr>
          <p:spPr>
            <a:xfrm flipH="1">
              <a:off x="9127664" y="2642519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C273581-B589-4B20-AAD1-4C72F89ECA24}"/>
                </a:ext>
              </a:extLst>
            </p:cNvPr>
            <p:cNvSpPr/>
            <p:nvPr/>
          </p:nvSpPr>
          <p:spPr>
            <a:xfrm flipH="1">
              <a:off x="9657604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76FFEE4-AEAF-4FAE-8F2B-423DD4E15CA7}"/>
                </a:ext>
              </a:extLst>
            </p:cNvPr>
            <p:cNvSpPr/>
            <p:nvPr/>
          </p:nvSpPr>
          <p:spPr>
            <a:xfrm flipH="1">
              <a:off x="10181932" y="2642517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A49BE7-D34D-42B3-A334-E0007255EB74}"/>
                </a:ext>
              </a:extLst>
            </p:cNvPr>
            <p:cNvSpPr/>
            <p:nvPr/>
          </p:nvSpPr>
          <p:spPr>
            <a:xfrm flipH="1">
              <a:off x="10704141" y="2642515"/>
              <a:ext cx="512490" cy="4840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F32671A-1D73-4335-B8B9-64D3160E88C2}"/>
              </a:ext>
            </a:extLst>
          </p:cNvPr>
          <p:cNvCxnSpPr>
            <a:cxnSpLocks/>
          </p:cNvCxnSpPr>
          <p:nvPr/>
        </p:nvCxnSpPr>
        <p:spPr>
          <a:xfrm>
            <a:off x="865287" y="3926559"/>
            <a:ext cx="1046142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DBF10-F217-42EC-824F-019223BB39A2}"/>
              </a:ext>
            </a:extLst>
          </p:cNvPr>
          <p:cNvGrpSpPr/>
          <p:nvPr/>
        </p:nvGrpSpPr>
        <p:grpSpPr>
          <a:xfrm>
            <a:off x="5990749" y="3673880"/>
            <a:ext cx="2082763" cy="486255"/>
            <a:chOff x="5990749" y="3673880"/>
            <a:chExt cx="2082763" cy="4862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71FFEF-838F-4A1E-A4B0-A7BE0BFA0849}"/>
                </a:ext>
              </a:extLst>
            </p:cNvPr>
            <p:cNvGrpSpPr/>
            <p:nvPr/>
          </p:nvGrpSpPr>
          <p:grpSpPr>
            <a:xfrm>
              <a:off x="5990749" y="3673881"/>
              <a:ext cx="1555697" cy="486254"/>
              <a:chOff x="5990749" y="3673881"/>
              <a:chExt cx="1555697" cy="48625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B584D07-C004-4A78-BDB9-01499EB05A97}"/>
                  </a:ext>
                </a:extLst>
              </p:cNvPr>
              <p:cNvGrpSpPr/>
              <p:nvPr/>
            </p:nvGrpSpPr>
            <p:grpSpPr>
              <a:xfrm>
                <a:off x="5990749" y="3676098"/>
                <a:ext cx="1035667" cy="484037"/>
                <a:chOff x="5990749" y="3676098"/>
                <a:chExt cx="1035667" cy="484037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585491E-DDBC-44E4-8B4A-2AD6E566D8EF}"/>
                    </a:ext>
                  </a:extLst>
                </p:cNvPr>
                <p:cNvSpPr/>
                <p:nvPr/>
              </p:nvSpPr>
              <p:spPr>
                <a:xfrm flipH="1">
                  <a:off x="5990749" y="3676105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8C9F329-A4D2-4CD7-9CF6-A9F950911AB5}"/>
                    </a:ext>
                  </a:extLst>
                </p:cNvPr>
                <p:cNvSpPr/>
                <p:nvPr/>
              </p:nvSpPr>
              <p:spPr>
                <a:xfrm flipH="1">
                  <a:off x="6513926" y="3676098"/>
                  <a:ext cx="512490" cy="48403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293FD7C-675B-4D4E-A080-52AE6AF097A2}"/>
                  </a:ext>
                </a:extLst>
              </p:cNvPr>
              <p:cNvSpPr/>
              <p:nvPr/>
            </p:nvSpPr>
            <p:spPr>
              <a:xfrm flipH="1">
                <a:off x="7033956" y="3673881"/>
                <a:ext cx="512490" cy="48403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DE909A6-ADAA-47D8-8C5B-508EB8F6FFE2}"/>
                </a:ext>
              </a:extLst>
            </p:cNvPr>
            <p:cNvSpPr/>
            <p:nvPr/>
          </p:nvSpPr>
          <p:spPr>
            <a:xfrm flipH="1">
              <a:off x="7561022" y="3673880"/>
              <a:ext cx="512490" cy="48403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70407D4E-F595-4729-B8FD-1EEC62A7C5BA}"/>
              </a:ext>
            </a:extLst>
          </p:cNvPr>
          <p:cNvSpPr/>
          <p:nvPr/>
        </p:nvSpPr>
        <p:spPr>
          <a:xfrm flipH="1">
            <a:off x="8076439" y="3676101"/>
            <a:ext cx="512490" cy="48403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7E3058F-CED3-4F0F-843F-31F003942069}"/>
              </a:ext>
            </a:extLst>
          </p:cNvPr>
          <p:cNvSpPr/>
          <p:nvPr/>
        </p:nvSpPr>
        <p:spPr>
          <a:xfrm flipH="1">
            <a:off x="8605064" y="3669444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454A4D-97AD-4600-BE74-913C7964CA7E}"/>
              </a:ext>
            </a:extLst>
          </p:cNvPr>
          <p:cNvSpPr/>
          <p:nvPr/>
        </p:nvSpPr>
        <p:spPr>
          <a:xfrm flipH="1">
            <a:off x="9127664" y="3676102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DADBA9-2407-46D0-8340-A9593C2E0033}"/>
              </a:ext>
            </a:extLst>
          </p:cNvPr>
          <p:cNvSpPr/>
          <p:nvPr/>
        </p:nvSpPr>
        <p:spPr>
          <a:xfrm flipH="1">
            <a:off x="9657604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D1BF4E9-AAE5-422F-A1DF-3432ADB8C482}"/>
              </a:ext>
            </a:extLst>
          </p:cNvPr>
          <p:cNvSpPr/>
          <p:nvPr/>
        </p:nvSpPr>
        <p:spPr>
          <a:xfrm flipH="1">
            <a:off x="10181932" y="3676100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43354A-9609-488E-8E56-E89B25FFC266}"/>
              </a:ext>
            </a:extLst>
          </p:cNvPr>
          <p:cNvSpPr/>
          <p:nvPr/>
        </p:nvSpPr>
        <p:spPr>
          <a:xfrm flipH="1">
            <a:off x="10704141" y="3676098"/>
            <a:ext cx="512490" cy="4840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3912A434-6C6A-421B-80F4-97ADCA658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5"/>
          <a:stretch/>
        </p:blipFill>
        <p:spPr bwMode="auto">
          <a:xfrm>
            <a:off x="7940646" y="136750"/>
            <a:ext cx="3819945" cy="2794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B331FF1-682C-429A-86F2-3E1D45FE6B50}"/>
              </a:ext>
            </a:extLst>
          </p:cNvPr>
          <p:cNvSpPr/>
          <p:nvPr/>
        </p:nvSpPr>
        <p:spPr>
          <a:xfrm>
            <a:off x="4511040" y="6508800"/>
            <a:ext cx="7624009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 Image © 2021 Alphablocks Ltd. All rights reserved. 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E8E32F-E249-4B2F-B224-0D6B05CB7939}"/>
              </a:ext>
            </a:extLst>
          </p:cNvPr>
          <p:cNvSpPr txBox="1"/>
          <p:nvPr/>
        </p:nvSpPr>
        <p:spPr>
          <a:xfrm>
            <a:off x="3826567" y="5181600"/>
            <a:ext cx="4538865" cy="715089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34757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10 needs _____ to make _____ ;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dirty="0">
                <a:latin typeface="Century Gothic" panose="020B0502020202020204" pitchFamily="34" charset="0"/>
                <a:ea typeface="Times New Roman" panose="02020603050405020304" pitchFamily="18" charset="0"/>
              </a:rPr>
              <a:t>_____ is made of 10 and _____ .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40495 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41093 0.002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ED13ED-F76F-445D-8D46-A090DEF9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22" y="2156523"/>
            <a:ext cx="7112820" cy="25449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How can we ‘see’ 10 and 5 in 15?</a:t>
            </a:r>
            <a:endParaRPr lang="en-GB" sz="2800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r">
              <a:defRPr/>
            </a:pPr>
            <a:r>
              <a:rPr lang="en-GB" sz="1200" i="1" dirty="0">
                <a:solidFill>
                  <a:srgbClr val="96979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656F52B-2148-4883-9969-64367924F60A}"/>
              </a:ext>
            </a:extLst>
          </p:cNvPr>
          <p:cNvSpPr/>
          <p:nvPr/>
        </p:nvSpPr>
        <p:spPr>
          <a:xfrm>
            <a:off x="2490651" y="2286560"/>
            <a:ext cx="6326090" cy="1140216"/>
          </a:xfrm>
          <a:prstGeom prst="frame">
            <a:avLst>
              <a:gd name="adj1" fmla="val 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1EC3AB8-6A95-4CDB-9718-797D044A3E01}"/>
              </a:ext>
            </a:extLst>
          </p:cNvPr>
          <p:cNvSpPr/>
          <p:nvPr/>
        </p:nvSpPr>
        <p:spPr>
          <a:xfrm>
            <a:off x="2490651" y="3518313"/>
            <a:ext cx="3283131" cy="1140216"/>
          </a:xfrm>
          <a:prstGeom prst="frame">
            <a:avLst>
              <a:gd name="adj1" fmla="val 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94D3FC2-5A87-4A77-B7A6-A1F064DD80AF}"/>
              </a:ext>
            </a:extLst>
          </p:cNvPr>
          <p:cNvSpPr txBox="1">
            <a:spLocks/>
          </p:cNvSpPr>
          <p:nvPr/>
        </p:nvSpPr>
        <p:spPr>
          <a:xfrm>
            <a:off x="1097173" y="2487613"/>
            <a:ext cx="863609" cy="6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dirty="0"/>
              <a:t>10</a:t>
            </a:r>
            <a:endParaRPr lang="en-GB" sz="54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CECF372-4A17-45CB-AEBD-50C88B54ACB3}"/>
              </a:ext>
            </a:extLst>
          </p:cNvPr>
          <p:cNvSpPr txBox="1">
            <a:spLocks/>
          </p:cNvSpPr>
          <p:nvPr/>
        </p:nvSpPr>
        <p:spPr>
          <a:xfrm>
            <a:off x="1097173" y="3801809"/>
            <a:ext cx="863609" cy="6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dirty="0"/>
              <a:t>5</a:t>
            </a:r>
            <a:endParaRPr lang="en-GB" sz="5400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FBB9569-AE95-471E-B7E8-F9FDB0626C97}"/>
              </a:ext>
            </a:extLst>
          </p:cNvPr>
          <p:cNvSpPr/>
          <p:nvPr/>
        </p:nvSpPr>
        <p:spPr>
          <a:xfrm>
            <a:off x="2717030" y="2286560"/>
            <a:ext cx="2954956" cy="2328842"/>
          </a:xfrm>
          <a:prstGeom prst="frame">
            <a:avLst>
              <a:gd name="adj1" fmla="val 286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8E5E0DD-7314-4659-9748-905C5A20E61C}"/>
              </a:ext>
            </a:extLst>
          </p:cNvPr>
          <p:cNvSpPr/>
          <p:nvPr/>
        </p:nvSpPr>
        <p:spPr>
          <a:xfrm>
            <a:off x="5605571" y="2288966"/>
            <a:ext cx="3028290" cy="1140216"/>
          </a:xfrm>
          <a:prstGeom prst="frame">
            <a:avLst>
              <a:gd name="adj1" fmla="val 616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FA2122C-3D2F-40B9-A439-DD90AEC3B840}"/>
              </a:ext>
            </a:extLst>
          </p:cNvPr>
          <p:cNvSpPr txBox="1">
            <a:spLocks/>
          </p:cNvSpPr>
          <p:nvPr/>
        </p:nvSpPr>
        <p:spPr>
          <a:xfrm>
            <a:off x="3541990" y="1710990"/>
            <a:ext cx="863609" cy="6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dirty="0"/>
              <a:t>10</a:t>
            </a:r>
            <a:endParaRPr lang="en-GB" sz="54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DF41433-E04D-40DA-A452-E9198BD1A24D}"/>
              </a:ext>
            </a:extLst>
          </p:cNvPr>
          <p:cNvSpPr txBox="1">
            <a:spLocks/>
          </p:cNvSpPr>
          <p:nvPr/>
        </p:nvSpPr>
        <p:spPr>
          <a:xfrm>
            <a:off x="6806393" y="1710989"/>
            <a:ext cx="863609" cy="6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585858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dirty="0"/>
              <a:t>5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467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/>
              <a:t>Maths Skills – KIRF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5454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These happen once a week.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children practise the KIRF targets for this half term (2 times tables for Spring 1).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children have a quiz at the start of the half-term to check starting knowledge.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The children complete a quiz at the end of the half-term to see their progress.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50234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DD4C-0382-4E35-BB36-E92C352D3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13" y="198783"/>
            <a:ext cx="9685866" cy="13208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0000"/>
                </a:solidFill>
                <a:latin typeface="NTFPreCursivefk"/>
              </a:rPr>
              <a:t>KIRF: Double facts to 20. </a:t>
            </a:r>
            <a:br>
              <a:rPr lang="en-US" sz="4400" dirty="0">
                <a:latin typeface="NTFPreCursivefk" panose="03000400000000000000" pitchFamily="66" charset="0"/>
              </a:rPr>
            </a:br>
            <a:br>
              <a:rPr lang="en-GB" sz="4400" dirty="0">
                <a:latin typeface="Segoe UI" panose="020B0502040204020203" pitchFamily="34" charset="0"/>
              </a:rPr>
            </a:br>
            <a:r>
              <a:rPr lang="en-GB" sz="4400" dirty="0">
                <a:solidFill>
                  <a:srgbClr val="000000"/>
                </a:solidFill>
                <a:latin typeface="NTFPreCursivefk"/>
              </a:rPr>
              <a:t>Double 3 =</a:t>
            </a:r>
            <a:br>
              <a:rPr lang="en-GB" sz="4400" dirty="0">
                <a:latin typeface="NTFPreCursivefk" panose="03000400000000000000" pitchFamily="66" charset="0"/>
              </a:rPr>
            </a:br>
            <a:r>
              <a:rPr lang="en-GB" sz="4400" dirty="0">
                <a:solidFill>
                  <a:srgbClr val="000000"/>
                </a:solidFill>
                <a:latin typeface="NTFPreCursivefk"/>
              </a:rPr>
              <a:t>Double 5 =</a:t>
            </a:r>
            <a:br>
              <a:rPr lang="en-GB" sz="4400" dirty="0">
                <a:latin typeface="NTFPreCursivefk" panose="03000400000000000000" pitchFamily="66" charset="0"/>
              </a:rPr>
            </a:br>
            <a:r>
              <a:rPr lang="en-GB" sz="4400" dirty="0">
                <a:solidFill>
                  <a:srgbClr val="000000"/>
                </a:solidFill>
                <a:latin typeface="NTFPreCursivefk"/>
              </a:rPr>
              <a:t>Double 8 =</a:t>
            </a:r>
            <a:br>
              <a:rPr lang="en-GB" sz="4400" dirty="0">
                <a:latin typeface="NTFPreCursivefk" panose="03000400000000000000" pitchFamily="66" charset="0"/>
              </a:rPr>
            </a:br>
            <a:r>
              <a:rPr lang="en-US" sz="4400" dirty="0">
                <a:solidFill>
                  <a:srgbClr val="000000"/>
                </a:solidFill>
                <a:latin typeface="NTFPreCursivefk"/>
              </a:rPr>
              <a:t>How can we work it out?</a:t>
            </a:r>
            <a:br>
              <a:rPr lang="en-US" sz="4400" dirty="0">
                <a:solidFill>
                  <a:srgbClr val="000000"/>
                </a:solidFill>
                <a:latin typeface="NTFPreCursivefk" panose="03000400000000000000" pitchFamily="66" charset="0"/>
              </a:rPr>
            </a:br>
            <a:br>
              <a:rPr lang="en-US" sz="4400" dirty="0">
                <a:latin typeface="NTFPreCursivefk"/>
              </a:rPr>
            </a:br>
            <a:r>
              <a:rPr lang="en-US" sz="4400" dirty="0">
                <a:solidFill>
                  <a:srgbClr val="000000"/>
                </a:solidFill>
                <a:latin typeface="NTFPreCursivefk"/>
              </a:rPr>
              <a:t>Challenge – What other doubles to 20 can you think of?</a:t>
            </a:r>
            <a:br>
              <a:rPr lang="en-US" sz="1800" dirty="0">
                <a:latin typeface="NTFPreCursivefk" panose="03000400000000000000" pitchFamily="66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81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3D60-EC35-E132-DD22-E32AB9980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Toy Shop Money Game (GBP) – </a:t>
            </a:r>
            <a:r>
              <a:rPr lang="en-US" err="1">
                <a:hlinkClick r:id="rId2"/>
              </a:rPr>
              <a:t>Topmarks</a:t>
            </a:r>
            <a:br>
              <a:rPr lang="en-US"/>
            </a:br>
            <a:endParaRPr lang="en-GB"/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28BF4F54-DC6F-A4FC-D2B2-F142C8A07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94" y="1513217"/>
            <a:ext cx="4090358" cy="41047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AED6C1-752A-8C70-1D4C-920BA5F65EB8}"/>
              </a:ext>
            </a:extLst>
          </p:cNvPr>
          <p:cNvSpPr txBox="1"/>
          <p:nvPr/>
        </p:nvSpPr>
        <p:spPr>
          <a:xfrm>
            <a:off x="1705155" y="5989608"/>
            <a:ext cx="79909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hlinkClick r:id="rId4"/>
              </a:rPr>
              <a:t>Coins Game for 4-10 year olds (topmarks.co.uk)</a:t>
            </a:r>
            <a:endParaRPr lang="en-US" sz="2400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AB208F1-8445-804E-46DD-FA0E10A8E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311" y="1513217"/>
            <a:ext cx="4306018" cy="4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82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678DE-D639-9D7F-4FFD-DB752DD4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hlinkClick r:id="rId2"/>
              </a:rPr>
              <a:t>Hit the Button - Quick fire </a:t>
            </a:r>
            <a:r>
              <a:rPr lang="en-US" err="1">
                <a:hlinkClick r:id="rId2"/>
              </a:rPr>
              <a:t>maths</a:t>
            </a:r>
            <a:r>
              <a:rPr lang="en-US">
                <a:hlinkClick r:id="rId2"/>
              </a:rPr>
              <a:t> </a:t>
            </a:r>
            <a:r>
              <a:rPr lang="en-US" err="1">
                <a:hlinkClick r:id="rId2"/>
              </a:rPr>
              <a:t>practise</a:t>
            </a:r>
            <a:r>
              <a:rPr lang="en-US">
                <a:hlinkClick r:id="rId2"/>
              </a:rPr>
              <a:t> for 6-11 year </a:t>
            </a:r>
            <a:r>
              <a:rPr lang="en-US" err="1">
                <a:hlinkClick r:id="rId2"/>
              </a:rPr>
              <a:t>olds</a:t>
            </a:r>
            <a:r>
              <a:rPr lang="en-US">
                <a:hlinkClick r:id="rId2"/>
              </a:rPr>
              <a:t> (topmarks.co.uk)</a:t>
            </a:r>
            <a:endParaRPr lang="en-GB"/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6239DA1A-B85B-B259-2C8A-29BA5462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81" y="2030802"/>
            <a:ext cx="4421037" cy="44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1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5491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/>
              <a:t>How you can help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5454"/>
            <a:ext cx="8381008" cy="3880773"/>
          </a:xfrm>
        </p:spPr>
        <p:txBody>
          <a:bodyPr>
            <a:noAutofit/>
          </a:bodyPr>
          <a:lstStyle/>
          <a:p>
            <a:r>
              <a:rPr lang="en-GB" sz="2400"/>
              <a:t>Practise times tables using TTRS for 30 minutes per week</a:t>
            </a:r>
          </a:p>
          <a:p>
            <a:r>
              <a:rPr lang="en-GB" sz="2400"/>
              <a:t>Encourage the children to play mental maths games on line using websites such as: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400" err="1"/>
              <a:t>Topmarks</a:t>
            </a:r>
            <a:r>
              <a:rPr lang="en-GB" sz="2400"/>
              <a:t> - </a:t>
            </a:r>
            <a:r>
              <a:rPr lang="en-GB" sz="2400">
                <a:hlinkClick r:id="rId2"/>
              </a:rPr>
              <a:t>https://www.topmarks.co.uk/Search.aspx?q=maths</a:t>
            </a:r>
            <a:endParaRPr lang="en-GB" sz="240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400"/>
              <a:t>ICT games - </a:t>
            </a:r>
            <a:r>
              <a:rPr lang="en-GB" sz="2400">
                <a:hlinkClick r:id="rId3"/>
              </a:rPr>
              <a:t>https://ictgames.com/mobilePage/index.html</a:t>
            </a:r>
            <a:endParaRPr lang="en-GB" sz="240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2400"/>
              <a:t>White rose parent resources - </a:t>
            </a:r>
            <a:r>
              <a:rPr lang="en-GB" sz="2400">
                <a:hlinkClick r:id="rId4"/>
              </a:rPr>
              <a:t>https://whiterosemaths.com/parent-resources</a:t>
            </a:r>
            <a:r>
              <a:rPr lang="en-GB" sz="2400"/>
              <a:t> </a:t>
            </a:r>
          </a:p>
          <a:p>
            <a:r>
              <a:rPr lang="en-GB" sz="2400"/>
              <a:t>Ask the children to explain what they have learnt each day and model their strategies to you.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 sz="2400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8CEB4769-95D2-2437-32AE-EF9B2FE19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8363" y="173966"/>
            <a:ext cx="1966823" cy="2009955"/>
          </a:xfrm>
          <a:prstGeom prst="rect">
            <a:avLst/>
          </a:prstGeom>
        </p:spPr>
      </p:pic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B1658257-01E8-CDB7-1A64-29F79F142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363" y="2474343"/>
            <a:ext cx="2024333" cy="2009955"/>
          </a:xfrm>
          <a:prstGeom prst="rect">
            <a:avLst/>
          </a:prstGeom>
        </p:spPr>
      </p:pic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718CE82F-A9A1-C127-8256-698881DED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2" y="4702834"/>
            <a:ext cx="1966823" cy="19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60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Thank you so much for coming! We hope you found this helpful and informative. </a:t>
            </a:r>
          </a:p>
          <a:p>
            <a:r>
              <a:rPr lang="en-GB">
                <a:solidFill>
                  <a:srgbClr val="FFFFFF"/>
                </a:solidFill>
              </a:rPr>
              <a:t>We would appreciate your feedback. Please could you complete the online feedback form by scanning the QR code on your phone or tablet later. </a:t>
            </a:r>
          </a:p>
          <a:p>
            <a:pPr>
              <a:buClr>
                <a:srgbClr val="6E1D6B"/>
              </a:buClr>
            </a:pPr>
            <a:endParaRPr lang="en-GB">
              <a:solidFill>
                <a:srgbClr val="FFFFFF"/>
              </a:solidFill>
            </a:endParaRPr>
          </a:p>
          <a:p>
            <a:pPr>
              <a:buClr>
                <a:srgbClr val="6E1D6B"/>
              </a:buClr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7AEF7765-A74D-1291-67C2-4D08A83E3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34720"/>
            <a:ext cx="4998720" cy="498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9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681" y="288058"/>
            <a:ext cx="7766936" cy="1646302"/>
          </a:xfrm>
        </p:spPr>
        <p:txBody>
          <a:bodyPr/>
          <a:lstStyle/>
          <a:p>
            <a:r>
              <a:rPr lang="en-GB"/>
              <a:t>During this session…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695" y="2376145"/>
            <a:ext cx="8593995" cy="109689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/>
              <a:t>We will teach an example of a maths skills session with the children.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/>
              <a:t>This will be at a slower pace compared to normal as we will discuss specific arithmetic strategies and activities with you.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/>
              <a:t>We will provide additional information on the interactive whiteboard for you whilst we are teaching. </a:t>
            </a:r>
          </a:p>
        </p:txBody>
      </p:sp>
    </p:spTree>
    <p:extLst>
      <p:ext uri="{BB962C8B-B14F-4D97-AF65-F5344CB8AC3E}">
        <p14:creationId xmlns:p14="http://schemas.microsoft.com/office/powerpoint/2010/main" val="26066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820" y="1092907"/>
            <a:ext cx="9987896" cy="867062"/>
          </a:xfrm>
        </p:spPr>
        <p:txBody>
          <a:bodyPr/>
          <a:lstStyle/>
          <a:p>
            <a:pPr algn="ctr"/>
            <a:r>
              <a:rPr lang="en-GB"/>
              <a:t>A typical Maths Skills </a:t>
            </a:r>
            <a:br>
              <a:rPr lang="en-GB"/>
            </a:br>
            <a:r>
              <a:rPr lang="en-GB"/>
              <a:t>session in 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820" y="1702704"/>
            <a:ext cx="9483047" cy="4062389"/>
          </a:xfrm>
        </p:spPr>
        <p:txBody>
          <a:bodyPr>
            <a:noAutofit/>
          </a:bodyPr>
          <a:lstStyle/>
          <a:p>
            <a:pPr algn="l"/>
            <a:endParaRPr lang="en-GB" sz="24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/>
              <a:t>This is a very </a:t>
            </a:r>
            <a:r>
              <a:rPr lang="en-GB" sz="2400" err="1"/>
              <a:t>pacy</a:t>
            </a:r>
            <a:r>
              <a:rPr lang="en-GB" sz="2400"/>
              <a:t> session and all children are engaged.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/>
              <a:t>Use whiteboards so that children can edit, show their strategies and self-correct their 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/>
              <a:t>Most importantly, the sessions are fun!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46" t="22316" r="12780" b="22947"/>
          <a:stretch/>
        </p:blipFill>
        <p:spPr>
          <a:xfrm>
            <a:off x="9858894" y="5155296"/>
            <a:ext cx="2069869" cy="15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6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570" y="73890"/>
            <a:ext cx="9267929" cy="1675397"/>
          </a:xfrm>
        </p:spPr>
        <p:txBody>
          <a:bodyPr/>
          <a:lstStyle/>
          <a:p>
            <a:pPr algn="ctr"/>
            <a:r>
              <a:rPr lang="en-GB"/>
              <a:t>How Maths skills works at Valley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812" y="2046578"/>
            <a:ext cx="8743518" cy="4110182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At the start of each maths lesson, children have a True or False question to answer after looking at their next steps in their book</a:t>
            </a:r>
            <a:endParaRPr lang="en-US" dirty="0"/>
          </a:p>
          <a:p>
            <a:pPr marL="457200" indent="-457200" algn="l">
              <a:buClr>
                <a:srgbClr val="6E1D6B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They then begin their Maths skills session. 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Children work to answer the questions either on their own or with a partner.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/>
              <a:t>The children will mainly work on their whiteboards but some sessions are on the iPads. </a:t>
            </a:r>
          </a:p>
        </p:txBody>
      </p:sp>
    </p:spTree>
    <p:extLst>
      <p:ext uri="{BB962C8B-B14F-4D97-AF65-F5344CB8AC3E}">
        <p14:creationId xmlns:p14="http://schemas.microsoft.com/office/powerpoint/2010/main" val="47280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365" y="887249"/>
            <a:ext cx="7766936" cy="928945"/>
          </a:xfrm>
        </p:spPr>
        <p:txBody>
          <a:bodyPr/>
          <a:lstStyle/>
          <a:p>
            <a:pPr algn="ctr"/>
            <a:r>
              <a:rPr lang="en-GB"/>
              <a:t>What is a Maths skills session?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884" y="1829445"/>
            <a:ext cx="9280082" cy="493824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Maths skills is a part of the maths session where children practise their mental maths skills, KIRF target work and consolidate previous learning.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This is split into three parts in year 2: a True or False question, a Maths Skills Quiz and their main Maths Skills session.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The aim of this session is to increase their mental maths speed and accuracy as well as recapping on previous learning. </a:t>
            </a:r>
          </a:p>
        </p:txBody>
      </p:sp>
    </p:spTree>
    <p:extLst>
      <p:ext uri="{BB962C8B-B14F-4D97-AF65-F5344CB8AC3E}">
        <p14:creationId xmlns:p14="http://schemas.microsoft.com/office/powerpoint/2010/main" val="3428027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AFA2-3FFB-DFC6-4C69-5036E14D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8CC2-DE8C-08F5-9BFB-67E86CAE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1080"/>
            <a:ext cx="8596668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/>
              <a:t>The children have a True or False question to answer when they have finished checking their next steps from the day before.</a:t>
            </a:r>
            <a:endParaRPr lang="en-US" sz="2800"/>
          </a:p>
          <a:p>
            <a:pPr>
              <a:buClr>
                <a:srgbClr val="6E1D6B"/>
              </a:buClr>
            </a:pPr>
            <a:r>
              <a:rPr lang="en-GB" sz="2800" dirty="0"/>
              <a:t>They then come to the carpet and we discuss the children's responses. </a:t>
            </a:r>
          </a:p>
          <a:p>
            <a:pPr>
              <a:buClr>
                <a:srgbClr val="6E1D6B"/>
              </a:buClr>
            </a:pPr>
            <a:r>
              <a:rPr lang="en-GB" sz="2800" dirty="0"/>
              <a:t>The children give their explanations and verbal reasoning for their answers. </a:t>
            </a:r>
          </a:p>
          <a:p>
            <a:pPr>
              <a:buClr>
                <a:srgbClr val="6E1D6B"/>
              </a:buClr>
            </a:pPr>
            <a:r>
              <a:rPr lang="en-GB" sz="2800" dirty="0"/>
              <a:t>This encourages verbal reasoning skills. </a:t>
            </a:r>
          </a:p>
          <a:p>
            <a:pPr>
              <a:buClr>
                <a:srgbClr val="6E1D6B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81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9840-FC8F-72EB-6320-C55F0A23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</a:t>
            </a: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C5A914-89D8-0C31-9327-9B6B6DAEF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32" y="1422863"/>
            <a:ext cx="7171426" cy="46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4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2B03FFD-A898-72D8-EE1F-9104E459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49" y="942155"/>
            <a:ext cx="6639464" cy="46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58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19DC78AEBC41418D573F590B252E20" ma:contentTypeVersion="23" ma:contentTypeDescription="Create a new document." ma:contentTypeScope="" ma:versionID="9056086d30ada19a2ca6fb654f02e469">
  <xsd:schema xmlns:xsd="http://www.w3.org/2001/XMLSchema" xmlns:xs="http://www.w3.org/2001/XMLSchema" xmlns:p="http://schemas.microsoft.com/office/2006/metadata/properties" xmlns:ns2="8abeb096-2ed2-4b2b-a379-baedaf50a72c" xmlns:ns3="1821949e-1667-46a2-9a21-5d4d82f3fbff" targetNamespace="http://schemas.microsoft.com/office/2006/metadata/properties" ma:root="true" ma:fieldsID="9050a5781deeb534834809248ad74632" ns2:_="" ns3:_="">
    <xsd:import namespace="8abeb096-2ed2-4b2b-a379-baedaf50a72c"/>
    <xsd:import namespace="1821949e-1667-46a2-9a21-5d4d82f3fb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tjph" minOccurs="0"/>
                <xsd:element ref="ns2:MediaLengthInSeconds" minOccurs="0"/>
                <xsd:element ref="ns2:time" minOccurs="0"/>
                <xsd:element ref="ns2:lcf76f155ced4ddcb4097134ff3c332f" minOccurs="0"/>
                <xsd:element ref="ns3:TaxCatchAll" minOccurs="0"/>
                <xsd:element ref="ns2:Date" minOccurs="0"/>
                <xsd:element ref="ns2:DateandTime" minOccurs="0"/>
                <xsd:element ref="ns2:MediaServiceObjectDetectorVersions" minOccurs="0"/>
                <xsd:element ref="ns2:date0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eb096-2ed2-4b2b-a379-baedaf50a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9" nillable="true" ma:displayName="Tags" ma:internalName="MediaServiceAutoTags" ma:readOnly="true">
      <xsd:simpleType>
        <xsd:restriction base="dms:Text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jph" ma:index="20" nillable="true" ma:displayName="Person or Group" ma:list="UserInfo" ma:internalName="tjph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time" ma:index="22" nillable="true" ma:displayName="time" ma:format="DateOnly" ma:internalName="time">
      <xsd:simpleType>
        <xsd:restriction base="dms:DateTim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6" nillable="true" ma:displayName="Date" ma:format="DateOnly" ma:internalName="Date">
      <xsd:simpleType>
        <xsd:restriction base="dms:DateTime"/>
      </xsd:simpleType>
    </xsd:element>
    <xsd:element name="DateandTime" ma:index="27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date0" ma:index="29" nillable="true" ma:displayName="date" ma:format="DateOnly" ma:internalName="date0">
      <xsd:simpleType>
        <xsd:restriction base="dms:DateTime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949e-1667-46a2-9a21-5d4d82f3fbf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8a234599-6976-4299-9b6a-9e6632399fe4}" ma:internalName="TaxCatchAll" ma:showField="CatchAllData" ma:web="1821949e-1667-46a2-9a21-5d4d82f3f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jph xmlns="8abeb096-2ed2-4b2b-a379-baedaf50a72c">
      <UserInfo>
        <DisplayName/>
        <AccountId xsi:nil="true"/>
        <AccountType/>
      </UserInfo>
    </tjph>
    <time xmlns="8abeb096-2ed2-4b2b-a379-baedaf50a72c" xsi:nil="true"/>
    <TaxCatchAll xmlns="1821949e-1667-46a2-9a21-5d4d82f3fbff" xsi:nil="true"/>
    <lcf76f155ced4ddcb4097134ff3c332f xmlns="8abeb096-2ed2-4b2b-a379-baedaf50a72c">
      <Terms xmlns="http://schemas.microsoft.com/office/infopath/2007/PartnerControls"/>
    </lcf76f155ced4ddcb4097134ff3c332f>
    <SharedWithUsers xmlns="1821949e-1667-46a2-9a21-5d4d82f3fbff">
      <UserInfo>
        <DisplayName>David Martindale</DisplayName>
        <AccountId>16</AccountId>
        <AccountType/>
      </UserInfo>
      <UserInfo>
        <DisplayName>Sian Wyn-Jones</DisplayName>
        <AccountId>717</AccountId>
        <AccountType/>
      </UserInfo>
      <UserInfo>
        <DisplayName>Emily King</DisplayName>
        <AccountId>716</AccountId>
        <AccountType/>
      </UserInfo>
      <UserInfo>
        <DisplayName>Kirsty Wilton</DisplayName>
        <AccountId>42</AccountId>
        <AccountType/>
      </UserInfo>
      <UserInfo>
        <DisplayName>Charlotte Hitchin</DisplayName>
        <AccountId>58</AccountId>
        <AccountType/>
      </UserInfo>
      <UserInfo>
        <DisplayName>Alice Dowson</DisplayName>
        <AccountId>2003</AccountId>
        <AccountType/>
      </UserInfo>
    </SharedWithUsers>
    <Date xmlns="8abeb096-2ed2-4b2b-a379-baedaf50a72c" xsi:nil="true"/>
    <DateandTime xmlns="8abeb096-2ed2-4b2b-a379-baedaf50a72c" xsi:nil="true"/>
    <date0 xmlns="8abeb096-2ed2-4b2b-a379-baedaf50a7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E44B0-B3A5-4561-BD79-45FE50CE0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beb096-2ed2-4b2b-a379-baedaf50a72c"/>
    <ds:schemaRef ds:uri="1821949e-1667-46a2-9a21-5d4d82f3fb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5C969-8DCA-4706-BF81-8FCC02D5A32C}">
  <ds:schemaRefs>
    <ds:schemaRef ds:uri="8abeb096-2ed2-4b2b-a379-baedaf50a72c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1821949e-1667-46a2-9a21-5d4d82f3fbf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8C8B33-3983-49DE-8D39-D1CAA0CF7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1033</Words>
  <Application>Microsoft Office PowerPoint</Application>
  <PresentationFormat>Widescreen</PresentationFormat>
  <Paragraphs>93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NTFPreCursive</vt:lpstr>
      <vt:lpstr>NTFPreCursivefk</vt:lpstr>
      <vt:lpstr>Segoe UI</vt:lpstr>
      <vt:lpstr>Trebuchet MS</vt:lpstr>
      <vt:lpstr>Wingdings</vt:lpstr>
      <vt:lpstr>Wingdings 3</vt:lpstr>
      <vt:lpstr>Facet</vt:lpstr>
      <vt:lpstr>Office Theme</vt:lpstr>
      <vt:lpstr>Year 2 Maths Skills Workshop</vt:lpstr>
      <vt:lpstr>Housekeeping</vt:lpstr>
      <vt:lpstr>During this session…</vt:lpstr>
      <vt:lpstr>A typical Maths Skills  session in year 2</vt:lpstr>
      <vt:lpstr>How Maths skills works at Valley</vt:lpstr>
      <vt:lpstr>What is a Maths skills session?</vt:lpstr>
      <vt:lpstr>True or False</vt:lpstr>
      <vt:lpstr>True or False</vt:lpstr>
      <vt:lpstr>PowerPoint Presentation</vt:lpstr>
      <vt:lpstr>Maths Quiz</vt:lpstr>
      <vt:lpstr>Maths Skills - Quiz</vt:lpstr>
      <vt:lpstr>Maths Quiz  </vt:lpstr>
      <vt:lpstr>Maths Skills – Mastering Number</vt:lpstr>
      <vt:lpstr>PowerPoint Presentation</vt:lpstr>
      <vt:lpstr>PowerPoint Presentation</vt:lpstr>
      <vt:lpstr>PowerPoint Presentation</vt:lpstr>
      <vt:lpstr>PowerPoint Presentation</vt:lpstr>
      <vt:lpstr>Numberblocks Series 3, Episode 21: Eleven</vt:lpstr>
      <vt:lpstr>PowerPoint Presentation</vt:lpstr>
      <vt:lpstr>PowerPoint Presentation</vt:lpstr>
      <vt:lpstr>PowerPoint Presentation</vt:lpstr>
      <vt:lpstr>PowerPoint Presentation</vt:lpstr>
      <vt:lpstr>How can we ‘see’ 10 and 5 in 15?</vt:lpstr>
      <vt:lpstr>Maths Skills – KIRF targets</vt:lpstr>
      <vt:lpstr>KIRF: Double facts to 20.   Double 3 = Double 5 = Double 8 = How can we work it out?  Challenge – What other doubles to 20 can you think of? </vt:lpstr>
      <vt:lpstr>Toy Shop Money Game (GBP) – Topmarks </vt:lpstr>
      <vt:lpstr>Hit the Button - Quick fire maths practise for 6-11 year olds (topmarks.co.uk)</vt:lpstr>
      <vt:lpstr>How you can help at home</vt:lpstr>
      <vt:lpstr>Questions?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Phonics Workshop</dc:title>
  <dc:creator>Kate Huntington</dc:creator>
  <cp:lastModifiedBy>David Martindale</cp:lastModifiedBy>
  <cp:revision>162</cp:revision>
  <dcterms:created xsi:type="dcterms:W3CDTF">2022-01-07T14:37:22Z</dcterms:created>
  <dcterms:modified xsi:type="dcterms:W3CDTF">2025-01-19T14:36:32Z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0x010100AC19DC78AEBC41418D573F590B252E20</vt:lpwstr>
  </property>
  <property fmtid="{D5CDD505-2E9C-101B-9397-08002B2CF9AE}" pid="3" name="MediaServiceImageTags">
    <vt:lpwstr/>
  </property>
</Properties>
</file>